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9.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0.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8"/>
  </p:notesMasterIdLst>
  <p:handoutMasterIdLst>
    <p:handoutMasterId r:id="rId19"/>
  </p:handoutMasterIdLst>
  <p:sldIdLst>
    <p:sldId id="281" r:id="rId2"/>
    <p:sldId id="409" r:id="rId3"/>
    <p:sldId id="410" r:id="rId4"/>
    <p:sldId id="411" r:id="rId5"/>
    <p:sldId id="412" r:id="rId6"/>
    <p:sldId id="413" r:id="rId7"/>
    <p:sldId id="414" r:id="rId8"/>
    <p:sldId id="415" r:id="rId9"/>
    <p:sldId id="416" r:id="rId10"/>
    <p:sldId id="417" r:id="rId11"/>
    <p:sldId id="418" r:id="rId12"/>
    <p:sldId id="419" r:id="rId13"/>
    <p:sldId id="420" r:id="rId14"/>
    <p:sldId id="422" r:id="rId15"/>
    <p:sldId id="423" r:id="rId16"/>
    <p:sldId id="280" r:id="rId17"/>
  </p:sldIdLst>
  <p:sldSz cx="9144000" cy="6858000" type="screen4x3"/>
  <p:notesSz cx="6797675" cy="9928225"/>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ygiene" initials="h" lastIdx="3" clrIdx="0">
    <p:extLst/>
  </p:cmAuthor>
  <p:cmAuthor id="2" name="Kramer, Tobias" initials="KT" lastIdx="2" clrIdx="1"/>
  <p:cmAuthor id="3" name="aktionstag@outlook.de" initials="a" lastIdx="4" clrIdx="2"/>
  <p:cmAuthor id="4" name="Kramer, Tobias (Dr. med.) -EWK" initials="KT(m-" lastIdx="1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66CC"/>
    <a:srgbClr val="008000"/>
    <a:srgbClr val="89B8E3"/>
    <a:srgbClr val="FF9933"/>
    <a:srgbClr val="FF6600"/>
    <a:srgbClr val="800000"/>
    <a:srgbClr val="0F8006"/>
    <a:srgbClr val="1436C6"/>
    <a:srgbClr val="90A3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1" autoAdjust="0"/>
    <p:restoredTop sz="76377" autoAdjust="0"/>
  </p:normalViewPr>
  <p:slideViewPr>
    <p:cSldViewPr>
      <p:cViewPr varScale="1">
        <p:scale>
          <a:sx n="86" d="100"/>
          <a:sy n="86" d="100"/>
        </p:scale>
        <p:origin x="5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00"/>
    </p:cViewPr>
  </p:sorterViewPr>
  <p:notesViewPr>
    <p:cSldViewPr>
      <p:cViewPr varScale="1">
        <p:scale>
          <a:sx n="82" d="100"/>
          <a:sy n="82" d="100"/>
        </p:scale>
        <p:origin x="-197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03-01T13:40:48.720" idx="3">
    <p:pos x="10" y="10"/>
    <p:text>Hier wäre es günstig, wenn in die Notizen noch Infomaterial oder ein Positionspapier zum Thema Händedesinfektion und einmal Handschuhe eingefügt wird.
Zur Bebilderung hab ich nichts schönes gefunden, aber ihr habt ja in dem Vortrag zu Handschuhen und Händedesinfektion ein schönes Schlussbild mit dem Comicmännchen das in die Handschuhbox greift. Das passt doch hier gut.</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AC3C279D-A776-4871-AC59-73C6C89F8203}" type="datetimeFigureOut">
              <a:rPr lang="de-DE"/>
              <a:pPr>
                <a:defRPr/>
              </a:pPr>
              <a:t>02.04.2019</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9067E6F-9209-4C93-A9F9-0A37D836D13D}" type="slidenum">
              <a:rPr lang="de-DE" altLang="de-DE"/>
              <a:pPr>
                <a:defRPr/>
              </a:pPr>
              <a:t>‹Nr.›</a:t>
            </a:fld>
            <a:endParaRPr lang="de-DE" altLang="de-DE"/>
          </a:p>
        </p:txBody>
      </p:sp>
    </p:spTree>
    <p:extLst>
      <p:ext uri="{BB962C8B-B14F-4D97-AF65-F5344CB8AC3E}">
        <p14:creationId xmlns:p14="http://schemas.microsoft.com/office/powerpoint/2010/main" val="42829856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13T11:30:31.810"/>
    </inkml:context>
    <inkml:brush xml:id="br0">
      <inkml:brushProperty name="width" value="0.17143" units="cm"/>
      <inkml:brushProperty name="height" value="0.17143" units="cm"/>
      <inkml:brushProperty name="color" value="#66CC00"/>
    </inkml:brush>
  </inkml:definitions>
  <inkml:trace contextRef="#ctx0" brushRef="#br0">80 31 6883,'-24'0'0,"4"0"0,4 1 0,5 3 0,4-1 0,5-5 0,6-11 0,11-11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14T10:53:15.632"/>
    </inkml:context>
    <inkml:brush xml:id="br0">
      <inkml:brushProperty name="width" value="0.17143" units="cm"/>
      <inkml:brushProperty name="height" value="0.17143" units="cm"/>
      <inkml:brushProperty name="color" value="#66CC00"/>
    </inkml:brush>
  </inkml:definitions>
  <inkml:trace contextRef="#ctx0" brushRef="#br0">1 101 6269,'22'-17'0,"-5"0"0,-6 0 0,-5 3 0,-6 6 0,6-6 0,-18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8T13:20:20.060"/>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0 7,'49'-6,"2"6,-22 11,16 16,6 13,15 12,3 4,11-3,-5-4,-5 0,-14-8,5 3,3 1,4 5,7 2,-2 4,-33-26,2 0,-2 1,1 1,2 1,0 1,-1 0,0-1,-3 1,0 0,1 2,0 0,1 1,1 1,0 1,1 1,1 1,2 0,0 2,0 0,3 4,-1 0,-3-1,0 0,4 3,0 0,-4-1,-1 1,3 1,0 1,-1 0,-1 0,0 2,0-1,1 0,0 0,3 2,0 0,1 3,1-1,3 2,0 0,1 0,-1-1,-3-3,-1 0,0 0,-1 0,-3-2,-2 1,-4-4,0 0,-2 2,-1-1,27 44,-4-2,-7-9,-7-11,-7-9,-7-9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8T13:20:36.440"/>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1 2888,'23'-36,"8"-5,-7 22,15-18,16-3,6-15,10-5,-3 4,-9 3,9-9,-31 27,1-1,7-6,1-1,2-2,1 0,4-3,2 1,-2 2,2 0,7-5,1-1,2 2,1 1,3-3,-1-1,1 2,1-1,2 1,1-1,1 0,2 1,-1 2,-1 0,0 1,-2 0,-1 2,0 0,-2 2,0 0,0 0,1-1,-3 3,0 0,3-1,0 1,-4 1,-1 2,3 2,-1 2,-3-1,0 2,-5 5,0 0,-2 0,-2 0,-2 3,-1 1,1 0,-1 0,-4 1,-1 1,39-20,-7-1,-12 3,1-5,2 0,4 0,6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8T13:20:43.585"/>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1 2888,'23'-36,"8"-5,-7 22,15-18,16-3,6-15,10-5,-3 4,-9 3,9-9,-31 27,1-1,7-6,1-1,2-2,1 0,4-3,2 1,-2 2,2 0,7-5,1-1,2 2,1 1,3-3,-1-1,1 2,1-1,2 1,1-1,1 0,2 1,-1 2,-1 0,0 1,-2 0,-1 2,0 0,-2 2,0 0,0 0,1-1,-3 3,0 0,3-1,0 1,-4 1,-1 2,3 2,-1 2,-3-1,0 2,-5 5,0 0,-2 0,-2 0,-2 3,-1 1,1 0,-1 0,-4 1,-1 1,39-20,-7-1,-12 3,1-5,2 0,4 0,6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8T13:20:52.102"/>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1 2888,'23'-36,"8"-5,-7 22,15-18,16-3,6-15,10-5,-3 4,-9 3,9-9,-31 27,1-1,7-6,1-1,2-2,1 0,4-3,2 1,-2 2,2 0,7-5,1-1,2 2,1 1,3-3,-1-1,1 2,1-1,2 1,1-1,1 0,2 1,-1 2,-1 0,0 1,-2 0,-1 2,0 0,-2 2,0 0,0 0,1-1,-3 3,0 0,3-1,0 1,-4 1,-1 2,3 2,-1 2,-3-1,0 2,-5 5,0 0,-2 0,-2 0,-2 3,-1 1,1 0,-1 0,-4 1,-1 1,39-20,-7-1,-12 3,1-5,2 0,4 0,6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8T13:21:08.513"/>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0 7,'49'-6,"2"6,-22 11,16 16,6 13,15 12,3 4,11-3,-5-4,-5 0,-14-8,5 3,3 1,4 5,7 2,-2 4,-33-26,2 0,-2 1,1 1,2 1,0 1,-1 0,0-1,-3 1,0 0,1 2,0 0,1 1,1 1,0 1,1 1,1 1,2 0,0 2,0 0,3 4,-1 0,-3-1,0 0,4 3,0 0,-4-1,-1 1,3 1,0 1,-1 0,-1 0,0 2,0-1,1 0,0 0,3 2,0 0,1 3,1-1,3 2,0 0,1 0,-1-1,-3-3,-1 0,0 0,-1 0,-3-2,-2 1,-4-4,0 0,-2 2,-1-1,27 44,-4-2,-7-9,-7-11,-7-9,-7-9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8T13:21:19.277"/>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0 7,'49'-6,"2"6,-22 11,16 16,6 13,15 12,3 4,11-3,-5-4,-5 0,-14-8,5 3,3 1,4 5,7 2,-2 4,-33-26,2 0,-2 1,1 1,2 1,0 1,-1 0,0-1,-3 1,0 0,1 2,0 0,1 1,1 1,0 1,1 1,1 1,2 0,0 2,0 0,3 4,-1 0,-3-1,0 0,4 3,0 0,-4-1,-1 1,3 1,0 1,-1 0,-1 0,0 2,0-1,1 0,0 0,3 2,0 0,1 3,1-1,3 2,0 0,1 0,-1-1,-3-3,-1 0,0 0,-1 0,-3-2,-2 1,-4-4,0 0,-2 2,-1-1,27 44,-4-2,-7-9,-7-11,-7-9,-7-9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8T13:33:31.011"/>
    </inkml:context>
    <inkml:brush xml:id="br0">
      <inkml:brushProperty name="width" value="0.2" units="cm"/>
      <inkml:brushProperty name="height" value="0.4" units="cm"/>
      <inkml:brushProperty name="color" value="#00F900"/>
      <inkml:brushProperty name="tip" value="rectangle"/>
      <inkml:brushProperty name="rasterOp" value="maskPen"/>
    </inkml:brush>
  </inkml:definitions>
  <inkml:trace contextRef="#ctx0" brushRef="#br0">2342 228,'-25'-15,"4"7,15 1,-3 0,-6 5,0-4,0-1,-7 5,-2-5,0 7,-4 0,-3 0,-1 0,-5 0,0 7,5 2,-6-1,1 6,-2-6,-13 14,5-5,-6 5,14-7,-4 0,10 0,-4 1,7-8,-1 6,8-6,-13 7,11 0,-12 1,0 6,-2 1,0 1,-5 5,12-12,-12 11,5-4,0 6,-5-6,12 11,-12-9,12 11,-5-7,0 8,5-6,-12 5,12 0,-5-5,6 5,1-6,-7 6,4-5,-4 5,7 0,-1-5,-6 12,12-12,-11 6,13-1,-8-5,8 5,-6 0,12-5,-12 12,12-12,-4 6,5-1,1-5,0 5,0 0,-1-5,1 12,7-12,-6 5,13 1,-13-6,12 5,-11 0,11 2,-11 0,11 5,-5-12,7 5,0 0,0 2,0 7,0-1,0 1,7-1,1 1,8-7,-1 5,0-5,0 6,7-6,-5 5,5-5,-7 0,7-2,-5-7,12 8,-12-6,5 5,0-7,-5 1,11-1,-4 1,0-1,11 0,-10 1,13-1,-8 1,0-8,1 6,-1-5,1-1,-1-1,1-7,-1 7,0-5,1 5,-1-7,1 1,6-1,-5 0,12 0,-5 0,6 1,-6-1,5-7,2 6,1-12,5 11,-6-11,0 11,-1-4,1-1,-1 6,1-13,0 6,6-7,-5 0,12 0,-4 7,-1-5,-4 3,-16 3,15 1,-15-1,18 6,-6-13,-1 6,1-7,6 0,-4 0,11 0,-25-7,8 6,-12-6,9 7,0-7,5 5,-5-4,13 6,-18 0,8 0,-5 0,4-7,18 5,-5-11,0 11,-1-5,-8 0,1 6,-7-13,5 6,-12-7,-2 6,-8-4,7 11,-11-12,11 13,0-13,3 6,0-8,4 8,-13-12,8 16,-1-16,0 12,1-8,-1 1,7-7,-11 5,9-5,-4 0,1-1,5-1,-13 2,4 0,-4-1,0-1,11-5,-16 12,16-11,-4-3,-6 6,10-6,-9 11,-3 2,3-8,-6 6,5-5,-6 6,3-3,0 7,2-14,6 4,0-19,1 5,6 0,-5-5,-2 5,-1-6,-5-1,6 7,-6-5,5 5,-12 1,5-6,-7 5,0-7,0 1,7-1,-5 0,5 1,-7-1,0 7,-6-5,4 5,-11 1,5-6,-7 5,0-7,0 7,0-5,-7 12,5-12,-11 12,4-5,-13 0,5 5,-4-5,5-1,1 6,0-12,6 12,-4-12,5 6,-8-1,1-5,0 12,0-5,-1 13,1-5,-7-1,5-2,-5-12,0 12,-1-6,-1 8,2 6,0 2,-1 0,-8 6,1-13,-1 12,1-12,0 6,6-8,-5 1,-1 6,-2 2,-6 0,1 5,5-5,-5 7,0 0,5-7,-5 5,-1-5,6 7,-12-7,12 5,-12-5,5 0,-6 5,-1-5,1 0,6 5,-5-5,12 14,-12-6,5 6,-7-7,1 0,6-1,-5 8,5-6,-7 6,8-1,-6-4,12 11,-12-11,12 11,-12-5,12 1,-6 4,1-5,5 7,-12 0,12 0,-12 0,12 0,-5 0,0 0,5 7,-6-5,8 4,-7-6,5 7,-5-5,6 11,1-4,-1 6,1-7,-1 6,8-12,-6 11,12-4,-12-1,13 5,-6-4,13-1,2-1,7-7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13T15:28:10.843"/>
    </inkml:context>
    <inkml:brush xml:id="br0">
      <inkml:brushProperty name="width" value="0" units="cm"/>
      <inkml:brushProperty name="height" value="0" units="cm"/>
      <inkml:brushProperty name="color" value="#66CC00"/>
    </inkml:brush>
  </inkml:definitions>
  <inkml:trace contextRef="#ctx0" brushRef="#br0">77 122 19856,'-8'-15'-325,"-1"0"0,6-1 0,-2 3 325,1 3 0,-3-2-191,2 7 0,-1-5 163,1 5 1,3 0-1,-3 5 1,1 0-1,1 0 1,-2 0 0,2 0-1,1 0 1,2 0-1,0 0 1,2 0 0,1 0-1,4 0 1,1 0 21,4 0 1,3 0 0,4 0 5,1 0 0,0-7 0,-4-2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083C6E6B-6449-472F-9654-EF630E12204A}" type="datetimeFigureOut">
              <a:rPr lang="de-DE"/>
              <a:pPr>
                <a:defRPr/>
              </a:pPr>
              <a:t>02.04.2019</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1038" y="4716463"/>
            <a:ext cx="5435600" cy="4467225"/>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33C8914-27DE-40CC-800B-274A5ADFC55F}" type="slidenum">
              <a:rPr lang="de-DE" altLang="de-DE"/>
              <a:pPr>
                <a:defRPr/>
              </a:pPr>
              <a:t>‹Nr.›</a:t>
            </a:fld>
            <a:endParaRPr lang="de-DE" altLang="de-DE"/>
          </a:p>
        </p:txBody>
      </p:sp>
    </p:spTree>
    <p:extLst>
      <p:ext uri="{BB962C8B-B14F-4D97-AF65-F5344CB8AC3E}">
        <p14:creationId xmlns:p14="http://schemas.microsoft.com/office/powerpoint/2010/main" val="3445082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dx.doi.org/10.1177/095679761876137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Folie kann nach Kenntnisnahme gelöscht werden.</a:t>
            </a:r>
          </a:p>
        </p:txBody>
      </p:sp>
      <p:sp>
        <p:nvSpPr>
          <p:cNvPr id="4" name="Foliennummernplatzhalter 3"/>
          <p:cNvSpPr>
            <a:spLocks noGrp="1"/>
          </p:cNvSpPr>
          <p:nvPr>
            <p:ph type="sldNum" sz="quarter" idx="5"/>
          </p:nvPr>
        </p:nvSpPr>
        <p:spPr/>
        <p:txBody>
          <a:bodyPr/>
          <a:lstStyle/>
          <a:p>
            <a:fld id="{409637E9-C55C-4B9C-B59D-A221121602ED}" type="slidenum">
              <a:rPr lang="de-DE" altLang="en-US" smtClean="0"/>
              <a:pPr/>
              <a:t>2</a:t>
            </a:fld>
            <a:endParaRPr lang="de-DE" altLang="en-US"/>
          </a:p>
        </p:txBody>
      </p:sp>
    </p:spTree>
    <p:extLst>
      <p:ext uri="{BB962C8B-B14F-4D97-AF65-F5344CB8AC3E}">
        <p14:creationId xmlns:p14="http://schemas.microsoft.com/office/powerpoint/2010/main" val="1814434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A7AA451-BF76-40AC-991D-44CCDFB03EFE}"/>
              </a:ext>
            </a:extLst>
          </p:cNvPr>
          <p:cNvSpPr>
            <a:spLocks noGrp="1" noRot="1" noChangeAspect="1"/>
          </p:cNvSpPr>
          <p:nvPr>
            <p:ph type="sldImg"/>
          </p:nvPr>
        </p:nvSpPr>
        <p:spPr/>
      </p:sp>
      <p:sp>
        <p:nvSpPr>
          <p:cNvPr id="22530" name="Notizenplatzhalter 2">
            <a:extLst>
              <a:ext uri="{FF2B5EF4-FFF2-40B4-BE49-F238E27FC236}">
                <a16:creationId xmlns:a16="http://schemas.microsoft.com/office/drawing/2014/main" id="{86A2AF8D-4016-406F-A280-B45C28B36E9D}"/>
              </a:ext>
            </a:extLst>
          </p:cNvPr>
          <p:cNvSpPr>
            <a:spLocks noGrp="1"/>
          </p:cNvSpPr>
          <p:nvPr>
            <p:ph type="body" idx="1"/>
          </p:nvPr>
        </p:nvSpPr>
        <p:spPr/>
        <p:txBody>
          <a:bodyPr/>
          <a:lstStyle/>
          <a:p>
            <a:r>
              <a:rPr lang="de-DE" altLang="en-US" dirty="0">
                <a:ea typeface="ＭＳ Ｐゴシック" panose="020B0600070205080204" pitchFamily="34" charset="-128"/>
              </a:rPr>
              <a:t>Ein aktueller Review bündelt die Erkenntnisse zum Thema „Patient </a:t>
            </a:r>
            <a:r>
              <a:rPr lang="de-DE" altLang="en-US" dirty="0" err="1">
                <a:ea typeface="ＭＳ Ｐゴシック" panose="020B0600070205080204" pitchFamily="34" charset="-128"/>
              </a:rPr>
              <a:t>empowerment</a:t>
            </a:r>
            <a:r>
              <a:rPr lang="de-DE" altLang="en-US" dirty="0">
                <a:ea typeface="ＭＳ Ｐゴシック" panose="020B0600070205080204" pitchFamily="34" charset="-128"/>
              </a:rPr>
              <a:t>“.
</a:t>
            </a:r>
          </a:p>
          <a:p>
            <a:r>
              <a:rPr lang="de-DE" altLang="en-US" dirty="0">
                <a:ea typeface="ＭＳ Ｐゴシック" panose="020B0600070205080204" pitchFamily="34" charset="-128"/>
              </a:rPr>
              <a:t>Linke Seite der Folie:
Bei Patienten ist die Absicht, sich einzubringen größer, als die tatsächliche Ausführung dieser Absicht.</a:t>
            </a:r>
          </a:p>
          <a:p>
            <a:endParaRPr lang="de-DE" altLang="en-US" dirty="0">
              <a:ea typeface="ＭＳ Ｐゴシック" panose="020B0600070205080204" pitchFamily="34" charset="-128"/>
            </a:endParaRPr>
          </a:p>
          <a:p>
            <a:r>
              <a:rPr lang="de-DE" altLang="en-US" dirty="0">
                <a:ea typeface="ＭＳ Ｐゴシック" panose="020B0600070205080204" pitchFamily="34" charset="-128"/>
              </a:rPr>
              <a:t>Faktoren, die die Teilhabe von Patienten erhöhen: </a:t>
            </a:r>
          </a:p>
          <a:p>
            <a:pPr marL="171450" indent="-171450">
              <a:buFont typeface="Arial" panose="020B0604020202020204" pitchFamily="34" charset="0"/>
              <a:buChar char="•"/>
            </a:pPr>
            <a:r>
              <a:rPr lang="de-DE" altLang="en-US" dirty="0">
                <a:ea typeface="ＭＳ Ｐゴシック" panose="020B0600070205080204" pitchFamily="34" charset="-128"/>
              </a:rPr>
              <a:t>Pflegekräften gegenüber äußern sich Patienten eher als gegenüber Ärzten
Ist dem Patienten der Name des Arztes oder der Pflegekraft geläufig, traut er sich eher diese anzusprechen
Wird ein Patient direkt oder </a:t>
            </a:r>
            <a:r>
              <a:rPr lang="de-DE" altLang="en-US" dirty="0" smtClean="0">
                <a:ea typeface="ＭＳ Ｐゴシック" panose="020B0600070205080204" pitchFamily="34" charset="-128"/>
              </a:rPr>
              <a:t>indirekt </a:t>
            </a:r>
            <a:r>
              <a:rPr lang="de-DE" altLang="en-US" dirty="0">
                <a:ea typeface="ＭＳ Ｐゴシック" panose="020B0600070205080204" pitchFamily="34" charset="-128"/>
              </a:rPr>
              <a:t>aufgefordert, eingeladen oder ermuntert, sich einzubringen, tut er das auch eher</a:t>
            </a:r>
          </a:p>
          <a:p>
            <a:r>
              <a:rPr lang="de-DE" altLang="en-US" dirty="0">
                <a:ea typeface="ＭＳ Ｐゴシック" panose="020B0600070205080204" pitchFamily="34" charset="-128"/>
              </a:rPr>
              <a:t> </a:t>
            </a:r>
          </a:p>
          <a:p>
            <a:r>
              <a:rPr lang="de-DE" altLang="en-US" dirty="0">
                <a:ea typeface="ＭＳ Ｐゴシック" panose="020B0600070205080204" pitchFamily="34" charset="-128"/>
              </a:rPr>
              <a:t>Rechte Seite der Folie:</a:t>
            </a:r>
          </a:p>
          <a:p>
            <a:r>
              <a:rPr lang="de-DE" altLang="en-US" dirty="0">
                <a:ea typeface="ＭＳ Ｐゴシック" panose="020B0600070205080204" pitchFamily="34" charset="-128"/>
              </a:rPr>
              <a:t>Umfragen haben gezeigt: die Mehrheit des Gesundheitspersonals ist offen für die aktive Einbindung der Patienten und für Hinweise zur Händedesinfektion (Ärzte weniger als Pflegende). Machen sie dann Patienten aber tatsächlich auf eine ausbleibende Händedesinfektion aufmerksam, treten negative Gefühle auf und das Verhältnis zum Patienten kann darunter leiden.</a:t>
            </a:r>
          </a:p>
          <a:p>
            <a:endParaRPr lang="de-DE" altLang="en-US" dirty="0">
              <a:ea typeface="ＭＳ Ｐゴシック" panose="020B0600070205080204" pitchFamily="34" charset="-128"/>
            </a:endParaRPr>
          </a:p>
          <a:p>
            <a:r>
              <a:rPr lang="de-DE" altLang="en-US" dirty="0">
                <a:ea typeface="ＭＳ Ｐゴシック" panose="020B0600070205080204" pitchFamily="34" charset="-128"/>
              </a:rPr>
              <a:t>Faktoren, die diese Bereitschaft senken, Patienten </a:t>
            </a:r>
            <a:r>
              <a:rPr lang="de-DE" altLang="en-US" dirty="0" smtClean="0">
                <a:ea typeface="ＭＳ Ｐゴシック" panose="020B0600070205080204" pitchFamily="34" charset="-128"/>
              </a:rPr>
              <a:t>einbeziehen </a:t>
            </a:r>
            <a:r>
              <a:rPr lang="de-DE" altLang="en-US" dirty="0">
                <a:ea typeface="ＭＳ Ｐゴシック" panose="020B0600070205080204" pitchFamily="34" charset="-128"/>
              </a:rPr>
              <a:t>zu wollen:</a:t>
            </a:r>
          </a:p>
          <a:p>
            <a:pPr marL="171450" indent="-171450">
              <a:buFont typeface="Arial" panose="020B0604020202020204" pitchFamily="34" charset="0"/>
              <a:buChar char="•"/>
            </a:pPr>
            <a:r>
              <a:rPr lang="de-DE" altLang="en-US" dirty="0">
                <a:ea typeface="ＭＳ Ｐゴシック" panose="020B0600070205080204" pitchFamily="34" charset="-128"/>
              </a:rPr>
              <a:t>Mangel an Unterstützung durch Führung und Verwaltung</a:t>
            </a:r>
          </a:p>
          <a:p>
            <a:pPr marL="171450" indent="-171450">
              <a:buFont typeface="Arial" panose="020B0604020202020204" pitchFamily="34" charset="0"/>
              <a:buChar char="•"/>
            </a:pPr>
            <a:r>
              <a:rPr lang="de-DE" altLang="en-US" dirty="0">
                <a:ea typeface="ＭＳ Ｐゴシック" panose="020B0600070205080204" pitchFamily="34" charset="-128"/>
              </a:rPr>
              <a:t>als hoch empfundene Arbeitsbelastung</a:t>
            </a:r>
          </a:p>
          <a:p>
            <a:endParaRPr lang="de-DE" altLang="en-US" dirty="0">
              <a:ea typeface="ＭＳ Ｐゴシック" panose="020B0600070205080204" pitchFamily="34" charset="-128"/>
            </a:endParaRPr>
          </a:p>
          <a:p>
            <a:r>
              <a:rPr lang="de-DE" altLang="en-US" dirty="0">
                <a:ea typeface="ＭＳ Ｐゴシック" panose="020B0600070205080204" pitchFamily="34" charset="-128"/>
              </a:rPr>
              <a:t>Literatur: </a:t>
            </a:r>
          </a:p>
          <a:p>
            <a:r>
              <a:rPr lang="de-DE" sz="1800" dirty="0" err="1">
                <a:solidFill>
                  <a:srgbClr val="5856D6"/>
                </a:solidFill>
                <a:latin typeface="HelveticaNeue"/>
              </a:rPr>
              <a:t>Alzyood</a:t>
            </a:r>
            <a:r>
              <a:rPr lang="de-DE" sz="1800" dirty="0">
                <a:solidFill>
                  <a:srgbClr val="5856D6"/>
                </a:solidFill>
                <a:latin typeface="HelveticaNeue"/>
              </a:rPr>
              <a:t> M, Jackson D, Brooke J, </a:t>
            </a:r>
            <a:r>
              <a:rPr lang="de-DE" sz="1800" dirty="0" err="1">
                <a:solidFill>
                  <a:srgbClr val="5856D6"/>
                </a:solidFill>
                <a:latin typeface="HelveticaNeue"/>
              </a:rPr>
              <a:t>Aveyard</a:t>
            </a:r>
            <a:r>
              <a:rPr lang="de-DE" sz="1800" dirty="0">
                <a:solidFill>
                  <a:srgbClr val="5856D6"/>
                </a:solidFill>
                <a:latin typeface="HelveticaNeue"/>
              </a:rPr>
              <a:t> H. An integrative review </a:t>
            </a:r>
            <a:r>
              <a:rPr lang="de-DE" sz="1800" dirty="0" err="1">
                <a:solidFill>
                  <a:srgbClr val="5856D6"/>
                </a:solidFill>
                <a:latin typeface="HelveticaNeue"/>
              </a:rPr>
              <a:t>exploring</a:t>
            </a:r>
            <a:r>
              <a:rPr lang="de-DE" sz="1800" dirty="0">
                <a:solidFill>
                  <a:srgbClr val="5856D6"/>
                </a:solidFill>
                <a:latin typeface="HelveticaNeue"/>
              </a:rPr>
              <a:t> the </a:t>
            </a:r>
            <a:r>
              <a:rPr lang="de-DE" sz="1800" dirty="0" err="1">
                <a:solidFill>
                  <a:srgbClr val="5856D6"/>
                </a:solidFill>
                <a:latin typeface="HelveticaNeue"/>
              </a:rPr>
              <a:t>perceptions</a:t>
            </a:r>
            <a:r>
              <a:rPr lang="de-DE" sz="1800" dirty="0">
                <a:solidFill>
                  <a:srgbClr val="5856D6"/>
                </a:solidFill>
                <a:latin typeface="HelveticaNeue"/>
              </a:rPr>
              <a:t> of </a:t>
            </a:r>
            <a:r>
              <a:rPr lang="de-DE" sz="1800" dirty="0" err="1">
                <a:solidFill>
                  <a:srgbClr val="5856D6"/>
                </a:solidFill>
                <a:latin typeface="HelveticaNeue"/>
              </a:rPr>
              <a:t>patients</a:t>
            </a:r>
            <a:r>
              <a:rPr lang="de-DE" sz="1800" dirty="0">
                <a:solidFill>
                  <a:srgbClr val="5856D6"/>
                </a:solidFill>
                <a:latin typeface="HelveticaNeue"/>
              </a:rPr>
              <a:t> and </a:t>
            </a:r>
            <a:r>
              <a:rPr lang="de-DE" sz="1800" dirty="0" err="1">
                <a:solidFill>
                  <a:srgbClr val="5856D6"/>
                </a:solidFill>
                <a:latin typeface="HelveticaNeue"/>
              </a:rPr>
              <a:t>healthcare</a:t>
            </a:r>
            <a:r>
              <a:rPr lang="de-DE" sz="1800" dirty="0">
                <a:solidFill>
                  <a:srgbClr val="5856D6"/>
                </a:solidFill>
                <a:latin typeface="HelveticaNeue"/>
              </a:rPr>
              <a:t> </a:t>
            </a:r>
            <a:r>
              <a:rPr lang="de-DE" sz="1800" dirty="0" err="1">
                <a:solidFill>
                  <a:srgbClr val="5856D6"/>
                </a:solidFill>
                <a:latin typeface="HelveticaNeue"/>
              </a:rPr>
              <a:t>professionals</a:t>
            </a:r>
            <a:r>
              <a:rPr lang="de-DE" sz="1800" dirty="0">
                <a:solidFill>
                  <a:srgbClr val="5856D6"/>
                </a:solidFill>
                <a:latin typeface="HelveticaNeue"/>
              </a:rPr>
              <a:t> </a:t>
            </a:r>
            <a:r>
              <a:rPr lang="de-DE" sz="1800" dirty="0" err="1">
                <a:solidFill>
                  <a:srgbClr val="5856D6"/>
                </a:solidFill>
                <a:latin typeface="HelveticaNeue"/>
              </a:rPr>
              <a:t>towards</a:t>
            </a:r>
            <a:r>
              <a:rPr lang="de-DE" sz="1800" dirty="0">
                <a:solidFill>
                  <a:srgbClr val="5856D6"/>
                </a:solidFill>
                <a:latin typeface="HelveticaNeue"/>
              </a:rPr>
              <a:t> </a:t>
            </a:r>
            <a:r>
              <a:rPr lang="de-DE" sz="1800" dirty="0" err="1">
                <a:solidFill>
                  <a:srgbClr val="5856D6"/>
                </a:solidFill>
                <a:latin typeface="HelveticaNeue"/>
              </a:rPr>
              <a:t>patient</a:t>
            </a:r>
            <a:r>
              <a:rPr lang="de-DE" sz="1800" dirty="0">
                <a:solidFill>
                  <a:srgbClr val="5856D6"/>
                </a:solidFill>
                <a:latin typeface="HelveticaNeue"/>
              </a:rPr>
              <a:t> </a:t>
            </a:r>
            <a:r>
              <a:rPr lang="de-DE" sz="1800" dirty="0" err="1">
                <a:solidFill>
                  <a:srgbClr val="5856D6"/>
                </a:solidFill>
                <a:latin typeface="HelveticaNeue"/>
              </a:rPr>
              <a:t>involvement</a:t>
            </a:r>
            <a:r>
              <a:rPr lang="de-DE" sz="1800" dirty="0">
                <a:solidFill>
                  <a:srgbClr val="5856D6"/>
                </a:solidFill>
                <a:latin typeface="HelveticaNeue"/>
              </a:rPr>
              <a:t> in </a:t>
            </a:r>
            <a:r>
              <a:rPr lang="de-DE" sz="1800" dirty="0" err="1">
                <a:solidFill>
                  <a:srgbClr val="5856D6"/>
                </a:solidFill>
                <a:latin typeface="HelveticaNeue"/>
              </a:rPr>
              <a:t>promoting</a:t>
            </a:r>
            <a:r>
              <a:rPr lang="de-DE" sz="1800" dirty="0">
                <a:solidFill>
                  <a:srgbClr val="5856D6"/>
                </a:solidFill>
                <a:latin typeface="HelveticaNeue"/>
              </a:rPr>
              <a:t> </a:t>
            </a:r>
            <a:r>
              <a:rPr lang="de-DE" sz="1800" dirty="0" err="1">
                <a:solidFill>
                  <a:srgbClr val="5856D6"/>
                </a:solidFill>
                <a:latin typeface="HelveticaNeue"/>
              </a:rPr>
              <a:t>hand</a:t>
            </a:r>
            <a:r>
              <a:rPr lang="de-DE" sz="1800" dirty="0">
                <a:solidFill>
                  <a:srgbClr val="5856D6"/>
                </a:solidFill>
                <a:latin typeface="HelveticaNeue"/>
              </a:rPr>
              <a:t> </a:t>
            </a:r>
            <a:r>
              <a:rPr lang="de-DE" sz="1800" dirty="0" err="1">
                <a:solidFill>
                  <a:srgbClr val="5856D6"/>
                </a:solidFill>
                <a:latin typeface="HelveticaNeue"/>
              </a:rPr>
              <a:t>hygiene</a:t>
            </a:r>
            <a:r>
              <a:rPr lang="de-DE" sz="1800" dirty="0">
                <a:solidFill>
                  <a:srgbClr val="5856D6"/>
                </a:solidFill>
                <a:latin typeface="HelveticaNeue"/>
              </a:rPr>
              <a:t> </a:t>
            </a:r>
            <a:r>
              <a:rPr lang="de-DE" sz="1800" dirty="0" err="1">
                <a:solidFill>
                  <a:srgbClr val="5856D6"/>
                </a:solidFill>
                <a:latin typeface="HelveticaNeue"/>
              </a:rPr>
              <a:t>compliance</a:t>
            </a:r>
            <a:r>
              <a:rPr lang="de-DE" sz="1800" dirty="0">
                <a:solidFill>
                  <a:srgbClr val="5856D6"/>
                </a:solidFill>
                <a:latin typeface="HelveticaNeue"/>
              </a:rPr>
              <a:t> in the </a:t>
            </a:r>
            <a:r>
              <a:rPr lang="de-DE" sz="1800" dirty="0" err="1">
                <a:solidFill>
                  <a:srgbClr val="5856D6"/>
                </a:solidFill>
                <a:latin typeface="HelveticaNeue"/>
              </a:rPr>
              <a:t>hospital</a:t>
            </a:r>
            <a:r>
              <a:rPr lang="de-DE" sz="1800" dirty="0">
                <a:solidFill>
                  <a:srgbClr val="5856D6"/>
                </a:solidFill>
                <a:latin typeface="HelveticaNeue"/>
              </a:rPr>
              <a:t> setting. J </a:t>
            </a:r>
            <a:r>
              <a:rPr lang="de-DE" sz="1800" dirty="0" err="1">
                <a:solidFill>
                  <a:srgbClr val="5856D6"/>
                </a:solidFill>
                <a:latin typeface="HelveticaNeue"/>
              </a:rPr>
              <a:t>Clin</a:t>
            </a:r>
            <a:r>
              <a:rPr lang="de-DE" sz="1800" dirty="0">
                <a:solidFill>
                  <a:srgbClr val="5856D6"/>
                </a:solidFill>
                <a:latin typeface="HelveticaNeue"/>
              </a:rPr>
              <a:t> </a:t>
            </a:r>
            <a:r>
              <a:rPr lang="de-DE" sz="1800" dirty="0" err="1">
                <a:solidFill>
                  <a:srgbClr val="5856D6"/>
                </a:solidFill>
                <a:latin typeface="HelveticaNeue"/>
              </a:rPr>
              <a:t>Nurs</a:t>
            </a:r>
            <a:r>
              <a:rPr lang="de-DE" sz="1800" dirty="0">
                <a:solidFill>
                  <a:srgbClr val="5856D6"/>
                </a:solidFill>
                <a:latin typeface="HelveticaNeue"/>
              </a:rPr>
              <a:t>. 2018;27(7-8):1329-45.</a:t>
            </a:r>
            <a:endParaRPr lang="de-DE" altLang="en-US" dirty="0">
              <a:ea typeface="ＭＳ Ｐゴシック" panose="020B0600070205080204" pitchFamily="34" charset="-128"/>
            </a:endParaRPr>
          </a:p>
        </p:txBody>
      </p:sp>
      <p:sp>
        <p:nvSpPr>
          <p:cNvPr id="22531" name="Foliennummernplatzhalter 3">
            <a:extLst>
              <a:ext uri="{FF2B5EF4-FFF2-40B4-BE49-F238E27FC236}">
                <a16:creationId xmlns:a16="http://schemas.microsoft.com/office/drawing/2014/main" id="{A63D3D55-0512-43D5-9B00-6DA5B8252626}"/>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AC8167-531F-4FE9-9E5D-3CA8034809E6}" type="slidenum">
              <a:rPr lang="de-DE" altLang="en-US" sz="1200"/>
              <a:pPr/>
              <a:t>13</a:t>
            </a:fld>
            <a:endParaRPr lang="de-DE"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51E3A99-2757-45D4-8736-2803C19ADAE4}"/>
              </a:ext>
            </a:extLst>
          </p:cNvPr>
          <p:cNvSpPr>
            <a:spLocks noGrp="1" noRot="1" noChangeAspect="1"/>
          </p:cNvSpPr>
          <p:nvPr>
            <p:ph type="sldImg"/>
          </p:nvPr>
        </p:nvSpPr>
        <p:spPr/>
      </p:sp>
      <p:sp>
        <p:nvSpPr>
          <p:cNvPr id="23554" name="Notizenplatzhalter 2">
            <a:extLst>
              <a:ext uri="{FF2B5EF4-FFF2-40B4-BE49-F238E27FC236}">
                <a16:creationId xmlns:a16="http://schemas.microsoft.com/office/drawing/2014/main" id="{FC0844B6-15CC-4BE8-99D3-899F7C0869D0}"/>
              </a:ext>
            </a:extLst>
          </p:cNvPr>
          <p:cNvSpPr>
            <a:spLocks noGrp="1"/>
          </p:cNvSpPr>
          <p:nvPr>
            <p:ph type="body" idx="1"/>
          </p:nvPr>
        </p:nvSpPr>
        <p:spPr/>
        <p:txBody>
          <a:bodyPr/>
          <a:lstStyle/>
          <a:p>
            <a:pPr marL="0" indent="0">
              <a:buFontTx/>
              <a:buNone/>
            </a:pPr>
            <a:r>
              <a:rPr lang="de-DE" sz="1200" dirty="0">
                <a:solidFill>
                  <a:prstClr val="black"/>
                </a:solidFill>
                <a:cs typeface="Arial" panose="020B0604020202020204" pitchFamily="34" charset="0"/>
              </a:rPr>
              <a:t>Die Haut ist dicht besiedelt mit Bakterien und Pilzen, die für gesunde Menschen völlig ungefährlich sind.</a:t>
            </a:r>
          </a:p>
          <a:p>
            <a:pPr marL="0" indent="0">
              <a:buFontTx/>
              <a:buNone/>
            </a:pPr>
            <a:r>
              <a:rPr lang="de-DE" sz="1200" dirty="0">
                <a:solidFill>
                  <a:prstClr val="black"/>
                </a:solidFill>
                <a:cs typeface="Arial" panose="020B0604020202020204" pitchFamily="34" charset="0"/>
              </a:rPr>
              <a:t>Das Keimspektrum und Keimzahlen variieren von Individuum zu Individuum und sind von verschiedenen Faktoren abhängig, vom Lebensraum etwa, aber auch von der Körperhygiene.</a:t>
            </a:r>
            <a:endParaRPr lang="de-DE" dirty="0">
              <a:cs typeface="Arial" panose="020B0604020202020204" pitchFamily="34" charset="0"/>
            </a:endParaRPr>
          </a:p>
          <a:p>
            <a:endParaRPr lang="de-DE" altLang="en-US" dirty="0">
              <a:ea typeface="ＭＳ Ｐゴシック" panose="020B0600070205080204" pitchFamily="34" charset="-128"/>
            </a:endParaRPr>
          </a:p>
          <a:p>
            <a:r>
              <a:rPr lang="en-US" altLang="en-US" dirty="0">
                <a:ea typeface="ＭＳ Ｐゴシック" panose="020B0600070205080204" pitchFamily="34" charset="-128"/>
              </a:rPr>
              <a:t>In </a:t>
            </a:r>
            <a:r>
              <a:rPr lang="de-DE" altLang="en-US" dirty="0">
                <a:ea typeface="ＭＳ Ｐゴシック" panose="020B0600070205080204" pitchFamily="34" charset="-128"/>
              </a:rPr>
              <a:t>vielen Studien zur Händehygiene wird die Reduzierung oder Entfernung der Biomasse an Mikroben als Anzeichen für ein verringertes Übertragungspotential von Krankheitserregern verwendet.</a:t>
            </a:r>
          </a:p>
          <a:p>
            <a:r>
              <a:rPr lang="de-DE" altLang="en-US" dirty="0">
                <a:ea typeface="ＭＳ Ｐゴシック" panose="020B0600070205080204" pitchFamily="34" charset="-128"/>
              </a:rPr>
              <a:t> </a:t>
            </a:r>
          </a:p>
          <a:p>
            <a:r>
              <a:rPr lang="de-DE" altLang="en-US" dirty="0">
                <a:ea typeface="ＭＳ Ｐゴシック" panose="020B0600070205080204" pitchFamily="34" charset="-128"/>
              </a:rPr>
              <a:t>Hygiene, die als Dezimierung der </a:t>
            </a:r>
            <a:r>
              <a:rPr lang="de-DE" altLang="en-US" dirty="0" err="1">
                <a:ea typeface="ＭＳ Ｐゴシック" panose="020B0600070205080204" pitchFamily="34" charset="-128"/>
              </a:rPr>
              <a:t>Biodiversität</a:t>
            </a:r>
            <a:r>
              <a:rPr lang="de-DE" altLang="en-US" dirty="0">
                <a:ea typeface="ＭＳ Ｐゴシック" panose="020B0600070205080204" pitchFamily="34" charset="-128"/>
              </a:rPr>
              <a:t> von Mikroorganismen verstanden wird, kann aber das Infektionsrisiko unter gewissen Umständen erhöhen. So wurde zum Beispiel nachgewiesen, dass </a:t>
            </a:r>
            <a:r>
              <a:rPr lang="de-DE" altLang="en-US" sz="1800" dirty="0">
                <a:solidFill>
                  <a:prstClr val="black"/>
                </a:solidFill>
                <a:latin typeface=".SFUIText"/>
                <a:ea typeface="ＭＳ Ｐゴシック" panose="020B0600070205080204" pitchFamily="34" charset="-128"/>
              </a:rPr>
              <a:t>das</a:t>
            </a:r>
            <a:r>
              <a:rPr lang="de-DE" sz="1800" dirty="0">
                <a:solidFill>
                  <a:prstClr val="black"/>
                </a:solidFill>
                <a:latin typeface=".SFUIText"/>
              </a:rPr>
              <a:t> Vorhandensein von </a:t>
            </a:r>
            <a:r>
              <a:rPr lang="de-DE" sz="1800" dirty="0" err="1">
                <a:solidFill>
                  <a:prstClr val="black"/>
                </a:solidFill>
                <a:latin typeface=".SFUIText"/>
              </a:rPr>
              <a:t>nicht-pathogenen</a:t>
            </a:r>
            <a:r>
              <a:rPr lang="de-DE" sz="1800" dirty="0">
                <a:solidFill>
                  <a:prstClr val="black"/>
                </a:solidFill>
                <a:latin typeface=".SFUIText"/>
              </a:rPr>
              <a:t> </a:t>
            </a:r>
            <a:r>
              <a:rPr lang="de-DE" sz="1800" dirty="0" err="1">
                <a:solidFill>
                  <a:prstClr val="black"/>
                </a:solidFill>
                <a:latin typeface=".SFUIText"/>
              </a:rPr>
              <a:t>Staphylococcus-Stämmen</a:t>
            </a:r>
            <a:r>
              <a:rPr lang="de-DE" sz="1800" dirty="0">
                <a:solidFill>
                  <a:prstClr val="black"/>
                </a:solidFill>
                <a:latin typeface=".SFUIText"/>
              </a:rPr>
              <a:t> bei Säuglingen verhindert, dass </a:t>
            </a:r>
            <a:r>
              <a:rPr lang="de-DE" sz="1800" dirty="0" err="1">
                <a:solidFill>
                  <a:prstClr val="black"/>
                </a:solidFill>
                <a:latin typeface=".SFUIText"/>
              </a:rPr>
              <a:t>pathogene</a:t>
            </a:r>
            <a:r>
              <a:rPr lang="de-DE" sz="1800" dirty="0">
                <a:solidFill>
                  <a:prstClr val="black"/>
                </a:solidFill>
                <a:latin typeface=".SFUIText"/>
              </a:rPr>
              <a:t> Stämme die Haut besiedeln können.</a:t>
            </a:r>
          </a:p>
          <a:p>
            <a:r>
              <a:rPr lang="de-DE" altLang="en-US" dirty="0">
                <a:ea typeface="ＭＳ Ｐゴシック" panose="020B0600070205080204" pitchFamily="34" charset="-128"/>
              </a:rPr>
              <a:t> </a:t>
            </a:r>
          </a:p>
          <a:p>
            <a:r>
              <a:rPr lang="de-DE" altLang="en-US" dirty="0">
                <a:ea typeface="ＭＳ Ｐゴシック" panose="020B0600070205080204" pitchFamily="34" charset="-128"/>
              </a:rPr>
              <a:t>Der Goldstandard für die Demonstration der hygienischen Wirksamkeit muss darin bestehen, dass eine hygienische Intervention das Auftreten von Krankheiten reduziert.</a:t>
            </a:r>
          </a:p>
          <a:p>
            <a:r>
              <a:rPr lang="de-DE" altLang="en-US" dirty="0">
                <a:ea typeface="ＭＳ Ｐゴシック" panose="020B0600070205080204" pitchFamily="34" charset="-128"/>
              </a:rPr>
              <a:t> </a:t>
            </a:r>
          </a:p>
          <a:p>
            <a:r>
              <a:rPr lang="de-DE" altLang="en-US" dirty="0" err="1">
                <a:ea typeface="ＭＳ Ｐゴシック" panose="020B0600070205080204" pitchFamily="34" charset="-128"/>
              </a:rPr>
              <a:t>Vandegrift</a:t>
            </a:r>
            <a:r>
              <a:rPr lang="de-DE" altLang="en-US" dirty="0">
                <a:ea typeface="ＭＳ Ｐゴシック" panose="020B0600070205080204" pitchFamily="34" charset="-128"/>
              </a:rPr>
              <a:t> und Kollegen schlagen eine neue Standard-Definition vor:</a:t>
            </a:r>
          </a:p>
          <a:p>
            <a:r>
              <a:rPr lang="de-DE" altLang="en-US" dirty="0">
                <a:ea typeface="ＭＳ Ｐゴシック" panose="020B0600070205080204" pitchFamily="34" charset="-128"/>
              </a:rPr>
              <a:t>Hygiene = Maßnahmen und Praktiken, die die Ausbreitung oder Übertragung </a:t>
            </a:r>
            <a:r>
              <a:rPr lang="de-DE" altLang="en-US" dirty="0" err="1">
                <a:ea typeface="ＭＳ Ｐゴシック" panose="020B0600070205080204" pitchFamily="34" charset="-128"/>
              </a:rPr>
              <a:t>pathogener</a:t>
            </a:r>
            <a:r>
              <a:rPr lang="de-DE" altLang="en-US" dirty="0">
                <a:ea typeface="ＭＳ Ｐゴシック" panose="020B0600070205080204" pitchFamily="34" charset="-128"/>
              </a:rPr>
              <a:t> Mikroorganismen und damit die Häufigkeit von Krankheiten verringern.</a:t>
            </a:r>
          </a:p>
          <a:p>
            <a:r>
              <a:rPr lang="de-DE" altLang="en-US" dirty="0">
                <a:ea typeface="ＭＳ Ｐゴシック" panose="020B0600070205080204" pitchFamily="34" charset="-128"/>
              </a:rPr>
              <a:t>(englisch "</a:t>
            </a:r>
            <a:r>
              <a:rPr lang="en-US" altLang="en-US" dirty="0">
                <a:ea typeface="ＭＳ Ｐゴシック" panose="020B0600070205080204" pitchFamily="34" charset="-128"/>
              </a:rPr>
              <a:t>those actions and practices that reduce the spread or transmission of pathogenic microorganisms, and thus reduce the incidence of disease.</a:t>
            </a:r>
            <a:r>
              <a:rPr lang="de-DE" altLang="de-DE" dirty="0">
                <a:ea typeface="ＭＳ Ｐゴシック" panose="020B0600070205080204" pitchFamily="34" charset="-128"/>
              </a:rPr>
              <a:t>”)</a:t>
            </a:r>
            <a:endParaRPr lang="de-DE" altLang="en-US" dirty="0">
              <a:ea typeface="ＭＳ Ｐゴシック" panose="020B0600070205080204" pitchFamily="34" charset="-128"/>
            </a:endParaRPr>
          </a:p>
          <a:p>
            <a:endParaRPr lang="de-DE" altLang="en-US" dirty="0">
              <a:ea typeface="ＭＳ Ｐゴシック" panose="020B0600070205080204" pitchFamily="34" charset="-128"/>
            </a:endParaRPr>
          </a:p>
          <a:p>
            <a:r>
              <a:rPr lang="de-DE" altLang="en-US" dirty="0" smtClean="0">
                <a:ea typeface="ＭＳ Ｐゴシック" panose="020B0600070205080204" pitchFamily="34" charset="-128"/>
              </a:rPr>
              <a:t>Ohne </a:t>
            </a:r>
            <a:r>
              <a:rPr lang="de-DE" altLang="en-US" dirty="0">
                <a:ea typeface="ＭＳ Ｐゴシック" panose="020B0600070205080204" pitchFamily="34" charset="-128"/>
              </a:rPr>
              <a:t>die Händedesinfektion und deren Relevanz für die Sicherheit der medizinischen Versorgung infrage zu stellen, eröffnet sich hier eine neue Perspektive auf die Haut als Ökosystem und mit ihr neue Forschungsfelder und Denkansätze, die auch im Kontext der Krankenhaushygiene diskutiert </a:t>
            </a:r>
            <a:r>
              <a:rPr lang="de-DE" altLang="en-US" dirty="0" smtClean="0">
                <a:ea typeface="ＭＳ Ｐゴシック" panose="020B0600070205080204" pitchFamily="34" charset="-128"/>
              </a:rPr>
              <a:t>werden.</a:t>
            </a:r>
            <a:endParaRPr lang="de-DE" altLang="en-US" dirty="0">
              <a:ea typeface="ＭＳ Ｐゴシック" panose="020B0600070205080204" pitchFamily="34" charset="-128"/>
            </a:endParaRPr>
          </a:p>
          <a:p>
            <a:endParaRPr lang="de-DE" altLang="en-US" dirty="0">
              <a:ea typeface="ＭＳ Ｐゴシック" panose="020B0600070205080204" pitchFamily="34" charset="-128"/>
            </a:endParaRPr>
          </a:p>
          <a:p>
            <a:r>
              <a:rPr lang="de-DE" altLang="en-US" dirty="0">
                <a:ea typeface="ＭＳ Ｐゴシック" panose="020B0600070205080204" pitchFamily="34" charset="-128"/>
              </a:rPr>
              <a:t>Literatur:</a:t>
            </a:r>
          </a:p>
          <a:p>
            <a:r>
              <a:rPr lang="en-US" altLang="en-US" dirty="0">
                <a:ea typeface="ＭＳ Ｐゴシック" panose="020B0600070205080204" pitchFamily="34" charset="-128"/>
              </a:rPr>
              <a:t>Dunn RR, Reese AT, </a:t>
            </a:r>
            <a:r>
              <a:rPr lang="en-US" altLang="en-US" dirty="0" err="1">
                <a:ea typeface="ＭＳ Ｐゴシック" panose="020B0600070205080204" pitchFamily="34" charset="-128"/>
              </a:rPr>
              <a:t>Eisenhauer</a:t>
            </a:r>
            <a:r>
              <a:rPr lang="en-US" altLang="en-US" dirty="0">
                <a:ea typeface="ＭＳ Ｐゴシック" panose="020B0600070205080204" pitchFamily="34" charset="-128"/>
              </a:rPr>
              <a:t> N. Biodiversity-ecosystem function relationships on bodies and in buildings. Nat </a:t>
            </a:r>
            <a:r>
              <a:rPr lang="en-US" altLang="en-US" dirty="0" err="1">
                <a:ea typeface="ＭＳ Ｐゴシック" panose="020B0600070205080204" pitchFamily="34" charset="-128"/>
              </a:rPr>
              <a:t>Ecol</a:t>
            </a:r>
            <a:r>
              <a:rPr lang="en-US" altLang="en-US" dirty="0">
                <a:ea typeface="ＭＳ Ｐゴシック" panose="020B0600070205080204" pitchFamily="34" charset="-128"/>
              </a:rPr>
              <a:t> </a:t>
            </a:r>
            <a:r>
              <a:rPr lang="en-US" altLang="en-US" dirty="0" err="1">
                <a:ea typeface="ＭＳ Ｐゴシック" panose="020B0600070205080204" pitchFamily="34" charset="-128"/>
              </a:rPr>
              <a:t>Evol</a:t>
            </a:r>
            <a:r>
              <a:rPr lang="en-US" altLang="en-US" dirty="0">
                <a:ea typeface="ＭＳ Ｐゴシック" panose="020B0600070205080204" pitchFamily="34" charset="-128"/>
              </a:rPr>
              <a:t>. 2019;3(1):7-9.</a:t>
            </a:r>
            <a:endParaRPr lang="de-DE" altLang="en-US" dirty="0">
              <a:ea typeface="ＭＳ Ｐゴシック" panose="020B0600070205080204" pitchFamily="34" charset="-128"/>
            </a:endParaRPr>
          </a:p>
          <a:p>
            <a:endParaRPr lang="de-DE" altLang="en-US" dirty="0">
              <a:ea typeface="ＭＳ Ｐゴシック" panose="020B0600070205080204" pitchFamily="34" charset="-128"/>
            </a:endParaRPr>
          </a:p>
          <a:p>
            <a:r>
              <a:rPr lang="en-US" altLang="en-US" dirty="0" err="1">
                <a:ea typeface="ＭＳ Ｐゴシック" panose="020B0600070205080204" pitchFamily="34" charset="-128"/>
              </a:rPr>
              <a:t>Vandegrift</a:t>
            </a:r>
            <a:r>
              <a:rPr lang="en-US" altLang="en-US" dirty="0">
                <a:ea typeface="ＭＳ Ｐゴシック" panose="020B0600070205080204" pitchFamily="34" charset="-128"/>
              </a:rPr>
              <a:t> R, Bateman AC, Siemens KN, Nguyen M, Wilson HE, Green JL, et al. Cleanliness in context: reconciling hygiene with a modern microbial perspective. Microbiome. 2017;5(1):76.</a:t>
            </a:r>
            <a:endParaRPr lang="de-DE" altLang="en-US" dirty="0">
              <a:ea typeface="ＭＳ Ｐゴシック" panose="020B0600070205080204" pitchFamily="34" charset="-128"/>
            </a:endParaRPr>
          </a:p>
          <a:p>
            <a:endParaRPr lang="de-DE" altLang="en-US" dirty="0">
              <a:ea typeface="ＭＳ Ｐゴシック" panose="020B0600070205080204" pitchFamily="34" charset="-128"/>
            </a:endParaRPr>
          </a:p>
          <a:p>
            <a:r>
              <a:rPr lang="en-US" altLang="en-US" dirty="0">
                <a:ea typeface="ＭＳ Ｐゴシック" panose="020B0600070205080204" pitchFamily="34" charset="-128"/>
              </a:rPr>
              <a:t>Vermeil T, Peters A, Kilpatrick C, </a:t>
            </a:r>
            <a:r>
              <a:rPr lang="en-US" altLang="en-US" dirty="0" err="1">
                <a:ea typeface="ＭＳ Ｐゴシック" panose="020B0600070205080204" pitchFamily="34" charset="-128"/>
              </a:rPr>
              <a:t>Pires</a:t>
            </a:r>
            <a:r>
              <a:rPr lang="en-US" altLang="en-US" dirty="0">
                <a:ea typeface="ＭＳ Ｐゴシック" panose="020B0600070205080204" pitchFamily="34" charset="-128"/>
              </a:rPr>
              <a:t> D, </a:t>
            </a:r>
            <a:r>
              <a:rPr lang="en-US" altLang="en-US" dirty="0" err="1">
                <a:ea typeface="ＭＳ Ｐゴシック" panose="020B0600070205080204" pitchFamily="34" charset="-128"/>
              </a:rPr>
              <a:t>Allegranzi</a:t>
            </a:r>
            <a:r>
              <a:rPr lang="en-US" altLang="en-US" dirty="0">
                <a:ea typeface="ＭＳ Ｐゴシック" panose="020B0600070205080204" pitchFamily="34" charset="-128"/>
              </a:rPr>
              <a:t> B, </a:t>
            </a:r>
            <a:r>
              <a:rPr lang="en-US" altLang="en-US" dirty="0" err="1">
                <a:ea typeface="ＭＳ Ｐゴシック" panose="020B0600070205080204" pitchFamily="34" charset="-128"/>
              </a:rPr>
              <a:t>Pittet</a:t>
            </a:r>
            <a:r>
              <a:rPr lang="en-US" altLang="en-US" dirty="0">
                <a:ea typeface="ＭＳ Ｐゴシック" panose="020B0600070205080204" pitchFamily="34" charset="-128"/>
              </a:rPr>
              <a:t> D. Hand hygiene in hospitals: anatomy of a revolution. J </a:t>
            </a:r>
            <a:r>
              <a:rPr lang="en-US" altLang="en-US" dirty="0" err="1">
                <a:ea typeface="ＭＳ Ｐゴシック" panose="020B0600070205080204" pitchFamily="34" charset="-128"/>
              </a:rPr>
              <a:t>Hosp</a:t>
            </a:r>
            <a:r>
              <a:rPr lang="en-US" altLang="en-US" dirty="0">
                <a:ea typeface="ＭＳ Ｐゴシック" panose="020B0600070205080204" pitchFamily="34" charset="-128"/>
              </a:rPr>
              <a:t> Infect. 2018.</a:t>
            </a:r>
            <a:endParaRPr lang="de-DE" altLang="en-US" dirty="0">
              <a:ea typeface="ＭＳ Ｐゴシック" panose="020B0600070205080204" pitchFamily="34" charset="-128"/>
            </a:endParaRPr>
          </a:p>
          <a:p>
            <a:endParaRPr lang="de-DE" altLang="en-US" dirty="0">
              <a:ea typeface="ＭＳ Ｐゴシック" panose="020B0600070205080204" pitchFamily="34" charset="-128"/>
            </a:endParaRPr>
          </a:p>
        </p:txBody>
      </p:sp>
      <p:sp>
        <p:nvSpPr>
          <p:cNvPr id="23555" name="Foliennummernplatzhalter 3">
            <a:extLst>
              <a:ext uri="{FF2B5EF4-FFF2-40B4-BE49-F238E27FC236}">
                <a16:creationId xmlns:a16="http://schemas.microsoft.com/office/drawing/2014/main" id="{C0A64AD6-3BF4-48EB-80F7-831D8ED9412C}"/>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22DD26-2079-4E86-8BF7-43CA3B08FDD5}" type="slidenum">
              <a:rPr lang="de-DE" altLang="en-US" sz="1200"/>
              <a:pPr/>
              <a:t>14</a:t>
            </a:fld>
            <a:endParaRPr lang="de-DE"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51E3A99-2757-45D4-8736-2803C19ADAE4}"/>
              </a:ext>
            </a:extLst>
          </p:cNvPr>
          <p:cNvSpPr>
            <a:spLocks noGrp="1" noRot="1" noChangeAspect="1"/>
          </p:cNvSpPr>
          <p:nvPr>
            <p:ph type="sldImg"/>
          </p:nvPr>
        </p:nvSpPr>
        <p:spPr/>
      </p:sp>
      <p:sp>
        <p:nvSpPr>
          <p:cNvPr id="23554" name="Notizenplatzhalter 2">
            <a:extLst>
              <a:ext uri="{FF2B5EF4-FFF2-40B4-BE49-F238E27FC236}">
                <a16:creationId xmlns:a16="http://schemas.microsoft.com/office/drawing/2014/main" id="{FC0844B6-15CC-4BE8-99D3-899F7C0869D0}"/>
              </a:ext>
            </a:extLst>
          </p:cNvPr>
          <p:cNvSpPr>
            <a:spLocks noGrp="1"/>
          </p:cNvSpPr>
          <p:nvPr>
            <p:ph type="body" idx="1"/>
          </p:nvPr>
        </p:nvSpPr>
        <p:spPr/>
        <p:txBody>
          <a:bodyPr/>
          <a:lstStyle/>
          <a:p>
            <a:endParaRPr lang="de-DE" altLang="en-US" dirty="0">
              <a:ea typeface="ＭＳ Ｐゴシック" panose="020B0600070205080204" pitchFamily="34" charset="-128"/>
            </a:endParaRPr>
          </a:p>
        </p:txBody>
      </p:sp>
      <p:sp>
        <p:nvSpPr>
          <p:cNvPr id="23555" name="Foliennummernplatzhalter 3">
            <a:extLst>
              <a:ext uri="{FF2B5EF4-FFF2-40B4-BE49-F238E27FC236}">
                <a16:creationId xmlns:a16="http://schemas.microsoft.com/office/drawing/2014/main" id="{C0A64AD6-3BF4-48EB-80F7-831D8ED9412C}"/>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22DD26-2079-4E86-8BF7-43CA3B08FDD5}" type="slidenum">
              <a:rPr lang="de-DE" altLang="en-US" sz="1200"/>
              <a:pPr/>
              <a:t>15</a:t>
            </a:fld>
            <a:endParaRPr lang="de-DE"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402BC9-AF57-4072-A4E4-9AE5AA7CA91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79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Diese Folie kann nach Kenntnisnahme gelöscht werden.</a:t>
            </a:r>
          </a:p>
          <a:p>
            <a:endParaRPr lang="de-DE" dirty="0"/>
          </a:p>
        </p:txBody>
      </p:sp>
      <p:sp>
        <p:nvSpPr>
          <p:cNvPr id="4" name="Foliennummernplatzhalter 3"/>
          <p:cNvSpPr>
            <a:spLocks noGrp="1"/>
          </p:cNvSpPr>
          <p:nvPr>
            <p:ph type="sldNum" sz="quarter" idx="5"/>
          </p:nvPr>
        </p:nvSpPr>
        <p:spPr/>
        <p:txBody>
          <a:bodyPr/>
          <a:lstStyle/>
          <a:p>
            <a:fld id="{409637E9-C55C-4B9C-B59D-A221121602ED}" type="slidenum">
              <a:rPr lang="de-DE" altLang="en-US" smtClean="0"/>
              <a:pPr/>
              <a:t>3</a:t>
            </a:fld>
            <a:endParaRPr lang="de-DE" altLang="en-US"/>
          </a:p>
        </p:txBody>
      </p:sp>
    </p:spTree>
    <p:extLst>
      <p:ext uri="{BB962C8B-B14F-4D97-AF65-F5344CB8AC3E}">
        <p14:creationId xmlns:p14="http://schemas.microsoft.com/office/powerpoint/2010/main" val="106046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EB2BDE1-6FCD-46CD-9CDB-1C38631350DA}"/>
              </a:ext>
            </a:extLst>
          </p:cNvPr>
          <p:cNvSpPr>
            <a:spLocks noGrp="1" noRot="1" noChangeAspect="1"/>
          </p:cNvSpPr>
          <p:nvPr>
            <p:ph type="sldImg"/>
          </p:nvPr>
        </p:nvSpPr>
        <p:spPr/>
      </p:sp>
      <p:sp>
        <p:nvSpPr>
          <p:cNvPr id="18434" name="Notizenplatzhalter 2">
            <a:extLst>
              <a:ext uri="{FF2B5EF4-FFF2-40B4-BE49-F238E27FC236}">
                <a16:creationId xmlns:a16="http://schemas.microsoft.com/office/drawing/2014/main" id="{D4576F10-BB0C-4E08-ABAA-A659E2F7AC59}"/>
              </a:ext>
            </a:extLst>
          </p:cNvPr>
          <p:cNvSpPr>
            <a:spLocks noGrp="1"/>
          </p:cNvSpPr>
          <p:nvPr>
            <p:ph type="body" idx="1"/>
          </p:nvPr>
        </p:nvSpPr>
        <p:spPr/>
        <p:txBody>
          <a:bodyPr/>
          <a:lstStyle/>
          <a:p>
            <a:r>
              <a:rPr lang="it-IT" altLang="en-US" dirty="0" err="1">
                <a:ea typeface="ＭＳ Ｐゴシック" panose="020B0600070205080204" pitchFamily="34" charset="-128"/>
              </a:rPr>
              <a:t>Enterococcus</a:t>
            </a:r>
            <a:r>
              <a:rPr lang="it-IT" altLang="en-US" dirty="0">
                <a:ea typeface="ＭＳ Ｐゴシック" panose="020B0600070205080204" pitchFamily="34" charset="-128"/>
              </a:rPr>
              <a:t> </a:t>
            </a:r>
            <a:r>
              <a:rPr lang="it-IT" altLang="en-US" dirty="0" err="1">
                <a:ea typeface="ＭＳ Ｐゴシック" panose="020B0600070205080204" pitchFamily="34" charset="-128"/>
              </a:rPr>
              <a:t>faecium</a:t>
            </a:r>
            <a:r>
              <a:rPr lang="de-DE" altLang="en-US" dirty="0">
                <a:ea typeface="ＭＳ Ｐゴシック" panose="020B0600070205080204" pitchFamily="34" charset="-128"/>
              </a:rPr>
              <a:t> ist ein Bakterium der Gattung </a:t>
            </a:r>
            <a:r>
              <a:rPr lang="de-DE" altLang="en-US" dirty="0" err="1">
                <a:ea typeface="ＭＳ Ｐゴシック" panose="020B0600070205080204" pitchFamily="34" charset="-128"/>
              </a:rPr>
              <a:t>Enterokokken</a:t>
            </a:r>
            <a:r>
              <a:rPr lang="de-DE" altLang="en-US" dirty="0">
                <a:ea typeface="ＭＳ Ｐゴシック" panose="020B0600070205080204" pitchFamily="34" charset="-128"/>
              </a:rPr>
              <a:t> und Bestandteil der natürlichen Darmflora. Enterokokken sind extrem widerstandsfähig gegenüber </a:t>
            </a:r>
            <a:r>
              <a:rPr lang="de-DE" altLang="en-US" dirty="0" smtClean="0">
                <a:ea typeface="ＭＳ Ｐゴシック" panose="020B0600070205080204" pitchFamily="34" charset="-128"/>
              </a:rPr>
              <a:t>Umwelteinflüssen und</a:t>
            </a:r>
            <a:r>
              <a:rPr lang="nl-NL" altLang="en-US" dirty="0" smtClean="0">
                <a:ea typeface="ＭＳ Ｐゴシック" panose="020B0600070205080204" pitchFamily="34" charset="-128"/>
              </a:rPr>
              <a:t> </a:t>
            </a:r>
            <a:r>
              <a:rPr lang="nl-NL" altLang="en-US" dirty="0">
                <a:ea typeface="ＭＳ Ｐゴシック" panose="020B0600070205080204" pitchFamily="34" charset="-128"/>
              </a:rPr>
              <a:t>geh</a:t>
            </a:r>
            <a:r>
              <a:rPr lang="de-DE" altLang="en-US" dirty="0" err="1">
                <a:ea typeface="ＭＳ Ｐゴシック" panose="020B0600070205080204" pitchFamily="34" charset="-128"/>
              </a:rPr>
              <a:t>ören</a:t>
            </a:r>
            <a:r>
              <a:rPr lang="de-DE" altLang="en-US" dirty="0">
                <a:ea typeface="ＭＳ Ｐゴシック" panose="020B0600070205080204" pitchFamily="34" charset="-128"/>
              </a:rPr>
              <a:t> zu den am häufigsten nachgewiesenen Erregern von nosokomialen Infektionen. Die Hände der Krankenhausmitarbeiter spielen eine wichtige Rolle bei der direkten Übertragung.</a:t>
            </a:r>
          </a:p>
          <a:p>
            <a:r>
              <a:rPr lang="de-DE" altLang="en-US" dirty="0">
                <a:ea typeface="ＭＳ Ｐゴシック" panose="020B0600070205080204" pitchFamily="34" charset="-128"/>
              </a:rPr>
              <a:t>  </a:t>
            </a:r>
          </a:p>
          <a:p>
            <a:r>
              <a:rPr lang="de-DE" altLang="en-US" dirty="0">
                <a:ea typeface="ＭＳ Ｐゴシック" panose="020B0600070205080204" pitchFamily="34" charset="-128"/>
              </a:rPr>
              <a:t>2018 erklärten </a:t>
            </a:r>
            <a:r>
              <a:rPr lang="de-DE" altLang="en-US" dirty="0" err="1">
                <a:ea typeface="ＭＳ Ｐゴシック" panose="020B0600070205080204" pitchFamily="34" charset="-128"/>
              </a:rPr>
              <a:t>Pidot</a:t>
            </a:r>
            <a:r>
              <a:rPr lang="de-DE" altLang="en-US" dirty="0">
                <a:ea typeface="ＭＳ Ｐゴシック" panose="020B0600070205080204" pitchFamily="34" charset="-128"/>
              </a:rPr>
              <a:t> et al. den Anstieg der Infektionsraten mit </a:t>
            </a:r>
            <a:r>
              <a:rPr lang="it-IT" altLang="en-US" dirty="0">
                <a:ea typeface="ＭＳ Ｐゴシック" panose="020B0600070205080204" pitchFamily="34" charset="-128"/>
              </a:rPr>
              <a:t>multiresistente</a:t>
            </a:r>
            <a:r>
              <a:rPr lang="de-DE" altLang="en-US" dirty="0">
                <a:ea typeface="ＭＳ Ｐゴシック" panose="020B0600070205080204" pitchFamily="34" charset="-128"/>
              </a:rPr>
              <a:t>m E</a:t>
            </a:r>
            <a:r>
              <a:rPr lang="it-IT" altLang="en-US" dirty="0" err="1">
                <a:ea typeface="ＭＳ Ｐゴシック" panose="020B0600070205080204" pitchFamily="34" charset="-128"/>
              </a:rPr>
              <a:t>nterococcus</a:t>
            </a:r>
            <a:r>
              <a:rPr lang="it-IT" altLang="en-US" dirty="0">
                <a:ea typeface="ＭＳ Ｐゴシック" panose="020B0600070205080204" pitchFamily="34" charset="-128"/>
              </a:rPr>
              <a:t> </a:t>
            </a:r>
            <a:r>
              <a:rPr lang="it-IT" altLang="en-US" dirty="0" err="1">
                <a:ea typeface="ＭＳ Ｐゴシック" panose="020B0600070205080204" pitchFamily="34" charset="-128"/>
              </a:rPr>
              <a:t>faecium</a:t>
            </a:r>
            <a:r>
              <a:rPr lang="it-IT" altLang="en-US" dirty="0">
                <a:ea typeface="ＭＳ Ｐゴシック" panose="020B0600070205080204" pitchFamily="34" charset="-128"/>
              </a:rPr>
              <a:t> </a:t>
            </a:r>
            <a:r>
              <a:rPr lang="de-DE" altLang="en-US" dirty="0">
                <a:ea typeface="ＭＳ Ｐゴシック" panose="020B0600070205080204" pitchFamily="34" charset="-128"/>
              </a:rPr>
              <a:t>in australischen Krankenhäusern mit dessen zunehmender Toleranz gegenüber alkoholhaltiger Desinfektionsmittel. Die Studie sah hypothetisch die Wirksamkeit von Standardhygienemaßnahmen gefährdet</a:t>
            </a:r>
            <a:r>
              <a:rPr lang="de-DE" altLang="en-US" dirty="0" smtClean="0">
                <a:ea typeface="ＭＳ Ｐゴシック" panose="020B0600070205080204" pitchFamily="34" charset="-128"/>
              </a:rPr>
              <a:t>. S</a:t>
            </a:r>
            <a:r>
              <a:rPr lang="de-DE" dirty="0" smtClean="0"/>
              <a:t>ie fanden bei den 139 untersuchten </a:t>
            </a:r>
            <a:r>
              <a:rPr lang="de-DE" dirty="0" err="1" smtClean="0"/>
              <a:t>Enterokokkenisolaten</a:t>
            </a:r>
            <a:r>
              <a:rPr lang="de-DE" dirty="0" smtClean="0"/>
              <a:t> Unterschiede in der Empfindlichkeit bei geringen </a:t>
            </a:r>
            <a:r>
              <a:rPr lang="de-DE" dirty="0" err="1" smtClean="0"/>
              <a:t>Isopropanol</a:t>
            </a:r>
            <a:r>
              <a:rPr lang="de-DE" dirty="0" smtClean="0"/>
              <a:t>-Konzentrationen (d.h. weit unter den Gebrauchskonzentrationen, die hier im Alltag verwendet werden). </a:t>
            </a:r>
            <a:endParaRPr lang="de-DE" altLang="en-US" dirty="0">
              <a:ea typeface="ＭＳ Ｐゴシック" panose="020B0600070205080204" pitchFamily="34" charset="-128"/>
            </a:endParaRPr>
          </a:p>
          <a:p>
            <a:r>
              <a:rPr lang="de-DE" altLang="en-US" dirty="0">
                <a:ea typeface="ＭＳ Ｐゴシック" panose="020B0600070205080204" pitchFamily="34" charset="-128"/>
              </a:rPr>
              <a:t> </a:t>
            </a:r>
          </a:p>
          <a:p>
            <a:r>
              <a:rPr lang="de-DE" altLang="en-US" dirty="0">
                <a:ea typeface="ＭＳ Ｐゴシック" panose="020B0600070205080204" pitchFamily="34" charset="-128"/>
              </a:rPr>
              <a:t>Das Robert Koch-Institut überprüfte die Studie im Kontext der europäischen Normen und Wirksamkeitsprüfmethoden</a:t>
            </a:r>
            <a:r>
              <a:rPr lang="de-DE" altLang="en-US" dirty="0" smtClean="0">
                <a:ea typeface="ＭＳ Ｐゴシック" panose="020B0600070205080204" pitchFamily="34" charset="-128"/>
              </a:rPr>
              <a:t>. </a:t>
            </a:r>
          </a:p>
          <a:p>
            <a:endParaRPr lang="de-DE" altLang="en-US" dirty="0" smtClean="0">
              <a:ea typeface="ＭＳ Ｐゴシック" panose="020B0600070205080204" pitchFamily="34" charset="-128"/>
            </a:endParaRPr>
          </a:p>
          <a:p>
            <a:r>
              <a:rPr lang="de-DE" altLang="en-US" dirty="0" smtClean="0">
                <a:ea typeface="ＭＳ Ｐゴシック" panose="020B0600070205080204" pitchFamily="34" charset="-128"/>
              </a:rPr>
              <a:t>Ergebnis</a:t>
            </a:r>
            <a:r>
              <a:rPr lang="de-DE" altLang="en-US" dirty="0">
                <a:ea typeface="ＭＳ Ｐゴシック" panose="020B0600070205080204" pitchFamily="34" charset="-128"/>
              </a:rPr>
              <a:t>: keinen Anlass zur Beunruhigung! Bei korrekter Anwendung der geprüften Händedesinfektionsmittel ist die Wirksamkeit gegen Enterokokken gesichert.</a:t>
            </a:r>
          </a:p>
          <a:p>
            <a:r>
              <a:rPr lang="de-DE" altLang="en-US" dirty="0">
                <a:ea typeface="ＭＳ Ｐゴシック" panose="020B0600070205080204" pitchFamily="34" charset="-128"/>
              </a:rPr>
              <a:t> </a:t>
            </a:r>
          </a:p>
          <a:p>
            <a:r>
              <a:rPr lang="de-DE" altLang="en-US" dirty="0">
                <a:ea typeface="ＭＳ Ｐゴシック" panose="020B0600070205080204" pitchFamily="34" charset="-128"/>
              </a:rPr>
              <a:t>Literatur:</a:t>
            </a:r>
          </a:p>
          <a:p>
            <a:r>
              <a:rPr lang="de-DE" altLang="en-US" dirty="0" err="1">
                <a:ea typeface="ＭＳ Ｐゴシック" panose="020B0600070205080204" pitchFamily="34" charset="-128"/>
              </a:rPr>
              <a:t>Remschmidt</a:t>
            </a:r>
            <a:r>
              <a:rPr lang="de-DE" altLang="en-US" dirty="0">
                <a:ea typeface="ＭＳ Ｐゴシック" panose="020B0600070205080204" pitchFamily="34" charset="-128"/>
              </a:rPr>
              <a:t> et al.: ARIC 2018</a:t>
            </a:r>
          </a:p>
          <a:p>
            <a:r>
              <a:rPr lang="de-DE" altLang="en-US" dirty="0">
                <a:ea typeface="ＭＳ Ｐゴシック" panose="020B0600070205080204" pitchFamily="34" charset="-128"/>
              </a:rPr>
              <a:t>Klare I, Bender JK, Koppe U, Abu Sin M, Eckmanns T, Werner G: Eigenschaften, Häufigkeit und Verbreitung von Vancomycin-resistenten </a:t>
            </a:r>
            <a:r>
              <a:rPr lang="de-DE" altLang="en-US" dirty="0" err="1">
                <a:ea typeface="ＭＳ Ｐゴシック" panose="020B0600070205080204" pitchFamily="34" charset="-128"/>
              </a:rPr>
              <a:t>Entero</a:t>
            </a:r>
            <a:r>
              <a:rPr lang="de-DE" altLang="en-US" dirty="0">
                <a:ea typeface="ＭＳ Ｐゴシック" panose="020B0600070205080204" pitchFamily="34" charset="-128"/>
              </a:rPr>
              <a:t>- </a:t>
            </a:r>
            <a:r>
              <a:rPr lang="de-DE" altLang="en-US" dirty="0" err="1">
                <a:ea typeface="ＭＳ Ｐゴシック" panose="020B0600070205080204" pitchFamily="34" charset="-128"/>
              </a:rPr>
              <a:t>kokken</a:t>
            </a:r>
            <a:r>
              <a:rPr lang="de-DE" altLang="en-US" dirty="0">
                <a:ea typeface="ＭＳ Ｐゴシック" panose="020B0600070205080204" pitchFamily="34" charset="-128"/>
              </a:rPr>
              <a:t> (VRE) in Deutschland – </a:t>
            </a:r>
            <a:r>
              <a:rPr lang="it-IT" altLang="en-US" dirty="0">
                <a:ea typeface="ＭＳ Ｐゴシック" panose="020B0600070205080204" pitchFamily="34" charset="-128"/>
              </a:rPr>
              <a:t>Update 2015/2016. </a:t>
            </a:r>
            <a:r>
              <a:rPr lang="it-IT" altLang="en-US" dirty="0" err="1">
                <a:ea typeface="ＭＳ Ｐゴシック" panose="020B0600070205080204" pitchFamily="34" charset="-128"/>
              </a:rPr>
              <a:t>Epid</a:t>
            </a:r>
            <a:r>
              <a:rPr lang="it-IT" altLang="en-US" dirty="0">
                <a:ea typeface="ＭＳ Ｐゴシック" panose="020B0600070205080204" pitchFamily="34" charset="-128"/>
              </a:rPr>
              <a:t> Bull 2017;46:519 </a:t>
            </a:r>
            <a:r>
              <a:rPr lang="de-DE" altLang="en-US" dirty="0">
                <a:ea typeface="ＭＳ Ｐゴシック" panose="020B0600070205080204" pitchFamily="34" charset="-128"/>
              </a:rPr>
              <a:t>– 527 | DOI 10.17886/EpiBull-2017-06</a:t>
            </a:r>
          </a:p>
          <a:p>
            <a:r>
              <a:rPr lang="de-DE" altLang="en-US" dirty="0">
                <a:ea typeface="ＭＳ Ｐゴシック" panose="020B0600070205080204" pitchFamily="34" charset="-128"/>
              </a:rPr>
              <a:t> </a:t>
            </a:r>
          </a:p>
          <a:p>
            <a:r>
              <a:rPr lang="en-US" altLang="en-US" dirty="0" err="1">
                <a:ea typeface="ＭＳ Ｐゴシック" panose="020B0600070205080204" pitchFamily="34" charset="-128"/>
              </a:rPr>
              <a:t>Pidot</a:t>
            </a:r>
            <a:r>
              <a:rPr lang="en-US" altLang="en-US" dirty="0">
                <a:ea typeface="ＭＳ Ｐゴシック" panose="020B0600070205080204" pitchFamily="34" charset="-128"/>
              </a:rPr>
              <a:t> SJ et al.: Increasing tolerance of hospital Enterococcus </a:t>
            </a:r>
            <a:r>
              <a:rPr lang="en-US" altLang="en-US" dirty="0" err="1">
                <a:ea typeface="ＭＳ Ｐゴシック" panose="020B0600070205080204" pitchFamily="34" charset="-128"/>
              </a:rPr>
              <a:t>faecium</a:t>
            </a:r>
            <a:r>
              <a:rPr lang="en-US" altLang="en-US" dirty="0">
                <a:ea typeface="ＭＳ Ｐゴシック" panose="020B0600070205080204" pitchFamily="34" charset="-128"/>
              </a:rPr>
              <a:t> to </a:t>
            </a:r>
            <a:r>
              <a:rPr lang="en-US" altLang="en-US" dirty="0" err="1">
                <a:ea typeface="ＭＳ Ｐゴシック" panose="020B0600070205080204" pitchFamily="34" charset="-128"/>
              </a:rPr>
              <a:t>handwash</a:t>
            </a:r>
            <a:r>
              <a:rPr lang="en-US" altLang="en-US" dirty="0">
                <a:ea typeface="ＭＳ Ｐゴシック" panose="020B0600070205080204" pitchFamily="34" charset="-128"/>
              </a:rPr>
              <a:t> alcohols. </a:t>
            </a:r>
            <a:r>
              <a:rPr lang="en-US" altLang="en-US" dirty="0" err="1">
                <a:ea typeface="ＭＳ Ｐゴシック" panose="020B0600070205080204" pitchFamily="34" charset="-128"/>
              </a:rPr>
              <a:t>Transl</a:t>
            </a:r>
            <a:r>
              <a:rPr lang="en-US" altLang="en-US" dirty="0">
                <a:ea typeface="ＭＳ Ｐゴシック" panose="020B0600070205080204" pitchFamily="34" charset="-128"/>
              </a:rPr>
              <a:t>. Med.; 10: </a:t>
            </a:r>
            <a:r>
              <a:rPr lang="en-US" altLang="en-US" dirty="0" err="1">
                <a:ea typeface="ＭＳ Ｐゴシック" panose="020B0600070205080204" pitchFamily="34" charset="-128"/>
              </a:rPr>
              <a:t>eaar6115</a:t>
            </a:r>
            <a:r>
              <a:rPr lang="en-US" altLang="en-US" dirty="0">
                <a:ea typeface="ＭＳ Ｐゴシック" panose="020B0600070205080204" pitchFamily="34" charset="-128"/>
              </a:rPr>
              <a:t> (2018). 1. August 2018</a:t>
            </a:r>
            <a:endParaRPr lang="de-DE" altLang="en-US" dirty="0">
              <a:ea typeface="ＭＳ Ｐゴシック" panose="020B0600070205080204" pitchFamily="34" charset="-128"/>
            </a:endParaRPr>
          </a:p>
          <a:p>
            <a:r>
              <a:rPr lang="de-DE" altLang="en-US" dirty="0">
                <a:ea typeface="ＭＳ Ｐゴシック" panose="020B0600070205080204" pitchFamily="34" charset="-128"/>
              </a:rPr>
              <a:t> </a:t>
            </a:r>
          </a:p>
          <a:p>
            <a:r>
              <a:rPr lang="de-DE" altLang="en-US" dirty="0" err="1">
                <a:ea typeface="ＭＳ Ｐゴシック" panose="020B0600070205080204" pitchFamily="34" charset="-128"/>
              </a:rPr>
              <a:t>Schwebke</a:t>
            </a:r>
            <a:r>
              <a:rPr lang="de-DE" altLang="en-US" dirty="0">
                <a:ea typeface="ＭＳ Ｐゴシック" panose="020B0600070205080204" pitchFamily="34" charset="-128"/>
              </a:rPr>
              <a:t> I, </a:t>
            </a:r>
            <a:r>
              <a:rPr lang="de-DE" altLang="en-US" dirty="0" err="1">
                <a:ea typeface="ＭＳ Ｐゴシック" panose="020B0600070205080204" pitchFamily="34" charset="-128"/>
              </a:rPr>
              <a:t>Arvand</a:t>
            </a:r>
            <a:r>
              <a:rPr lang="de-DE" altLang="en-US" dirty="0">
                <a:ea typeface="ＭＳ Ｐゴシック" panose="020B0600070205080204" pitchFamily="34" charset="-128"/>
              </a:rPr>
              <a:t> M, Werner G, </a:t>
            </a:r>
            <a:r>
              <a:rPr lang="de-DE" altLang="en-US" dirty="0" err="1">
                <a:ea typeface="ＭＳ Ｐゴシック" panose="020B0600070205080204" pitchFamily="34" charset="-128"/>
              </a:rPr>
              <a:t>Konrat</a:t>
            </a:r>
            <a:r>
              <a:rPr lang="de-DE" altLang="en-US" dirty="0">
                <a:ea typeface="ＭＳ Ｐゴシック" panose="020B0600070205080204" pitchFamily="34" charset="-128"/>
              </a:rPr>
              <a:t> K, </a:t>
            </a:r>
            <a:r>
              <a:rPr lang="de-DE" altLang="en-US" dirty="0" err="1">
                <a:ea typeface="ＭＳ Ｐゴシック" panose="020B0600070205080204" pitchFamily="34" charset="-128"/>
              </a:rPr>
              <a:t>Brunke</a:t>
            </a:r>
            <a:r>
              <a:rPr lang="de-DE" altLang="en-US" dirty="0">
                <a:ea typeface="ＭＳ Ｐゴシック" panose="020B0600070205080204" pitchFamily="34" charset="-128"/>
              </a:rPr>
              <a:t> M: Ist die Wirksamkeit von alkoholischen Händedesinfektionsmitteln bei </a:t>
            </a:r>
            <a:r>
              <a:rPr lang="de-DE" altLang="en-US" dirty="0" err="1">
                <a:ea typeface="ＭＳ Ｐゴシック" panose="020B0600070205080204" pitchFamily="34" charset="-128"/>
              </a:rPr>
              <a:t>Enterokokken</a:t>
            </a:r>
            <a:r>
              <a:rPr lang="de-DE" altLang="en-US" dirty="0">
                <a:ea typeface="ＭＳ Ｐゴシック" panose="020B0600070205080204" pitchFamily="34" charset="-128"/>
              </a:rPr>
              <a:t> wirklich in Gefahr?</a:t>
            </a:r>
            <a:r>
              <a:rPr lang="de-DE" altLang="en-US" dirty="0" err="1">
                <a:ea typeface="ＭＳ Ｐゴシック" panose="020B0600070205080204" pitchFamily="34" charset="-128"/>
              </a:rPr>
              <a:t>Epid</a:t>
            </a:r>
            <a:r>
              <a:rPr lang="de-DE" altLang="en-US" dirty="0">
                <a:ea typeface="ＭＳ Ｐゴシック" panose="020B0600070205080204" pitchFamily="34" charset="-128"/>
              </a:rPr>
              <a:t> Bull 2018;38:415–418 | DOI 10.17886/</a:t>
            </a:r>
            <a:r>
              <a:rPr lang="de-DE" altLang="en-US" dirty="0" err="1">
                <a:ea typeface="ＭＳ Ｐゴシック" panose="020B0600070205080204" pitchFamily="34" charset="-128"/>
              </a:rPr>
              <a:t>EpiBull-2018-047</a:t>
            </a:r>
            <a:endParaRPr lang="de-DE" altLang="en-US" dirty="0">
              <a:ea typeface="ＭＳ Ｐゴシック" panose="020B0600070205080204" pitchFamily="34" charset="-128"/>
            </a:endParaRPr>
          </a:p>
          <a:p>
            <a:r>
              <a:rPr lang="de-DE" altLang="en-US" dirty="0">
                <a:ea typeface="ＭＳ Ｐゴシック" panose="020B0600070205080204" pitchFamily="34" charset="-128"/>
              </a:rPr>
              <a:t> </a:t>
            </a:r>
          </a:p>
          <a:p>
            <a:r>
              <a:rPr lang="de-DE" altLang="en-US" dirty="0">
                <a:ea typeface="ＭＳ Ｐゴシック" panose="020B0600070205080204" pitchFamily="34" charset="-128"/>
              </a:rPr>
              <a:t>Infoblatt der ASH zu VRE - </a:t>
            </a:r>
            <a:r>
              <a:rPr lang="de-DE" altLang="en-US" dirty="0" err="1">
                <a:ea typeface="ＭＳ Ｐゴシック" panose="020B0600070205080204" pitchFamily="34" charset="-128"/>
              </a:rPr>
              <a:t>Vancomycin</a:t>
            </a:r>
            <a:r>
              <a:rPr lang="de-DE" altLang="en-US" dirty="0">
                <a:ea typeface="ＭＳ Ｐゴシック" panose="020B0600070205080204" pitchFamily="34" charset="-128"/>
              </a:rPr>
              <a:t> resistente </a:t>
            </a:r>
            <a:r>
              <a:rPr lang="de-DE" altLang="en-US" dirty="0" err="1">
                <a:ea typeface="ＭＳ Ｐゴシック" panose="020B0600070205080204" pitchFamily="34" charset="-128"/>
              </a:rPr>
              <a:t>Enterokokken</a:t>
            </a:r>
            <a:endParaRPr lang="de-DE" altLang="en-US" dirty="0">
              <a:ea typeface="ＭＳ Ｐゴシック" panose="020B0600070205080204" pitchFamily="34" charset="-128"/>
            </a:endParaRPr>
          </a:p>
          <a:p>
            <a:r>
              <a:rPr lang="de-DE" altLang="en-US" dirty="0">
                <a:ea typeface="ＭＳ Ｐゴシック" panose="020B0600070205080204" pitchFamily="34" charset="-128"/>
              </a:rPr>
              <a:t>https://www.aktion-sauberehaende.de/</a:t>
            </a:r>
            <a:r>
              <a:rPr lang="de-DE" altLang="en-US" dirty="0" err="1">
                <a:ea typeface="ＭＳ Ｐゴシック" panose="020B0600070205080204" pitchFamily="34" charset="-128"/>
              </a:rPr>
              <a:t>fileadmin</a:t>
            </a:r>
            <a:r>
              <a:rPr lang="de-DE" altLang="en-US" dirty="0">
                <a:ea typeface="ＭＳ Ｐゴシック" panose="020B0600070205080204" pitchFamily="34" charset="-128"/>
              </a:rPr>
              <a:t>/</a:t>
            </a:r>
            <a:r>
              <a:rPr lang="de-DE" altLang="en-US" dirty="0" err="1">
                <a:ea typeface="ＭＳ Ｐゴシック" panose="020B0600070205080204" pitchFamily="34" charset="-128"/>
              </a:rPr>
              <a:t>ash</a:t>
            </a:r>
            <a:r>
              <a:rPr lang="de-DE" altLang="en-US" dirty="0">
                <a:ea typeface="ＭＳ Ｐゴシック" panose="020B0600070205080204" pitchFamily="34" charset="-128"/>
              </a:rPr>
              <a:t>/MRE/ASH_Faktenblatt_VRE_final.pdf</a:t>
            </a:r>
            <a:br>
              <a:rPr lang="de-DE" altLang="en-US" dirty="0">
                <a:ea typeface="ＭＳ Ｐゴシック" panose="020B0600070205080204" pitchFamily="34" charset="-128"/>
              </a:rPr>
            </a:br>
            <a:endParaRPr lang="de-DE" altLang="en-US" dirty="0">
              <a:ea typeface="ＭＳ Ｐゴシック" panose="020B0600070205080204" pitchFamily="34" charset="-128"/>
            </a:endParaRPr>
          </a:p>
          <a:p>
            <a:endParaRPr lang="de-DE" altLang="en-US" dirty="0">
              <a:ea typeface="ＭＳ Ｐゴシック" panose="020B0600070205080204" pitchFamily="34" charset="-128"/>
            </a:endParaRPr>
          </a:p>
        </p:txBody>
      </p:sp>
      <p:sp>
        <p:nvSpPr>
          <p:cNvPr id="18435" name="Foliennummernplatzhalter 3">
            <a:extLst>
              <a:ext uri="{FF2B5EF4-FFF2-40B4-BE49-F238E27FC236}">
                <a16:creationId xmlns:a16="http://schemas.microsoft.com/office/drawing/2014/main" id="{F6F031E5-0500-4AE9-A59F-00FB3BF2701D}"/>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AFB3F11-FC3A-4CF7-BB7F-E159B5F2D06F}" type="slidenum">
              <a:rPr lang="de-DE" altLang="en-US" sz="1200"/>
              <a:pPr/>
              <a:t>6</a:t>
            </a:fld>
            <a:endParaRPr lang="de-DE"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EB2BDE1-6FCD-46CD-9CDB-1C38631350DA}"/>
              </a:ext>
            </a:extLst>
          </p:cNvPr>
          <p:cNvSpPr>
            <a:spLocks noGrp="1" noRot="1" noChangeAspect="1"/>
          </p:cNvSpPr>
          <p:nvPr>
            <p:ph type="sldImg"/>
          </p:nvPr>
        </p:nvSpPr>
        <p:spPr/>
      </p:sp>
      <p:sp>
        <p:nvSpPr>
          <p:cNvPr id="18434" name="Notizenplatzhalter 2">
            <a:extLst>
              <a:ext uri="{FF2B5EF4-FFF2-40B4-BE49-F238E27FC236}">
                <a16:creationId xmlns:a16="http://schemas.microsoft.com/office/drawing/2014/main" id="{D4576F10-BB0C-4E08-ABAA-A659E2F7AC59}"/>
              </a:ext>
            </a:extLst>
          </p:cNvPr>
          <p:cNvSpPr>
            <a:spLocks noGrp="1"/>
          </p:cNvSpPr>
          <p:nvPr>
            <p:ph type="body" idx="1"/>
          </p:nvPr>
        </p:nvSpPr>
        <p:spPr/>
        <p:txBody>
          <a:bodyPr/>
          <a:lstStyle/>
          <a:p>
            <a:r>
              <a:rPr lang="de-DE" sz="1800" dirty="0">
                <a:solidFill>
                  <a:prstClr val="black"/>
                </a:solidFill>
                <a:latin typeface="HelveticaNeue"/>
              </a:rPr>
              <a:t>Wirksamkeit von Händehygieneinterventionen und </a:t>
            </a:r>
            <a:r>
              <a:rPr lang="de-DE" sz="1800" dirty="0" smtClean="0">
                <a:solidFill>
                  <a:prstClr val="black"/>
                </a:solidFill>
                <a:latin typeface="HelveticaNeue"/>
              </a:rPr>
              <a:t>Händedesinfektion auf nationaler Ebene </a:t>
            </a:r>
            <a:r>
              <a:rPr lang="de-DE" sz="1800" dirty="0">
                <a:solidFill>
                  <a:prstClr val="black"/>
                </a:solidFill>
                <a:latin typeface="HelveticaNeue"/>
              </a:rPr>
              <a:t>kann oft erst in der Langzeitbeobachtung festgestellt </a:t>
            </a:r>
            <a:r>
              <a:rPr lang="de-DE" sz="1800" dirty="0" smtClean="0">
                <a:solidFill>
                  <a:prstClr val="black"/>
                </a:solidFill>
                <a:latin typeface="HelveticaNeue"/>
              </a:rPr>
              <a:t>werden.</a:t>
            </a:r>
            <a:endParaRPr lang="de-DE" sz="1800" dirty="0">
              <a:solidFill>
                <a:prstClr val="black"/>
              </a:solidFill>
              <a:latin typeface="HelveticaNeue"/>
            </a:endParaRPr>
          </a:p>
          <a:p>
            <a:endParaRPr lang="de-DE" sz="1800" dirty="0">
              <a:solidFill>
                <a:prstClr val="black"/>
              </a:solidFill>
              <a:latin typeface="HelveticaNeue"/>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sz="1800" baseline="0" dirty="0" smtClean="0">
                <a:solidFill>
                  <a:prstClr val="black"/>
                </a:solidFill>
                <a:latin typeface="HelveticaNeue"/>
              </a:rPr>
              <a:t>In Australien werden in allen stationären Einrichtungen des Gesundheitswesens mehrfach pro Jahr Beobachtungen zur </a:t>
            </a:r>
            <a:r>
              <a:rPr lang="de-DE" sz="1800" baseline="0" dirty="0" err="1" smtClean="0">
                <a:solidFill>
                  <a:prstClr val="black"/>
                </a:solidFill>
                <a:latin typeface="HelveticaNeue"/>
              </a:rPr>
              <a:t>Händedesinfektionscompliance</a:t>
            </a:r>
            <a:r>
              <a:rPr lang="de-DE" sz="1800" baseline="0" dirty="0" smtClean="0">
                <a:solidFill>
                  <a:prstClr val="black"/>
                </a:solidFill>
                <a:latin typeface="HelveticaNeue"/>
              </a:rPr>
              <a:t> durch externe Beobachter durchgeführt.</a:t>
            </a:r>
            <a:endParaRPr lang="de-DE" sz="1800" dirty="0" smtClean="0">
              <a:solidFill>
                <a:prstClr val="black"/>
              </a:solidFill>
              <a:latin typeface="HelveticaNeue"/>
            </a:endParaRPr>
          </a:p>
          <a:p>
            <a:endParaRPr lang="de-DE" sz="1800" dirty="0" smtClean="0">
              <a:solidFill>
                <a:prstClr val="black"/>
              </a:solidFill>
              <a:latin typeface="HelveticaNeue"/>
            </a:endParaRPr>
          </a:p>
          <a:p>
            <a:r>
              <a:rPr lang="de-DE" sz="1800" b="1" dirty="0" smtClean="0">
                <a:solidFill>
                  <a:prstClr val="black"/>
                </a:solidFill>
                <a:latin typeface="HelveticaNeue"/>
              </a:rPr>
              <a:t>Auswertung </a:t>
            </a:r>
            <a:r>
              <a:rPr lang="de-DE" sz="1800" b="1" dirty="0">
                <a:solidFill>
                  <a:prstClr val="black"/>
                </a:solidFill>
                <a:latin typeface="HelveticaNeue"/>
              </a:rPr>
              <a:t>der in 8 Jahren gesammelten Daten zur australischen Händehygienekampagne ergaben eine Assoziation von steigender Händedesinfektions-Compliance und sinkender Rate von </a:t>
            </a:r>
            <a:r>
              <a:rPr lang="de-DE" sz="1800" b="1" dirty="0" err="1">
                <a:solidFill>
                  <a:prstClr val="black"/>
                </a:solidFill>
                <a:latin typeface="HelveticaNeue"/>
              </a:rPr>
              <a:t>Staphylo­coccus-aureus-Bakteriämien</a:t>
            </a:r>
            <a:r>
              <a:rPr lang="de-DE" sz="1800" b="1" dirty="0">
                <a:solidFill>
                  <a:prstClr val="black"/>
                </a:solidFill>
                <a:latin typeface="HelveticaNeue"/>
              </a:rPr>
              <a:t> </a:t>
            </a:r>
            <a:r>
              <a:rPr lang="de-DE" sz="1800" b="1" dirty="0" smtClean="0">
                <a:solidFill>
                  <a:prstClr val="black"/>
                </a:solidFill>
                <a:latin typeface="HelveticaNeue"/>
              </a:rPr>
              <a:t>in</a:t>
            </a:r>
            <a:r>
              <a:rPr lang="de-DE" sz="1800" b="1" baseline="0" dirty="0" smtClean="0">
                <a:solidFill>
                  <a:prstClr val="black"/>
                </a:solidFill>
                <a:latin typeface="HelveticaNeue"/>
              </a:rPr>
              <a:t> den</a:t>
            </a:r>
            <a:r>
              <a:rPr lang="de-DE" sz="1800" b="1" dirty="0" smtClean="0">
                <a:solidFill>
                  <a:prstClr val="black"/>
                </a:solidFill>
                <a:latin typeface="HelveticaNeue"/>
              </a:rPr>
              <a:t> Krankenhäusern</a:t>
            </a:r>
            <a:r>
              <a:rPr lang="de-DE" sz="1800" b="1" baseline="0" dirty="0" smtClean="0">
                <a:solidFill>
                  <a:prstClr val="black"/>
                </a:solidFill>
                <a:latin typeface="HelveticaNeue"/>
              </a:rPr>
              <a:t>.</a:t>
            </a:r>
          </a:p>
          <a:p>
            <a:endParaRPr lang="de-DE" sz="1800" baseline="0" dirty="0" smtClean="0">
              <a:solidFill>
                <a:prstClr val="black"/>
              </a:solidFill>
              <a:latin typeface="HelveticaNeue"/>
            </a:endParaRPr>
          </a:p>
          <a:p>
            <a:r>
              <a:rPr lang="de-DE" sz="1800" dirty="0" smtClean="0">
                <a:solidFill>
                  <a:prstClr val="black"/>
                </a:solidFill>
                <a:latin typeface="HelveticaNeue"/>
              </a:rPr>
              <a:t>Für </a:t>
            </a:r>
            <a:r>
              <a:rPr lang="de-DE" sz="1800" dirty="0">
                <a:solidFill>
                  <a:prstClr val="black"/>
                </a:solidFill>
                <a:latin typeface="HelveticaNeue"/>
              </a:rPr>
              <a:t>eine Steigerung von 10% in der Händedesinfektions-Compliance konnte eine Reduzierung der </a:t>
            </a:r>
            <a:r>
              <a:rPr lang="de-DE" sz="1800" dirty="0" smtClean="0">
                <a:solidFill>
                  <a:prstClr val="black"/>
                </a:solidFill>
                <a:latin typeface="HelveticaNeue"/>
              </a:rPr>
              <a:t>Inzidenz von </a:t>
            </a:r>
            <a:r>
              <a:rPr lang="de-DE" sz="1800" dirty="0" err="1" smtClean="0">
                <a:solidFill>
                  <a:prstClr val="black"/>
                </a:solidFill>
                <a:latin typeface="HelveticaNeue"/>
              </a:rPr>
              <a:t>Staphylo­coccus-aureus-Bakteriämien</a:t>
            </a:r>
            <a:r>
              <a:rPr lang="de-DE" sz="1800" dirty="0" smtClean="0">
                <a:solidFill>
                  <a:prstClr val="black"/>
                </a:solidFill>
                <a:latin typeface="HelveticaNeue"/>
              </a:rPr>
              <a:t> um </a:t>
            </a:r>
            <a:r>
              <a:rPr lang="de-DE" sz="1800" dirty="0">
                <a:solidFill>
                  <a:prstClr val="black"/>
                </a:solidFill>
                <a:latin typeface="HelveticaNeue"/>
              </a:rPr>
              <a:t>15% beobachtet </a:t>
            </a:r>
            <a:r>
              <a:rPr lang="de-DE" sz="1800" dirty="0" smtClean="0">
                <a:solidFill>
                  <a:prstClr val="black"/>
                </a:solidFill>
                <a:latin typeface="HelveticaNeue"/>
              </a:rPr>
              <a:t>werden.</a:t>
            </a:r>
            <a:endParaRPr lang="de-DE" sz="1800" dirty="0">
              <a:solidFill>
                <a:prstClr val="black"/>
              </a:solidFill>
              <a:latin typeface="HelveticaNeue"/>
            </a:endParaRPr>
          </a:p>
          <a:p>
            <a:endParaRPr lang="de-DE" sz="1800" dirty="0">
              <a:solidFill>
                <a:prstClr val="black"/>
              </a:solidFill>
              <a:latin typeface="HelveticaNeue"/>
            </a:endParaRPr>
          </a:p>
          <a:p>
            <a:r>
              <a:rPr lang="de-DE" sz="1800" dirty="0">
                <a:solidFill>
                  <a:prstClr val="black"/>
                </a:solidFill>
                <a:latin typeface="HelveticaNeue"/>
              </a:rPr>
              <a:t>Daten wurden von 2010 bis 2017 </a:t>
            </a:r>
            <a:r>
              <a:rPr lang="de-DE" sz="1800" dirty="0" smtClean="0">
                <a:solidFill>
                  <a:prstClr val="black"/>
                </a:solidFill>
                <a:latin typeface="HelveticaNeue"/>
              </a:rPr>
              <a:t>in 132 </a:t>
            </a:r>
            <a:r>
              <a:rPr lang="de-DE" sz="1800" dirty="0">
                <a:solidFill>
                  <a:prstClr val="black"/>
                </a:solidFill>
                <a:latin typeface="HelveticaNeue"/>
              </a:rPr>
              <a:t>australischen Krankenhäusern </a:t>
            </a:r>
            <a:r>
              <a:rPr lang="de-DE" sz="1800" dirty="0" smtClean="0">
                <a:solidFill>
                  <a:prstClr val="black"/>
                </a:solidFill>
                <a:latin typeface="HelveticaNeue"/>
              </a:rPr>
              <a:t>erhoben.</a:t>
            </a:r>
            <a:endParaRPr lang="de-DE" sz="1800" dirty="0">
              <a:solidFill>
                <a:prstClr val="black"/>
              </a:solidFill>
              <a:latin typeface=".SFUIText"/>
            </a:endParaRPr>
          </a:p>
          <a:p>
            <a:endParaRPr lang="de-DE" sz="1800" dirty="0">
              <a:solidFill>
                <a:prstClr val="black"/>
              </a:solidFill>
              <a:latin typeface=".SFUIText"/>
            </a:endParaRPr>
          </a:p>
          <a:p>
            <a:r>
              <a:rPr lang="de-DE" sz="1800" dirty="0">
                <a:solidFill>
                  <a:prstClr val="black"/>
                </a:solidFill>
                <a:latin typeface=".SFUIText"/>
              </a:rPr>
              <a:t>Literatur: Grayson ML, </a:t>
            </a:r>
            <a:r>
              <a:rPr lang="de-DE" sz="1800" dirty="0" err="1">
                <a:solidFill>
                  <a:prstClr val="black"/>
                </a:solidFill>
                <a:latin typeface=".SFUIText"/>
              </a:rPr>
              <a:t>Stewardson</a:t>
            </a:r>
            <a:r>
              <a:rPr lang="de-DE" sz="1800" dirty="0">
                <a:solidFill>
                  <a:prstClr val="black"/>
                </a:solidFill>
                <a:latin typeface=".SFUIText"/>
              </a:rPr>
              <a:t> AJ, Russo PL, Ryan KE, Olsen KL, </a:t>
            </a:r>
            <a:r>
              <a:rPr lang="de-DE" sz="1800" dirty="0" err="1">
                <a:solidFill>
                  <a:prstClr val="black"/>
                </a:solidFill>
                <a:latin typeface=".SFUIText"/>
              </a:rPr>
              <a:t>Havers</a:t>
            </a:r>
            <a:r>
              <a:rPr lang="de-DE" sz="1800" dirty="0">
                <a:solidFill>
                  <a:prstClr val="black"/>
                </a:solidFill>
                <a:latin typeface=".SFUIText"/>
              </a:rPr>
              <a:t> SM, et al. Effects of the Australian National Hand Hygiene Initiative </a:t>
            </a:r>
            <a:r>
              <a:rPr lang="de-DE" sz="1800" dirty="0" err="1">
                <a:solidFill>
                  <a:prstClr val="black"/>
                </a:solidFill>
                <a:latin typeface=".SFUIText"/>
              </a:rPr>
              <a:t>after</a:t>
            </a:r>
            <a:r>
              <a:rPr lang="de-DE" sz="1800" dirty="0">
                <a:solidFill>
                  <a:prstClr val="black"/>
                </a:solidFill>
                <a:latin typeface=".SFUIText"/>
              </a:rPr>
              <a:t> 8 years on </a:t>
            </a:r>
            <a:r>
              <a:rPr lang="de-DE" sz="1800" dirty="0" err="1">
                <a:solidFill>
                  <a:prstClr val="black"/>
                </a:solidFill>
                <a:latin typeface=".SFUIText"/>
              </a:rPr>
              <a:t>infection</a:t>
            </a:r>
            <a:r>
              <a:rPr lang="de-DE" sz="1800" dirty="0">
                <a:solidFill>
                  <a:prstClr val="black"/>
                </a:solidFill>
                <a:latin typeface=".SFUIText"/>
              </a:rPr>
              <a:t> control </a:t>
            </a:r>
            <a:r>
              <a:rPr lang="de-DE" sz="1800" dirty="0" err="1">
                <a:solidFill>
                  <a:prstClr val="black"/>
                </a:solidFill>
                <a:latin typeface=".SFUIText"/>
              </a:rPr>
              <a:t>practices</a:t>
            </a:r>
            <a:r>
              <a:rPr lang="de-DE" sz="1800" dirty="0">
                <a:solidFill>
                  <a:prstClr val="black"/>
                </a:solidFill>
                <a:latin typeface=".SFUIText"/>
              </a:rPr>
              <a:t>, health-care </a:t>
            </a:r>
            <a:r>
              <a:rPr lang="de-DE" sz="1800" dirty="0" err="1">
                <a:solidFill>
                  <a:prstClr val="black"/>
                </a:solidFill>
                <a:latin typeface=".SFUIText"/>
              </a:rPr>
              <a:t>worker</a:t>
            </a:r>
            <a:r>
              <a:rPr lang="de-DE" sz="1800" dirty="0">
                <a:solidFill>
                  <a:prstClr val="black"/>
                </a:solidFill>
                <a:latin typeface=".SFUIText"/>
              </a:rPr>
              <a:t> education, and </a:t>
            </a:r>
            <a:r>
              <a:rPr lang="de-DE" sz="1800" dirty="0" err="1">
                <a:solidFill>
                  <a:prstClr val="black"/>
                </a:solidFill>
                <a:latin typeface=".SFUIText"/>
              </a:rPr>
              <a:t>clinical</a:t>
            </a:r>
            <a:r>
              <a:rPr lang="de-DE" sz="1800" dirty="0">
                <a:solidFill>
                  <a:prstClr val="black"/>
                </a:solidFill>
                <a:latin typeface=".SFUIText"/>
              </a:rPr>
              <a:t> </a:t>
            </a:r>
            <a:r>
              <a:rPr lang="de-DE" sz="1800" dirty="0" err="1">
                <a:solidFill>
                  <a:prstClr val="black"/>
                </a:solidFill>
                <a:latin typeface=".SFUIText"/>
              </a:rPr>
              <a:t>outcomes</a:t>
            </a:r>
            <a:r>
              <a:rPr lang="de-DE" sz="1800" dirty="0">
                <a:solidFill>
                  <a:prstClr val="black"/>
                </a:solidFill>
                <a:latin typeface=".SFUIText"/>
              </a:rPr>
              <a:t>: a </a:t>
            </a:r>
            <a:r>
              <a:rPr lang="de-DE" sz="1800" dirty="0" err="1">
                <a:solidFill>
                  <a:prstClr val="black"/>
                </a:solidFill>
                <a:latin typeface=".SFUIText"/>
              </a:rPr>
              <a:t>longitudinal</a:t>
            </a:r>
            <a:r>
              <a:rPr lang="de-DE" sz="1800" dirty="0">
                <a:solidFill>
                  <a:prstClr val="black"/>
                </a:solidFill>
                <a:latin typeface=".SFUIText"/>
              </a:rPr>
              <a:t> study. </a:t>
            </a:r>
            <a:r>
              <a:rPr lang="de-DE" sz="1800" dirty="0" err="1">
                <a:solidFill>
                  <a:prstClr val="black"/>
                </a:solidFill>
                <a:latin typeface=".SFUIText"/>
              </a:rPr>
              <a:t>Lancet</a:t>
            </a:r>
            <a:r>
              <a:rPr lang="de-DE" sz="1800" dirty="0">
                <a:solidFill>
                  <a:prstClr val="black"/>
                </a:solidFill>
                <a:latin typeface=".SFUIText"/>
              </a:rPr>
              <a:t> </a:t>
            </a:r>
            <a:r>
              <a:rPr lang="de-DE" sz="1800" dirty="0" err="1">
                <a:solidFill>
                  <a:prstClr val="black"/>
                </a:solidFill>
                <a:latin typeface=".SFUIText"/>
              </a:rPr>
              <a:t>Infect</a:t>
            </a:r>
            <a:r>
              <a:rPr lang="de-DE" sz="1800" dirty="0">
                <a:solidFill>
                  <a:prstClr val="black"/>
                </a:solidFill>
                <a:latin typeface=".SFUIText"/>
              </a:rPr>
              <a:t> Dis. 2018;18(11):1269-77.</a:t>
            </a:r>
            <a:endParaRPr lang="de-DE" altLang="en-US" dirty="0">
              <a:ea typeface="ＭＳ Ｐゴシック" panose="020B0600070205080204" pitchFamily="34" charset="-128"/>
            </a:endParaRPr>
          </a:p>
        </p:txBody>
      </p:sp>
      <p:sp>
        <p:nvSpPr>
          <p:cNvPr id="18435" name="Foliennummernplatzhalter 3">
            <a:extLst>
              <a:ext uri="{FF2B5EF4-FFF2-40B4-BE49-F238E27FC236}">
                <a16:creationId xmlns:a16="http://schemas.microsoft.com/office/drawing/2014/main" id="{F6F031E5-0500-4AE9-A59F-00FB3BF2701D}"/>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AFB3F11-FC3A-4CF7-BB7F-E159B5F2D06F}" type="slidenum">
              <a:rPr lang="de-DE" altLang="en-US" sz="1200"/>
              <a:pPr/>
              <a:t>7</a:t>
            </a:fld>
            <a:endParaRPr lang="de-DE"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B469D4A-F75C-443A-A714-BC9621FE6336}"/>
              </a:ext>
            </a:extLst>
          </p:cNvPr>
          <p:cNvSpPr>
            <a:spLocks noGrp="1" noRot="1" noChangeAspect="1"/>
          </p:cNvSpPr>
          <p:nvPr>
            <p:ph type="sldImg"/>
          </p:nvPr>
        </p:nvSpPr>
        <p:spPr/>
      </p:sp>
      <p:sp>
        <p:nvSpPr>
          <p:cNvPr id="19458" name="Notizenplatzhalter 2">
            <a:extLst>
              <a:ext uri="{FF2B5EF4-FFF2-40B4-BE49-F238E27FC236}">
                <a16:creationId xmlns:a16="http://schemas.microsoft.com/office/drawing/2014/main" id="{0F6034C6-D2E9-4A9E-9544-E819F26A7BFC}"/>
              </a:ext>
            </a:extLst>
          </p:cNvPr>
          <p:cNvSpPr>
            <a:spLocks noGrp="1"/>
          </p:cNvSpPr>
          <p:nvPr>
            <p:ph type="body" idx="1"/>
          </p:nvPr>
        </p:nvSpPr>
        <p:spPr/>
        <p:txBody>
          <a:bodyPr/>
          <a:lstStyle/>
          <a:p>
            <a:r>
              <a:rPr lang="de-DE" altLang="en-US" dirty="0">
                <a:ea typeface="ＭＳ Ｐゴシック" panose="020B0600070205080204" pitchFamily="34" charset="-128"/>
              </a:rPr>
              <a:t>An der Einreibemethode der hygienischen Händedesinfektion hat sich international in den vergangenen zehn Jahren nicht viel verändert. </a:t>
            </a:r>
          </a:p>
          <a:p>
            <a:r>
              <a:rPr lang="de-DE" altLang="en-US" dirty="0">
                <a:ea typeface="ＭＳ Ｐゴシック" panose="020B0600070205080204" pitchFamily="34" charset="-128"/>
              </a:rPr>
              <a:t>Die Aktion Saubere</a:t>
            </a:r>
            <a:r>
              <a:rPr lang="de-DE" altLang="en-US" baseline="0" dirty="0">
                <a:ea typeface="ＭＳ Ｐゴシック" panose="020B0600070205080204" pitchFamily="34" charset="-128"/>
              </a:rPr>
              <a:t> Hände vermittelt bereits seit 2010, dass nicht die Durchführung der 6 Schritte entscheidend ist für eine qualitativ wirkungsvolle </a:t>
            </a:r>
            <a:r>
              <a:rPr lang="de-DE" altLang="en-US" baseline="0" dirty="0" smtClean="0">
                <a:ea typeface="ＭＳ Ｐゴシック" panose="020B0600070205080204" pitchFamily="34" charset="-128"/>
              </a:rPr>
              <a:t>Händedesinfektion, sondern das </a:t>
            </a:r>
            <a:r>
              <a:rPr lang="de-DE" altLang="en-US" baseline="0" dirty="0">
                <a:ea typeface="ＭＳ Ｐゴシック" panose="020B0600070205080204" pitchFamily="34" charset="-128"/>
              </a:rPr>
              <a:t>die Hände durch das Händedesinfektionsmittel ausreichend feucht sind und es innerhalb der Einwirkzeit auf der gesamten Hand verrieben wird. Dabei </a:t>
            </a:r>
            <a:r>
              <a:rPr lang="de-DE" altLang="en-US" baseline="0" dirty="0" smtClean="0">
                <a:ea typeface="ＭＳ Ｐゴシック" panose="020B0600070205080204" pitchFamily="34" charset="-128"/>
              </a:rPr>
              <a:t>sollte </a:t>
            </a:r>
            <a:r>
              <a:rPr lang="de-DE" altLang="en-US" baseline="0" dirty="0">
                <a:ea typeface="ＭＳ Ｐゴシック" panose="020B0600070205080204" pitchFamily="34" charset="-128"/>
              </a:rPr>
              <a:t>eine erhöhte Aufmerksamkeit für den Daumen, die Fingerkuppen und Nagelfalz vorhanden sein.</a:t>
            </a:r>
          </a:p>
          <a:p>
            <a:endParaRPr lang="de-DE" altLang="en-US" baseline="0" dirty="0">
              <a:ea typeface="ＭＳ Ｐゴシック" panose="020B0600070205080204" pitchFamily="34" charset="-128"/>
            </a:endParaRPr>
          </a:p>
          <a:p>
            <a:r>
              <a:rPr lang="de-DE" altLang="en-US" dirty="0">
                <a:ea typeface="ＭＳ Ｐゴシック" panose="020B0600070205080204" pitchFamily="34" charset="-128"/>
              </a:rPr>
              <a:t>2017 und 2018 erschienen Studien, die eine Vereinfachung der Technik anregen. Dabei steht vor allem die Alltagstauglichkeit in der medizinischen Versorgung bei größtmöglicher Sicherheit für den Patienten im Fokus des Interesses.</a:t>
            </a:r>
          </a:p>
          <a:p>
            <a:endParaRPr lang="de-DE" altLang="en-US" dirty="0">
              <a:ea typeface="ＭＳ Ｐゴシック" panose="020B0600070205080204" pitchFamily="34" charset="-128"/>
            </a:endParaRPr>
          </a:p>
          <a:p>
            <a:r>
              <a:rPr lang="de-DE" altLang="en-US" b="1" dirty="0">
                <a:ea typeface="ＭＳ Ｐゴシック" panose="020B0600070205080204" pitchFamily="34" charset="-128"/>
              </a:rPr>
              <a:t>Eine vereinfachte Händedesinfektionstechnik von drei Schritten führte im Vergleich zu den sechs Schritten zu einer besseren Einhaltung der Händehygieneanweisungen bei gleicher Effektivität in der Reduktion der Gesamtkeimzahl auf den Händen.</a:t>
            </a:r>
          </a:p>
          <a:p>
            <a:endParaRPr lang="de-DE" altLang="en-US" dirty="0">
              <a:ea typeface="ＭＳ Ｐゴシック" panose="020B0600070205080204" pitchFamily="34" charset="-128"/>
            </a:endParaRPr>
          </a:p>
          <a:p>
            <a:r>
              <a:rPr lang="de-DE" altLang="en-US" dirty="0">
                <a:ea typeface="ＭＳ Ｐゴシック" panose="020B0600070205080204" pitchFamily="34" charset="-128"/>
              </a:rPr>
              <a:t>Literatur:</a:t>
            </a:r>
          </a:p>
          <a:p>
            <a:r>
              <a:rPr lang="de-DE" altLang="en-US" dirty="0">
                <a:ea typeface="ＭＳ Ｐゴシック" panose="020B0600070205080204" pitchFamily="34" charset="-128"/>
              </a:rPr>
              <a:t> </a:t>
            </a:r>
          </a:p>
          <a:p>
            <a:r>
              <a:rPr lang="en-US" altLang="en-US" dirty="0" err="1">
                <a:ea typeface="ＭＳ Ｐゴシック" panose="020B0600070205080204" pitchFamily="34" charset="-128"/>
              </a:rPr>
              <a:t>Tschudin</a:t>
            </a:r>
            <a:r>
              <a:rPr lang="en-US" altLang="en-US" dirty="0">
                <a:ea typeface="ＭＳ Ｐゴシック" panose="020B0600070205080204" pitchFamily="34" charset="-128"/>
              </a:rPr>
              <a:t>-Sutter S, </a:t>
            </a:r>
            <a:r>
              <a:rPr lang="en-US" altLang="en-US" dirty="0" err="1">
                <a:ea typeface="ＭＳ Ｐゴシック" panose="020B0600070205080204" pitchFamily="34" charset="-128"/>
              </a:rPr>
              <a:t>Sepulcri</a:t>
            </a:r>
            <a:r>
              <a:rPr lang="en-US" altLang="en-US" dirty="0">
                <a:ea typeface="ＭＳ Ｐゴシック" panose="020B0600070205080204" pitchFamily="34" charset="-128"/>
              </a:rPr>
              <a:t> D, Dangel M, Ulrich A, Frei R, </a:t>
            </a:r>
            <a:r>
              <a:rPr lang="en-US" altLang="en-US" dirty="0" err="1">
                <a:ea typeface="ＭＳ Ｐゴシック" panose="020B0600070205080204" pitchFamily="34" charset="-128"/>
              </a:rPr>
              <a:t>Widmer</a:t>
            </a:r>
            <a:r>
              <a:rPr lang="en-US" altLang="en-US" dirty="0">
                <a:ea typeface="ＭＳ Ｐゴシック" panose="020B0600070205080204" pitchFamily="34" charset="-128"/>
              </a:rPr>
              <a:t> AF. Simplifying the WHO protocol: Three steps versus six steps for performance of hand hygiene - a cluster-randomized trial. </a:t>
            </a:r>
            <a:r>
              <a:rPr lang="en-US" altLang="en-US" dirty="0" err="1">
                <a:ea typeface="ＭＳ Ｐゴシック" panose="020B0600070205080204" pitchFamily="34" charset="-128"/>
              </a:rPr>
              <a:t>Clin</a:t>
            </a:r>
            <a:r>
              <a:rPr lang="en-US" altLang="en-US" dirty="0">
                <a:ea typeface="ＭＳ Ｐゴシック" panose="020B0600070205080204" pitchFamily="34" charset="-128"/>
              </a:rPr>
              <a:t> Infect Dis. 2018.</a:t>
            </a:r>
            <a:r>
              <a:rPr lang="de-DE" altLang="en-US" dirty="0">
                <a:ea typeface="ＭＳ Ｐゴシック" panose="020B0600070205080204" pitchFamily="34" charset="-128"/>
              </a:rPr>
              <a:t>  </a:t>
            </a:r>
          </a:p>
          <a:p>
            <a:endParaRPr lang="de-DE" altLang="en-US" dirty="0">
              <a:ea typeface="ＭＳ Ｐゴシック" panose="020B0600070205080204" pitchFamily="34" charset="-128"/>
            </a:endParaRPr>
          </a:p>
          <a:p>
            <a:r>
              <a:rPr lang="de-DE" altLang="en-US" dirty="0">
                <a:ea typeface="ＭＳ Ｐゴシック" panose="020B0600070205080204" pitchFamily="34" charset="-128"/>
              </a:rPr>
              <a:t>Fingerspitzen sind der am stärksten mit Mikroorganismen besiedelte Teil der Hand und sollten deshalb an erster Stelle der Hä</a:t>
            </a:r>
            <a:r>
              <a:rPr lang="da-DK" altLang="en-US" dirty="0">
                <a:ea typeface="ＭＳ Ｐゴシック" panose="020B0600070205080204" pitchFamily="34" charset="-128"/>
              </a:rPr>
              <a:t>ndedesinfektion</a:t>
            </a:r>
            <a:r>
              <a:rPr lang="de-DE" altLang="en-US" dirty="0">
                <a:ea typeface="ＭＳ Ｐゴシック" panose="020B0600070205080204" pitchFamily="34" charset="-128"/>
              </a:rPr>
              <a:t> stehen anstatt zum </a:t>
            </a:r>
            <a:r>
              <a:rPr lang="de-DE" altLang="en-US" dirty="0" err="1">
                <a:ea typeface="ＭＳ Ｐゴシック" panose="020B0600070205080204" pitchFamily="34" charset="-128"/>
              </a:rPr>
              <a:t>Schluß</a:t>
            </a:r>
            <a:r>
              <a:rPr lang="de-DE" altLang="en-US" dirty="0">
                <a:ea typeface="ＭＳ Ｐゴシック" panose="020B0600070205080204" pitchFamily="34" charset="-128"/>
              </a:rPr>
              <a:t>.</a:t>
            </a:r>
          </a:p>
          <a:p>
            <a:endParaRPr lang="de-DE" altLang="en-US" dirty="0">
              <a:ea typeface="ＭＳ Ｐゴシック" panose="020B0600070205080204" pitchFamily="34" charset="-128"/>
            </a:endParaRPr>
          </a:p>
          <a:p>
            <a:r>
              <a:rPr lang="de-DE" altLang="en-US" dirty="0">
                <a:ea typeface="ＭＳ Ｐゴシック" panose="020B0600070205080204" pitchFamily="34" charset="-128"/>
              </a:rPr>
              <a:t>Literatur:</a:t>
            </a:r>
          </a:p>
          <a:p>
            <a:r>
              <a:rPr lang="en-US" altLang="en-US" dirty="0" err="1">
                <a:ea typeface="ＭＳ Ｐゴシック" panose="020B0600070205080204" pitchFamily="34" charset="-128"/>
              </a:rPr>
              <a:t>Pires</a:t>
            </a:r>
            <a:r>
              <a:rPr lang="en-US" altLang="en-US" dirty="0">
                <a:ea typeface="ＭＳ Ｐゴシック" panose="020B0600070205080204" pitchFamily="34" charset="-128"/>
              </a:rPr>
              <a:t> D, </a:t>
            </a:r>
            <a:r>
              <a:rPr lang="en-US" altLang="en-US" dirty="0" err="1">
                <a:ea typeface="ＭＳ Ｐゴシック" panose="020B0600070205080204" pitchFamily="34" charset="-128"/>
              </a:rPr>
              <a:t>Bellissimo</a:t>
            </a:r>
            <a:r>
              <a:rPr lang="en-US" altLang="en-US" dirty="0">
                <a:ea typeface="ＭＳ Ｐゴシック" panose="020B0600070205080204" pitchFamily="34" charset="-128"/>
              </a:rPr>
              <a:t>-Rodrigues F, Soule H, </a:t>
            </a:r>
            <a:r>
              <a:rPr lang="en-US" altLang="en-US" dirty="0" err="1">
                <a:ea typeface="ＭＳ Ｐゴシック" panose="020B0600070205080204" pitchFamily="34" charset="-128"/>
              </a:rPr>
              <a:t>Gayet-Ageron</a:t>
            </a:r>
            <a:r>
              <a:rPr lang="en-US" altLang="en-US" dirty="0">
                <a:ea typeface="ＭＳ Ｐゴシック" panose="020B0600070205080204" pitchFamily="34" charset="-128"/>
              </a:rPr>
              <a:t> A, Pittet D. Revisiting the WHO "How to </a:t>
            </a:r>
            <a:r>
              <a:rPr lang="en-US" altLang="en-US" dirty="0" err="1">
                <a:ea typeface="ＭＳ Ｐゴシック" panose="020B0600070205080204" pitchFamily="34" charset="-128"/>
              </a:rPr>
              <a:t>Handrub</a:t>
            </a:r>
            <a:r>
              <a:rPr lang="en-US" altLang="en-US" dirty="0">
                <a:ea typeface="ＭＳ Ｐゴシック" panose="020B0600070205080204" pitchFamily="34" charset="-128"/>
              </a:rPr>
              <a:t>" Hand Hygiene Technique: Fingertips First? Infect Control </a:t>
            </a:r>
            <a:r>
              <a:rPr lang="en-US" altLang="en-US" dirty="0" err="1">
                <a:ea typeface="ＭＳ Ｐゴシック" panose="020B0600070205080204" pitchFamily="34" charset="-128"/>
              </a:rPr>
              <a:t>Hosp</a:t>
            </a:r>
            <a:r>
              <a:rPr lang="en-US" altLang="en-US" dirty="0">
                <a:ea typeface="ＭＳ Ｐゴシック" panose="020B0600070205080204" pitchFamily="34" charset="-128"/>
              </a:rPr>
              <a:t> </a:t>
            </a:r>
            <a:r>
              <a:rPr lang="en-US" altLang="en-US" dirty="0" err="1">
                <a:ea typeface="ＭＳ Ｐゴシック" panose="020B0600070205080204" pitchFamily="34" charset="-128"/>
              </a:rPr>
              <a:t>Epidemiol</a:t>
            </a:r>
            <a:r>
              <a:rPr lang="en-US" altLang="en-US" dirty="0">
                <a:ea typeface="ＭＳ Ｐゴシック" panose="020B0600070205080204" pitchFamily="34" charset="-128"/>
              </a:rPr>
              <a:t>. 2017;38(2):230-3.</a:t>
            </a:r>
            <a:endParaRPr lang="de-DE" altLang="en-US" dirty="0">
              <a:ea typeface="ＭＳ Ｐゴシック" panose="020B0600070205080204" pitchFamily="34" charset="-128"/>
            </a:endParaRPr>
          </a:p>
          <a:p>
            <a:endParaRPr lang="de-DE" altLang="en-US" dirty="0">
              <a:ea typeface="ＭＳ Ｐゴシック" panose="020B0600070205080204" pitchFamily="34" charset="-128"/>
            </a:endParaRPr>
          </a:p>
          <a:p>
            <a:r>
              <a:rPr lang="de-DE" altLang="en-US" dirty="0">
                <a:ea typeface="ＭＳ Ｐゴシック" panose="020B0600070205080204" pitchFamily="34" charset="-128"/>
              </a:rPr>
              <a:t>Die auf der Folie dargestellte Händedesinfektionstechnik entspricht den seit 2009 geltenden Vorgaben der WHO:</a:t>
            </a:r>
          </a:p>
          <a:p>
            <a:r>
              <a:rPr lang="de-DE" altLang="en-US" dirty="0">
                <a:ea typeface="ＭＳ Ｐゴシック" panose="020B0600070205080204" pitchFamily="34" charset="-128"/>
              </a:rPr>
              <a:t>https://</a:t>
            </a:r>
            <a:r>
              <a:rPr lang="de-DE" altLang="en-US" dirty="0" smtClean="0">
                <a:ea typeface="ＭＳ Ｐゴシック" panose="020B0600070205080204" pitchFamily="34" charset="-128"/>
              </a:rPr>
              <a:t>www.who.int/gpsc/5may/How_To_HandRub_Poster.pdf?ua=1</a:t>
            </a:r>
            <a:endParaRPr lang="de-DE" dirty="0"/>
          </a:p>
        </p:txBody>
      </p:sp>
      <p:sp>
        <p:nvSpPr>
          <p:cNvPr id="19459" name="Foliennummernplatzhalter 3">
            <a:extLst>
              <a:ext uri="{FF2B5EF4-FFF2-40B4-BE49-F238E27FC236}">
                <a16:creationId xmlns:a16="http://schemas.microsoft.com/office/drawing/2014/main" id="{A0B72038-CB8E-4FD3-87E1-D54A218D6840}"/>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454354-38CC-4771-BC6E-D97D820BFCB1}" type="slidenum">
              <a:rPr lang="de-DE" altLang="en-US" sz="1200"/>
              <a:pPr/>
              <a:t>8</a:t>
            </a:fld>
            <a:endParaRPr lang="de-DE"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B469D4A-F75C-443A-A714-BC9621FE6336}"/>
              </a:ext>
            </a:extLst>
          </p:cNvPr>
          <p:cNvSpPr>
            <a:spLocks noGrp="1" noRot="1" noChangeAspect="1"/>
          </p:cNvSpPr>
          <p:nvPr>
            <p:ph type="sldImg"/>
          </p:nvPr>
        </p:nvSpPr>
        <p:spPr/>
      </p:sp>
      <p:sp>
        <p:nvSpPr>
          <p:cNvPr id="19458" name="Notizenplatzhalter 2">
            <a:extLst>
              <a:ext uri="{FF2B5EF4-FFF2-40B4-BE49-F238E27FC236}">
                <a16:creationId xmlns:a16="http://schemas.microsoft.com/office/drawing/2014/main" id="{0F6034C6-D2E9-4A9E-9544-E819F26A7BFC}"/>
              </a:ext>
            </a:extLst>
          </p:cNvPr>
          <p:cNvSpPr>
            <a:spLocks noGrp="1"/>
          </p:cNvSpPr>
          <p:nvPr>
            <p:ph type="body" idx="1"/>
          </p:nvPr>
        </p:nvSpPr>
        <p:spPr/>
        <p:txBody>
          <a:bodyPr/>
          <a:lstStyle/>
          <a:p>
            <a:r>
              <a:rPr lang="de-DE" altLang="en-US" b="1" i="0" dirty="0" smtClean="0">
                <a:ea typeface="ＭＳ Ｐゴシック" panose="020B0600070205080204" pitchFamily="34" charset="-128"/>
              </a:rPr>
              <a:t>Die </a:t>
            </a:r>
            <a:r>
              <a:rPr lang="de-DE" altLang="en-US" b="1" i="0" dirty="0">
                <a:ea typeface="ＭＳ Ｐゴシック" panose="020B0600070205080204" pitchFamily="34" charset="-128"/>
              </a:rPr>
              <a:t>Verkürzung der Händedesinfektion auf 15 Sekunden kann die Compliance der Händedesinfektion in der klinischen Praxis verbessern, ohne deren Wirksamkeit zu gefährden.</a:t>
            </a:r>
          </a:p>
          <a:p>
            <a:endParaRPr lang="de-DE" altLang="en-US" dirty="0">
              <a:ea typeface="ＭＳ Ｐゴシック" panose="020B0600070205080204" pitchFamily="34" charset="-128"/>
            </a:endParaRPr>
          </a:p>
          <a:p>
            <a:r>
              <a:rPr lang="de-DE" altLang="en-US" dirty="0" smtClean="0">
                <a:ea typeface="ＭＳ Ｐゴシック" panose="020B0600070205080204" pitchFamily="34" charset="-128"/>
              </a:rPr>
              <a:t>Diese Aussage</a:t>
            </a:r>
            <a:r>
              <a:rPr lang="de-DE" altLang="en-US" baseline="0" dirty="0" smtClean="0">
                <a:ea typeface="ＭＳ Ｐゴシック" panose="020B0600070205080204" pitchFamily="34" charset="-128"/>
              </a:rPr>
              <a:t> g</a:t>
            </a:r>
            <a:r>
              <a:rPr lang="de-DE" altLang="en-US" dirty="0" smtClean="0">
                <a:ea typeface="ＭＳ Ｐゴシック" panose="020B0600070205080204" pitchFamily="34" charset="-128"/>
              </a:rPr>
              <a:t>ilt </a:t>
            </a:r>
            <a:r>
              <a:rPr lang="de-DE" altLang="en-US" dirty="0">
                <a:ea typeface="ＭＳ Ｐゴシック" panose="020B0600070205080204" pitchFamily="34" charset="-128"/>
              </a:rPr>
              <a:t>möglicherweise nicht für alle zugelassenen Produkte (insbesondere gelartige) und alle Pathogene.</a:t>
            </a:r>
          </a:p>
          <a:p>
            <a:endParaRPr lang="de-DE" altLang="en-US" dirty="0">
              <a:ea typeface="ＭＳ Ｐゴシック" panose="020B0600070205080204" pitchFamily="34" charset="-128"/>
            </a:endParaRPr>
          </a:p>
          <a:p>
            <a:r>
              <a:rPr lang="de-DE" altLang="en-US" dirty="0">
                <a:ea typeface="ＭＳ Ｐゴシック" panose="020B0600070205080204" pitchFamily="34" charset="-128"/>
              </a:rPr>
              <a:t>Geprüft wurden:</a:t>
            </a:r>
          </a:p>
          <a:p>
            <a:r>
              <a:rPr lang="de-DE" altLang="en-US" dirty="0">
                <a:ea typeface="ＭＳ Ｐゴシック" panose="020B0600070205080204" pitchFamily="34" charset="-128"/>
              </a:rPr>
              <a:t>12 Produkte auf der Basis von Ethanol, 1-Propanol</a:t>
            </a:r>
          </a:p>
          <a:p>
            <a:r>
              <a:rPr lang="de-DE" altLang="en-US" dirty="0" smtClean="0">
                <a:ea typeface="ＭＳ Ｐゴシック" panose="020B0600070205080204" pitchFamily="34" charset="-128"/>
              </a:rPr>
              <a:t>Prüf-Organismen: </a:t>
            </a:r>
            <a:r>
              <a:rPr lang="it-IT" altLang="en-US" dirty="0" err="1">
                <a:ea typeface="ＭＳ Ｐゴシック" panose="020B0600070205080204" pitchFamily="34" charset="-128"/>
              </a:rPr>
              <a:t>Staphylococcu</a:t>
            </a:r>
            <a:r>
              <a:rPr lang="de-DE" altLang="en-US" dirty="0">
                <a:ea typeface="ＭＳ Ｐゴシック" panose="020B0600070205080204" pitchFamily="34" charset="-128"/>
              </a:rPr>
              <a:t>s aureus</a:t>
            </a:r>
            <a:r>
              <a:rPr lang="it-IT" altLang="en-US" dirty="0">
                <a:ea typeface="ＭＳ Ｐゴシック" panose="020B0600070205080204" pitchFamily="34" charset="-128"/>
              </a:rPr>
              <a:t>, </a:t>
            </a:r>
            <a:r>
              <a:rPr lang="it-IT" altLang="en-US" dirty="0" err="1">
                <a:ea typeface="ＭＳ Ｐゴシック" panose="020B0600070205080204" pitchFamily="34" charset="-128"/>
              </a:rPr>
              <a:t>Enterococcus</a:t>
            </a:r>
            <a:r>
              <a:rPr lang="it-IT" altLang="en-US" dirty="0">
                <a:ea typeface="ＭＳ Ｐゴシック" panose="020B0600070205080204" pitchFamily="34" charset="-128"/>
              </a:rPr>
              <a:t> </a:t>
            </a:r>
            <a:r>
              <a:rPr lang="it-IT" altLang="en-US" dirty="0" err="1">
                <a:ea typeface="ＭＳ Ｐゴシック" panose="020B0600070205080204" pitchFamily="34" charset="-128"/>
              </a:rPr>
              <a:t>hirae</a:t>
            </a:r>
            <a:r>
              <a:rPr lang="it-IT" altLang="en-US" dirty="0">
                <a:ea typeface="ＭＳ Ｐゴシック" panose="020B0600070205080204" pitchFamily="34" charset="-128"/>
              </a:rPr>
              <a:t>, Escherichia coli, </a:t>
            </a:r>
            <a:r>
              <a:rPr lang="it-IT" altLang="en-US" dirty="0" err="1">
                <a:ea typeface="ＭＳ Ｐゴシック" panose="020B0600070205080204" pitchFamily="34" charset="-128"/>
              </a:rPr>
              <a:t>Pseudomonas</a:t>
            </a:r>
            <a:r>
              <a:rPr lang="it-IT" altLang="en-US" dirty="0">
                <a:ea typeface="ＭＳ Ｐゴシック" panose="020B0600070205080204" pitchFamily="34" charset="-128"/>
              </a:rPr>
              <a:t> </a:t>
            </a:r>
            <a:r>
              <a:rPr lang="it-IT" altLang="en-US" dirty="0" err="1">
                <a:ea typeface="ＭＳ Ｐゴシック" panose="020B0600070205080204" pitchFamily="34" charset="-128"/>
              </a:rPr>
              <a:t>aeruginosa</a:t>
            </a:r>
            <a:r>
              <a:rPr lang="it-IT" altLang="en-US" dirty="0">
                <a:ea typeface="ＭＳ Ｐゴシック" panose="020B0600070205080204" pitchFamily="34" charset="-128"/>
              </a:rPr>
              <a:t>, </a:t>
            </a:r>
            <a:r>
              <a:rPr lang="it-IT" altLang="en-US" dirty="0" err="1">
                <a:ea typeface="ＭＳ Ｐゴシック" panose="020B0600070205080204" pitchFamily="34" charset="-128"/>
              </a:rPr>
              <a:t>Proteus</a:t>
            </a:r>
            <a:r>
              <a:rPr lang="it-IT" altLang="en-US" dirty="0">
                <a:ea typeface="ＭＳ Ｐゴシック" panose="020B0600070205080204" pitchFamily="34" charset="-128"/>
              </a:rPr>
              <a:t> </a:t>
            </a:r>
            <a:r>
              <a:rPr lang="it-IT" altLang="en-US" dirty="0" err="1">
                <a:ea typeface="ＭＳ Ｐゴシック" panose="020B0600070205080204" pitchFamily="34" charset="-128"/>
              </a:rPr>
              <a:t>mirabilis</a:t>
            </a:r>
            <a:r>
              <a:rPr lang="de-DE" altLang="en-US" dirty="0">
                <a:ea typeface="ＭＳ Ｐゴシック" panose="020B0600070205080204" pitchFamily="34" charset="-128"/>
              </a:rPr>
              <a:t>, </a:t>
            </a:r>
            <a:r>
              <a:rPr lang="es-ES_tradnl" altLang="en-US" dirty="0">
                <a:ea typeface="ＭＳ Ｐゴシック" panose="020B0600070205080204" pitchFamily="34" charset="-128"/>
              </a:rPr>
              <a:t>Candida albicans </a:t>
            </a:r>
            <a:endParaRPr lang="de-DE" altLang="en-US" dirty="0">
              <a:ea typeface="ＭＳ Ｐゴシック" panose="020B0600070205080204" pitchFamily="34" charset="-128"/>
            </a:endParaRPr>
          </a:p>
          <a:p>
            <a:r>
              <a:rPr lang="de-DE" altLang="en-US" dirty="0">
                <a:ea typeface="ＭＳ Ｐゴシック" panose="020B0600070205080204" pitchFamily="34" charset="-128"/>
              </a:rPr>
              <a:t> </a:t>
            </a:r>
          </a:p>
          <a:p>
            <a:r>
              <a:rPr lang="de-DE" altLang="en-US" dirty="0">
                <a:ea typeface="ＭＳ Ｐゴシック" panose="020B0600070205080204" pitchFamily="34" charset="-128"/>
              </a:rPr>
              <a:t>Literatur:</a:t>
            </a:r>
          </a:p>
          <a:p>
            <a:r>
              <a:rPr lang="en-US" altLang="en-US" dirty="0">
                <a:ea typeface="ＭＳ Ｐゴシック" panose="020B0600070205080204" pitchFamily="34" charset="-128"/>
              </a:rPr>
              <a:t>Kramer A, Pittet D, </a:t>
            </a:r>
            <a:r>
              <a:rPr lang="en-US" altLang="en-US" dirty="0" err="1">
                <a:ea typeface="ＭＳ Ｐゴシック" panose="020B0600070205080204" pitchFamily="34" charset="-128"/>
              </a:rPr>
              <a:t>Klasinc</a:t>
            </a:r>
            <a:r>
              <a:rPr lang="en-US" altLang="en-US" dirty="0">
                <a:ea typeface="ＭＳ Ｐゴシック" panose="020B0600070205080204" pitchFamily="34" charset="-128"/>
              </a:rPr>
              <a:t> R, Krebs S, </a:t>
            </a:r>
            <a:r>
              <a:rPr lang="en-US" altLang="en-US" dirty="0" err="1">
                <a:ea typeface="ＭＳ Ｐゴシック" panose="020B0600070205080204" pitchFamily="34" charset="-128"/>
              </a:rPr>
              <a:t>Koburger</a:t>
            </a:r>
            <a:r>
              <a:rPr lang="en-US" altLang="en-US" dirty="0">
                <a:ea typeface="ＭＳ Ｐゴシック" panose="020B0600070205080204" pitchFamily="34" charset="-128"/>
              </a:rPr>
              <a:t> T, </a:t>
            </a:r>
            <a:r>
              <a:rPr lang="en-US" altLang="en-US" dirty="0" err="1">
                <a:ea typeface="ＭＳ Ｐゴシック" panose="020B0600070205080204" pitchFamily="34" charset="-128"/>
              </a:rPr>
              <a:t>Fusch</a:t>
            </a:r>
            <a:r>
              <a:rPr lang="en-US" altLang="en-US" dirty="0">
                <a:ea typeface="ＭＳ Ｐゴシック" panose="020B0600070205080204" pitchFamily="34" charset="-128"/>
              </a:rPr>
              <a:t> C, et al. Shortening the Application Time of Alcohol-Based Hand Rubs to 15 Seconds May Improve the Frequency of Hand Antisepsis Actions in a Neonatal Intensive Care Unit. Infect Control </a:t>
            </a:r>
            <a:r>
              <a:rPr lang="en-US" altLang="en-US" dirty="0" err="1">
                <a:ea typeface="ＭＳ Ｐゴシック" panose="020B0600070205080204" pitchFamily="34" charset="-128"/>
              </a:rPr>
              <a:t>Hosp</a:t>
            </a:r>
            <a:r>
              <a:rPr lang="en-US" altLang="en-US" dirty="0">
                <a:ea typeface="ＭＳ Ｐゴシック" panose="020B0600070205080204" pitchFamily="34" charset="-128"/>
              </a:rPr>
              <a:t> </a:t>
            </a:r>
            <a:r>
              <a:rPr lang="en-US" altLang="en-US" dirty="0" err="1">
                <a:ea typeface="ＭＳ Ｐゴシック" panose="020B0600070205080204" pitchFamily="34" charset="-128"/>
              </a:rPr>
              <a:t>Epidemiol</a:t>
            </a:r>
            <a:r>
              <a:rPr lang="en-US" altLang="en-US" dirty="0">
                <a:ea typeface="ＭＳ Ｐゴシック" panose="020B0600070205080204" pitchFamily="34" charset="-128"/>
              </a:rPr>
              <a:t>. 2017;38(12):1430-4.</a:t>
            </a:r>
            <a:endParaRPr lang="de-DE" altLang="en-US" dirty="0">
              <a:ea typeface="ＭＳ Ｐゴシック" panose="020B0600070205080204" pitchFamily="34" charset="-128"/>
            </a:endParaRPr>
          </a:p>
          <a:p>
            <a:r>
              <a:rPr lang="de-DE" altLang="en-US" dirty="0">
                <a:ea typeface="ＭＳ Ｐゴシック" panose="020B0600070205080204" pitchFamily="34" charset="-128"/>
              </a:rPr>
              <a:t> </a:t>
            </a:r>
          </a:p>
          <a:p>
            <a:r>
              <a:rPr lang="en-US" altLang="en-US" dirty="0" err="1">
                <a:ea typeface="ＭＳ Ｐゴシック" panose="020B0600070205080204" pitchFamily="34" charset="-128"/>
              </a:rPr>
              <a:t>Pires</a:t>
            </a:r>
            <a:r>
              <a:rPr lang="en-US" altLang="en-US" dirty="0">
                <a:ea typeface="ＭＳ Ｐゴシック" panose="020B0600070205080204" pitchFamily="34" charset="-128"/>
              </a:rPr>
              <a:t> D, Soule H, </a:t>
            </a:r>
            <a:r>
              <a:rPr lang="en-US" altLang="en-US" dirty="0" err="1">
                <a:ea typeface="ＭＳ Ｐゴシック" panose="020B0600070205080204" pitchFamily="34" charset="-128"/>
              </a:rPr>
              <a:t>Bellissimo</a:t>
            </a:r>
            <a:r>
              <a:rPr lang="en-US" altLang="en-US" dirty="0">
                <a:ea typeface="ＭＳ Ｐゴシック" panose="020B0600070205080204" pitchFamily="34" charset="-128"/>
              </a:rPr>
              <a:t>-Rodrigues F, </a:t>
            </a:r>
            <a:r>
              <a:rPr lang="en-US" altLang="en-US" dirty="0" err="1">
                <a:ea typeface="ＭＳ Ｐゴシック" panose="020B0600070205080204" pitchFamily="34" charset="-128"/>
              </a:rPr>
              <a:t>Gayet-Ageron</a:t>
            </a:r>
            <a:r>
              <a:rPr lang="en-US" altLang="en-US" dirty="0">
                <a:ea typeface="ＭＳ Ｐゴシック" panose="020B0600070205080204" pitchFamily="34" charset="-128"/>
              </a:rPr>
              <a:t> A, Pittet D. Hand Hygiene With Alcohol-Based Hand Rub: How Long Is Long Enough? Infect Control </a:t>
            </a:r>
            <a:r>
              <a:rPr lang="en-US" altLang="en-US" dirty="0" err="1">
                <a:ea typeface="ＭＳ Ｐゴシック" panose="020B0600070205080204" pitchFamily="34" charset="-128"/>
              </a:rPr>
              <a:t>Hosp</a:t>
            </a:r>
            <a:r>
              <a:rPr lang="en-US" altLang="en-US" dirty="0">
                <a:ea typeface="ＭＳ Ｐゴシック" panose="020B0600070205080204" pitchFamily="34" charset="-128"/>
              </a:rPr>
              <a:t> </a:t>
            </a:r>
            <a:r>
              <a:rPr lang="en-US" altLang="en-US" dirty="0" err="1">
                <a:ea typeface="ＭＳ Ｐゴシック" panose="020B0600070205080204" pitchFamily="34" charset="-128"/>
              </a:rPr>
              <a:t>Epidemiol</a:t>
            </a:r>
            <a:r>
              <a:rPr lang="en-US" altLang="en-US" dirty="0">
                <a:ea typeface="ＭＳ Ｐゴシック" panose="020B0600070205080204" pitchFamily="34" charset="-128"/>
              </a:rPr>
              <a:t>. 2017;38(5):547-52</a:t>
            </a:r>
            <a:r>
              <a:rPr lang="en-US" altLang="en-US" dirty="0" smtClean="0">
                <a:ea typeface="ＭＳ Ｐゴシック" panose="020B0600070205080204" pitchFamily="34" charset="-128"/>
              </a:rPr>
              <a:t>.</a:t>
            </a:r>
            <a:endParaRPr lang="de-DE" altLang="en-US" dirty="0">
              <a:ea typeface="ＭＳ Ｐゴシック" panose="020B0600070205080204" pitchFamily="34" charset="-128"/>
            </a:endParaRPr>
          </a:p>
        </p:txBody>
      </p:sp>
      <p:sp>
        <p:nvSpPr>
          <p:cNvPr id="19459" name="Foliennummernplatzhalter 3">
            <a:extLst>
              <a:ext uri="{FF2B5EF4-FFF2-40B4-BE49-F238E27FC236}">
                <a16:creationId xmlns:a16="http://schemas.microsoft.com/office/drawing/2014/main" id="{A0B72038-CB8E-4FD3-87E1-D54A218D6840}"/>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454354-38CC-4771-BC6E-D97D820BFCB1}" type="slidenum">
              <a:rPr lang="de-DE" altLang="en-US" sz="1200"/>
              <a:pPr/>
              <a:t>9</a:t>
            </a:fld>
            <a:endParaRPr lang="de-DE"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21D6EE2-255E-4DE9-A391-8E0CFC8DA108}"/>
              </a:ext>
            </a:extLst>
          </p:cNvPr>
          <p:cNvSpPr>
            <a:spLocks noGrp="1" noRot="1" noChangeAspect="1"/>
          </p:cNvSpPr>
          <p:nvPr>
            <p:ph type="sldImg"/>
          </p:nvPr>
        </p:nvSpPr>
        <p:spPr/>
      </p:sp>
      <p:sp>
        <p:nvSpPr>
          <p:cNvPr id="20482" name="Notizenplatzhalter 2">
            <a:extLst>
              <a:ext uri="{FF2B5EF4-FFF2-40B4-BE49-F238E27FC236}">
                <a16:creationId xmlns:a16="http://schemas.microsoft.com/office/drawing/2014/main" id="{18A960FC-B922-43EF-BD7C-EBA82D1DD9C8}"/>
              </a:ext>
            </a:extLst>
          </p:cNvPr>
          <p:cNvSpPr>
            <a:spLocks noGrp="1"/>
          </p:cNvSpPr>
          <p:nvPr>
            <p:ph type="body" idx="1"/>
          </p:nvPr>
        </p:nvSpPr>
        <p:spPr/>
        <p:txBody>
          <a:bodyPr/>
          <a:lstStyle/>
          <a:p>
            <a:r>
              <a:rPr lang="de-DE" sz="1800" dirty="0">
                <a:solidFill>
                  <a:prstClr val="black"/>
                </a:solidFill>
                <a:latin typeface="HelveticaNeue"/>
              </a:rPr>
              <a:t>Wissen, Wahrnehmungen und Überzeugungen spielen eine wichtige Rolle hinsichtlich der Verwendung von Einmalhandschuhen in der Medizinischen Versorgung und Pflege.</a:t>
            </a:r>
          </a:p>
          <a:p>
            <a:r>
              <a:rPr lang="de-DE" sz="1800" dirty="0" smtClean="0">
                <a:solidFill>
                  <a:prstClr val="black"/>
                </a:solidFill>
                <a:latin typeface="HelveticaNeue"/>
              </a:rPr>
              <a:t>In </a:t>
            </a:r>
            <a:r>
              <a:rPr lang="de-DE" sz="1800" dirty="0">
                <a:solidFill>
                  <a:prstClr val="black"/>
                </a:solidFill>
                <a:latin typeface="HelveticaNeue"/>
              </a:rPr>
              <a:t>einer aktuellen US-amerikanischen Studie lag die beobachtete </a:t>
            </a:r>
            <a:r>
              <a:rPr lang="de-DE" sz="1800" dirty="0" err="1" smtClean="0">
                <a:solidFill>
                  <a:prstClr val="black"/>
                </a:solidFill>
                <a:latin typeface="HelveticaNeue"/>
              </a:rPr>
              <a:t>Compliancerate</a:t>
            </a:r>
            <a:r>
              <a:rPr lang="de-DE" sz="1800" dirty="0" smtClean="0">
                <a:solidFill>
                  <a:prstClr val="black"/>
                </a:solidFill>
                <a:latin typeface="HelveticaNeue"/>
              </a:rPr>
              <a:t> </a:t>
            </a:r>
            <a:r>
              <a:rPr lang="de-DE" sz="1800" dirty="0">
                <a:solidFill>
                  <a:prstClr val="black"/>
                </a:solidFill>
                <a:latin typeface="HelveticaNeue"/>
              </a:rPr>
              <a:t>für die Händedesinfektion vor dem Handschuhgebrauch nur bei 42%. Die Teilnehmer gingen allerdings von einer 100-prozentigen </a:t>
            </a:r>
            <a:r>
              <a:rPr lang="de-DE" sz="1800" dirty="0" err="1">
                <a:solidFill>
                  <a:prstClr val="black"/>
                </a:solidFill>
                <a:latin typeface="HelveticaNeue"/>
              </a:rPr>
              <a:t>Compliance</a:t>
            </a:r>
            <a:r>
              <a:rPr lang="de-DE" sz="1800" dirty="0">
                <a:solidFill>
                  <a:prstClr val="black"/>
                </a:solidFill>
                <a:latin typeface="HelveticaNeue"/>
              </a:rPr>
              <a:t> aus.</a:t>
            </a:r>
          </a:p>
          <a:p>
            <a:endParaRPr lang="de-DE" sz="1800" dirty="0">
              <a:solidFill>
                <a:prstClr val="black"/>
              </a:solidFill>
              <a:latin typeface="HelveticaNeue"/>
            </a:endParaRPr>
          </a:p>
          <a:p>
            <a:r>
              <a:rPr lang="de-DE" sz="1800" dirty="0" smtClean="0">
                <a:solidFill>
                  <a:prstClr val="black"/>
                </a:solidFill>
                <a:latin typeface="HelveticaNeue"/>
              </a:rPr>
              <a:t>Auch</a:t>
            </a:r>
            <a:r>
              <a:rPr lang="de-DE" sz="1800" baseline="0" dirty="0" smtClean="0">
                <a:solidFill>
                  <a:prstClr val="black"/>
                </a:solidFill>
                <a:latin typeface="HelveticaNeue"/>
              </a:rPr>
              <a:t> b</a:t>
            </a:r>
            <a:r>
              <a:rPr lang="de-DE" sz="1800" dirty="0" smtClean="0">
                <a:solidFill>
                  <a:prstClr val="black"/>
                </a:solidFill>
                <a:latin typeface="HelveticaNeue"/>
              </a:rPr>
              <a:t>ei </a:t>
            </a:r>
            <a:r>
              <a:rPr lang="de-DE" sz="1800" dirty="0">
                <a:solidFill>
                  <a:prstClr val="black"/>
                </a:solidFill>
                <a:latin typeface="HelveticaNeue"/>
              </a:rPr>
              <a:t>der Benutzung von keimarmen Handschuhen </a:t>
            </a:r>
            <a:r>
              <a:rPr lang="de-DE" sz="1800" dirty="0" smtClean="0">
                <a:solidFill>
                  <a:prstClr val="black"/>
                </a:solidFill>
                <a:latin typeface="HelveticaNeue"/>
              </a:rPr>
              <a:t>sind die indizierten Händedesinfektionen durchzuführen. </a:t>
            </a:r>
          </a:p>
          <a:p>
            <a:endParaRPr lang="de-DE" sz="1800" dirty="0" smtClean="0">
              <a:solidFill>
                <a:prstClr val="black"/>
              </a:solidFill>
              <a:latin typeface="HelveticaNeue"/>
            </a:endParaRPr>
          </a:p>
          <a:p>
            <a:r>
              <a:rPr lang="de-DE" sz="1800" b="1" dirty="0" smtClean="0">
                <a:solidFill>
                  <a:prstClr val="black"/>
                </a:solidFill>
                <a:latin typeface="HelveticaNeue"/>
              </a:rPr>
              <a:t>Die Möglichkeit der Desinfektion von Untersuchungshandschuhen kann hierbei eine Hilfestellung sein,</a:t>
            </a:r>
            <a:r>
              <a:rPr lang="de-DE" sz="1800" b="1" baseline="0" dirty="0" smtClean="0">
                <a:solidFill>
                  <a:prstClr val="black"/>
                </a:solidFill>
                <a:latin typeface="HelveticaNeue"/>
              </a:rPr>
              <a:t> sofern die zutreffenden Einschränkungen und Risiken eindeutig kommuniziert werden.</a:t>
            </a:r>
            <a:r>
              <a:rPr lang="de-DE" sz="1800" b="1" dirty="0" smtClean="0">
                <a:solidFill>
                  <a:prstClr val="black"/>
                </a:solidFill>
                <a:latin typeface="HelveticaNeue"/>
              </a:rPr>
              <a:t> </a:t>
            </a:r>
            <a:endParaRPr lang="de-DE" sz="1800" b="1" dirty="0">
              <a:solidFill>
                <a:prstClr val="black"/>
              </a:solidFill>
              <a:latin typeface="HelveticaNeue"/>
            </a:endParaRPr>
          </a:p>
          <a:p>
            <a:endParaRPr lang="de-DE" sz="1800" dirty="0">
              <a:solidFill>
                <a:prstClr val="black"/>
              </a:solidFill>
              <a:latin typeface="HelveticaNeue"/>
            </a:endParaRPr>
          </a:p>
          <a:p>
            <a:r>
              <a:rPr lang="de-DE" sz="1800" b="1" dirty="0">
                <a:solidFill>
                  <a:prstClr val="black"/>
                </a:solidFill>
                <a:latin typeface="HelveticaNeue"/>
              </a:rPr>
              <a:t>Der Glaube, dass Handschuhe einen ausreichenden Schutz für Personal und Patient bieten, ist immer noch weit verbreitet und kann </a:t>
            </a:r>
            <a:r>
              <a:rPr lang="de-DE" sz="1800" b="1" dirty="0" smtClean="0">
                <a:solidFill>
                  <a:prstClr val="black"/>
                </a:solidFill>
                <a:latin typeface="HelveticaNeue"/>
              </a:rPr>
              <a:t>die Sicherheit der Patienten und der Mitarbeiter gefährden</a:t>
            </a:r>
            <a:r>
              <a:rPr lang="de-DE" sz="1800" b="1" dirty="0">
                <a:solidFill>
                  <a:prstClr val="black"/>
                </a:solidFill>
                <a:latin typeface="HelveticaNeue"/>
              </a:rPr>
              <a:t>.</a:t>
            </a:r>
          </a:p>
          <a:p>
            <a:endParaRPr lang="de-DE" sz="1800" dirty="0">
              <a:solidFill>
                <a:prstClr val="black"/>
              </a:solidFill>
              <a:latin typeface="HelveticaNeue"/>
            </a:endParaRPr>
          </a:p>
          <a:p>
            <a:r>
              <a:rPr lang="de-DE" sz="1800" dirty="0">
                <a:solidFill>
                  <a:prstClr val="black"/>
                </a:solidFill>
                <a:latin typeface="HelveticaNeue"/>
              </a:rPr>
              <a:t>Der Einsatz von Händedesinfektion und Handschuhen ist in der klinischen Praxis stark miteinander verflochten. Dieser Zusammenhang sollte bei der Verbesserung der Infektionsprävention mehr berücksichtigt </a:t>
            </a:r>
            <a:r>
              <a:rPr lang="de-DE" sz="1800" dirty="0" smtClean="0">
                <a:solidFill>
                  <a:prstClr val="black"/>
                </a:solidFill>
                <a:latin typeface="HelveticaNeue"/>
              </a:rPr>
              <a:t>werden und die unterschiedlichen Aspekte stärker hervorgehoben werden.</a:t>
            </a:r>
            <a:endParaRPr lang="de-DE" sz="1800" dirty="0">
              <a:solidFill>
                <a:prstClr val="black"/>
              </a:solidFill>
              <a:latin typeface="HelveticaNeue"/>
            </a:endParaRPr>
          </a:p>
          <a:p>
            <a:endParaRPr lang="de-DE" altLang="en-US" sz="1800" dirty="0">
              <a:solidFill>
                <a:prstClr val="black"/>
              </a:solidFill>
              <a:latin typeface="HelveticaNeue"/>
              <a:ea typeface="ＭＳ Ｐゴシック" panose="020B0600070205080204" pitchFamily="34" charset="-128"/>
            </a:endParaRPr>
          </a:p>
          <a:p>
            <a:r>
              <a:rPr lang="de-DE" altLang="en-US" sz="1800" dirty="0">
                <a:solidFill>
                  <a:prstClr val="black"/>
                </a:solidFill>
                <a:latin typeface="HelveticaNeue"/>
                <a:ea typeface="ＭＳ Ｐゴシック" panose="020B0600070205080204" pitchFamily="34" charset="-128"/>
              </a:rPr>
              <a:t>Literatur: </a:t>
            </a:r>
            <a:r>
              <a:rPr lang="de-DE" sz="1200" dirty="0" err="1">
                <a:solidFill>
                  <a:prstClr val="black"/>
                </a:solidFill>
                <a:latin typeface=".SFUIText"/>
              </a:rPr>
              <a:t>Baloh</a:t>
            </a:r>
            <a:r>
              <a:rPr lang="de-DE" sz="1200" dirty="0">
                <a:solidFill>
                  <a:prstClr val="black"/>
                </a:solidFill>
                <a:latin typeface=".SFUIText"/>
              </a:rPr>
              <a:t> J, Thom KA, </a:t>
            </a:r>
            <a:r>
              <a:rPr lang="de-DE" sz="1200" dirty="0" err="1">
                <a:solidFill>
                  <a:prstClr val="black"/>
                </a:solidFill>
                <a:latin typeface=".SFUIText"/>
              </a:rPr>
              <a:t>Perencevich</a:t>
            </a:r>
            <a:r>
              <a:rPr lang="de-DE" sz="1200" dirty="0">
                <a:solidFill>
                  <a:prstClr val="black"/>
                </a:solidFill>
                <a:latin typeface=".SFUIText"/>
              </a:rPr>
              <a:t> E, Rock C, Robinson G, Ward M, et al. Hand </a:t>
            </a:r>
            <a:r>
              <a:rPr lang="de-DE" sz="1200" dirty="0" err="1">
                <a:solidFill>
                  <a:prstClr val="black"/>
                </a:solidFill>
                <a:latin typeface=".SFUIText"/>
              </a:rPr>
              <a:t>hygiene</a:t>
            </a:r>
            <a:r>
              <a:rPr lang="de-DE" sz="1200" dirty="0">
                <a:solidFill>
                  <a:prstClr val="black"/>
                </a:solidFill>
                <a:latin typeface=".SFUIText"/>
              </a:rPr>
              <a:t> </a:t>
            </a:r>
            <a:r>
              <a:rPr lang="de-DE" sz="1200" dirty="0" err="1">
                <a:solidFill>
                  <a:prstClr val="black"/>
                </a:solidFill>
                <a:latin typeface=".SFUIText"/>
              </a:rPr>
              <a:t>before</a:t>
            </a:r>
            <a:r>
              <a:rPr lang="de-DE" sz="1200" dirty="0">
                <a:solidFill>
                  <a:prstClr val="black"/>
                </a:solidFill>
                <a:latin typeface=".SFUIText"/>
              </a:rPr>
              <a:t> </a:t>
            </a:r>
            <a:r>
              <a:rPr lang="de-DE" sz="1200" dirty="0" err="1">
                <a:solidFill>
                  <a:prstClr val="black"/>
                </a:solidFill>
                <a:latin typeface=".SFUIText"/>
              </a:rPr>
              <a:t>donning</a:t>
            </a:r>
            <a:r>
              <a:rPr lang="de-DE" sz="1200" dirty="0">
                <a:solidFill>
                  <a:prstClr val="black"/>
                </a:solidFill>
                <a:latin typeface=".SFUIText"/>
              </a:rPr>
              <a:t> </a:t>
            </a:r>
            <a:r>
              <a:rPr lang="de-DE" sz="1200" dirty="0" err="1">
                <a:solidFill>
                  <a:prstClr val="black"/>
                </a:solidFill>
                <a:latin typeface=".SFUIText"/>
              </a:rPr>
              <a:t>nonsterile</a:t>
            </a:r>
            <a:r>
              <a:rPr lang="de-DE" sz="1200" dirty="0">
                <a:solidFill>
                  <a:prstClr val="black"/>
                </a:solidFill>
                <a:latin typeface=".SFUIText"/>
              </a:rPr>
              <a:t> </a:t>
            </a:r>
            <a:r>
              <a:rPr lang="de-DE" sz="1200" dirty="0" err="1">
                <a:solidFill>
                  <a:prstClr val="black"/>
                </a:solidFill>
                <a:latin typeface=".SFUIText"/>
              </a:rPr>
              <a:t>gloves</a:t>
            </a:r>
            <a:r>
              <a:rPr lang="de-DE" sz="1200" dirty="0">
                <a:solidFill>
                  <a:prstClr val="black"/>
                </a:solidFill>
                <a:latin typeface=".SFUIText"/>
              </a:rPr>
              <a:t>: </a:t>
            </a:r>
            <a:r>
              <a:rPr lang="de-DE" sz="1200" dirty="0" err="1">
                <a:solidFill>
                  <a:prstClr val="black"/>
                </a:solidFill>
                <a:latin typeface=".SFUIText"/>
              </a:rPr>
              <a:t>Healthcareworkers</a:t>
            </a:r>
            <a:r>
              <a:rPr lang="de-DE" sz="1200" dirty="0">
                <a:solidFill>
                  <a:prstClr val="black"/>
                </a:solidFill>
                <a:latin typeface=".SFUIText"/>
              </a:rPr>
              <a:t>' </a:t>
            </a:r>
            <a:r>
              <a:rPr lang="de-DE" sz="1200" dirty="0" err="1">
                <a:solidFill>
                  <a:prstClr val="black"/>
                </a:solidFill>
                <a:latin typeface=".SFUIText"/>
              </a:rPr>
              <a:t>beliefs</a:t>
            </a:r>
            <a:r>
              <a:rPr lang="de-DE" sz="1200" dirty="0">
                <a:solidFill>
                  <a:prstClr val="black"/>
                </a:solidFill>
                <a:latin typeface=".SFUIText"/>
              </a:rPr>
              <a:t> and </a:t>
            </a:r>
            <a:r>
              <a:rPr lang="de-DE" sz="1200" dirty="0" err="1">
                <a:solidFill>
                  <a:prstClr val="black"/>
                </a:solidFill>
                <a:latin typeface=".SFUIText"/>
              </a:rPr>
              <a:t>practices</a:t>
            </a:r>
            <a:r>
              <a:rPr lang="de-DE" sz="1200" dirty="0">
                <a:solidFill>
                  <a:prstClr val="black"/>
                </a:solidFill>
                <a:latin typeface=".SFUIText"/>
              </a:rPr>
              <a:t>. Am J </a:t>
            </a:r>
            <a:r>
              <a:rPr lang="de-DE" sz="1200" dirty="0" err="1">
                <a:solidFill>
                  <a:prstClr val="black"/>
                </a:solidFill>
                <a:latin typeface=".SFUIText"/>
              </a:rPr>
              <a:t>Infect</a:t>
            </a:r>
            <a:r>
              <a:rPr lang="de-DE" sz="1200" dirty="0">
                <a:solidFill>
                  <a:prstClr val="black"/>
                </a:solidFill>
                <a:latin typeface=".SFUIText"/>
              </a:rPr>
              <a:t> Control. 2019.</a:t>
            </a:r>
            <a:endParaRPr lang="de-DE" altLang="en-US" dirty="0">
              <a:ea typeface="ＭＳ Ｐゴシック" panose="020B0600070205080204" pitchFamily="34" charset="-128"/>
            </a:endParaRPr>
          </a:p>
        </p:txBody>
      </p:sp>
      <p:sp>
        <p:nvSpPr>
          <p:cNvPr id="20483" name="Foliennummernplatzhalter 3">
            <a:extLst>
              <a:ext uri="{FF2B5EF4-FFF2-40B4-BE49-F238E27FC236}">
                <a16:creationId xmlns:a16="http://schemas.microsoft.com/office/drawing/2014/main" id="{99A5313D-1E58-4ED2-9BC1-645037836F3A}"/>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4F95FE-41A6-455E-887C-AAD52E74EF1A}" type="slidenum">
              <a:rPr lang="de-DE" altLang="en-US" sz="1200"/>
              <a:pPr/>
              <a:t>10</a:t>
            </a:fld>
            <a:endParaRPr lang="de-DE"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FC6B73E-3D75-43B2-9BB5-670870005167}"/>
              </a:ext>
            </a:extLst>
          </p:cNvPr>
          <p:cNvSpPr>
            <a:spLocks noGrp="1" noRot="1" noChangeAspect="1"/>
          </p:cNvSpPr>
          <p:nvPr>
            <p:ph type="sldImg"/>
          </p:nvPr>
        </p:nvSpPr>
        <p:spPr/>
      </p:sp>
      <p:sp>
        <p:nvSpPr>
          <p:cNvPr id="21506" name="Notizenplatzhalter 2">
            <a:extLst>
              <a:ext uri="{FF2B5EF4-FFF2-40B4-BE49-F238E27FC236}">
                <a16:creationId xmlns:a16="http://schemas.microsoft.com/office/drawing/2014/main" id="{5DD14CF9-D29D-4757-9EB9-B720DB213390}"/>
              </a:ext>
            </a:extLst>
          </p:cNvPr>
          <p:cNvSpPr>
            <a:spLocks noGrp="1"/>
          </p:cNvSpPr>
          <p:nvPr>
            <p:ph type="body" idx="1"/>
          </p:nvPr>
        </p:nvSpPr>
        <p:spPr/>
        <p:txBody>
          <a:bodyPr/>
          <a:lstStyle/>
          <a:p>
            <a:r>
              <a:rPr lang="de-DE" altLang="en-US" dirty="0">
                <a:ea typeface="ＭＳ Ｐゴシック" panose="020B0600070205080204" pitchFamily="34" charset="-128"/>
              </a:rPr>
              <a:t>Neben geplanter und willentlicher Beeinflussung von Gesundheitsverhalten gibt es auch </a:t>
            </a:r>
            <a:r>
              <a:rPr lang="de-DE" altLang="en-US" dirty="0" smtClean="0">
                <a:ea typeface="ＭＳ Ｐゴシック" panose="020B0600070205080204" pitchFamily="34" charset="-128"/>
              </a:rPr>
              <a:t>Möglichkeiten zur Unterstützung, </a:t>
            </a:r>
            <a:r>
              <a:rPr lang="de-DE" altLang="en-US" dirty="0">
                <a:ea typeface="ＭＳ Ｐゴシック" panose="020B0600070205080204" pitchFamily="34" charset="-128"/>
              </a:rPr>
              <a:t>die das Handeln unbewusst zum Besseren lenken wollen.</a:t>
            </a:r>
          </a:p>
          <a:p>
            <a:endParaRPr lang="de-DE" altLang="en-US" dirty="0">
              <a:ea typeface="ＭＳ Ｐゴシック" panose="020B0600070205080204" pitchFamily="34" charset="-128"/>
            </a:endParaRPr>
          </a:p>
          <a:p>
            <a:r>
              <a:rPr lang="de-DE" altLang="en-US" dirty="0" err="1">
                <a:ea typeface="ＭＳ Ｐゴシック" panose="020B0600070205080204" pitchFamily="34" charset="-128"/>
              </a:rPr>
              <a:t>Nudging</a:t>
            </a:r>
            <a:r>
              <a:rPr lang="de-DE" altLang="en-US" dirty="0">
                <a:ea typeface="ＭＳ Ｐゴシック" panose="020B0600070205080204" pitchFamily="34" charset="-128"/>
              </a:rPr>
              <a:t> = </a:t>
            </a:r>
            <a:r>
              <a:rPr lang="de-DE" altLang="en-US" dirty="0" smtClean="0">
                <a:ea typeface="ＭＳ Ｐゴシック" panose="020B0600070205080204" pitchFamily="34" charset="-128"/>
              </a:rPr>
              <a:t>Beeinflussung </a:t>
            </a:r>
            <a:r>
              <a:rPr lang="de-DE" altLang="en-US" dirty="0">
                <a:ea typeface="ＭＳ Ｐゴシック" panose="020B0600070205080204" pitchFamily="34" charset="-128"/>
              </a:rPr>
              <a:t>menschlichen Verhaltens, ohne auf Verbote und Gebote zurückgreifen zu müssen oder wirtschaftliche Anreize zu setzen.</a:t>
            </a:r>
          </a:p>
          <a:p>
            <a:r>
              <a:rPr lang="de-DE" altLang="en-US" dirty="0">
                <a:ea typeface="ＭＳ Ｐゴシック" panose="020B0600070205080204" pitchFamily="34" charset="-128"/>
              </a:rPr>
              <a:t>Begriff aus der Verhaltensökonomie mit </a:t>
            </a:r>
            <a:r>
              <a:rPr lang="de-DE" altLang="en-US" dirty="0" smtClean="0">
                <a:ea typeface="ＭＳ Ｐゴシック" panose="020B0600070205080204" pitchFamily="34" charset="-128"/>
              </a:rPr>
              <a:t>verschiedenen </a:t>
            </a:r>
            <a:r>
              <a:rPr lang="de-DE" altLang="en-US" dirty="0">
                <a:ea typeface="ＭＳ Ｐゴシック" panose="020B0600070205080204" pitchFamily="34" charset="-128"/>
              </a:rPr>
              <a:t>Techniken und Anwendungsgebieten, z.B. </a:t>
            </a:r>
            <a:r>
              <a:rPr lang="de-DE" altLang="en-US" dirty="0" err="1">
                <a:ea typeface="ＭＳ Ｐゴシック" panose="020B0600070205080204" pitchFamily="34" charset="-128"/>
              </a:rPr>
              <a:t>Priming</a:t>
            </a:r>
            <a:r>
              <a:rPr lang="de-DE" altLang="en-US" dirty="0">
                <a:ea typeface="ＭＳ Ｐゴシック" panose="020B0600070205080204" pitchFamily="34" charset="-128"/>
              </a:rPr>
              <a:t>, wo sinnlich wahrnehmbare Signale unbewußte Handlungen auslösen.</a:t>
            </a:r>
          </a:p>
          <a:p>
            <a:endParaRPr lang="de-DE" altLang="en-US" dirty="0">
              <a:ea typeface="ＭＳ Ｐゴシック" panose="020B0600070205080204" pitchFamily="34" charset="-128"/>
            </a:endParaRPr>
          </a:p>
          <a:p>
            <a:r>
              <a:rPr lang="de-DE" altLang="en-US" dirty="0">
                <a:ea typeface="ＭＳ Ｐゴシック" panose="020B0600070205080204" pitchFamily="34" charset="-128"/>
              </a:rPr>
              <a:t>Beispiel:</a:t>
            </a:r>
          </a:p>
          <a:p>
            <a:r>
              <a:rPr lang="de-DE" altLang="en-US" dirty="0">
                <a:ea typeface="ＭＳ Ｐゴシック" panose="020B0600070205080204" pitchFamily="34" charset="-128"/>
              </a:rPr>
              <a:t>Zitronenduft im Eingangsbereich einer Station kann die Händedesinfektionsrate </a:t>
            </a:r>
            <a:r>
              <a:rPr lang="de-DE" altLang="en-US" dirty="0" smtClean="0">
                <a:ea typeface="ＭＳ Ｐゴシック" panose="020B0600070205080204" pitchFamily="34" charset="-128"/>
              </a:rPr>
              <a:t>erhöhen.</a:t>
            </a:r>
            <a:endParaRPr lang="de-DE" altLang="en-US" dirty="0">
              <a:ea typeface="ＭＳ Ｐゴシック" panose="020B0600070205080204" pitchFamily="34" charset="-128"/>
            </a:endParaRPr>
          </a:p>
          <a:p>
            <a:endParaRPr lang="de-DE" altLang="en-US" dirty="0">
              <a:ea typeface="ＭＳ Ｐゴシック" panose="020B0600070205080204" pitchFamily="34" charset="-128"/>
            </a:endParaRPr>
          </a:p>
          <a:p>
            <a:r>
              <a:rPr lang="de-DE" sz="1800" dirty="0">
                <a:solidFill>
                  <a:prstClr val="black"/>
                </a:solidFill>
                <a:latin typeface=".SFUIText"/>
              </a:rPr>
              <a:t>Schmidtke KA</a:t>
            </a:r>
            <a:r>
              <a:rPr lang="de-DE" sz="1800" dirty="0" smtClean="0">
                <a:solidFill>
                  <a:prstClr val="black"/>
                </a:solidFill>
                <a:latin typeface=".SFUIText"/>
              </a:rPr>
              <a:t>, </a:t>
            </a:r>
            <a:r>
              <a:rPr lang="de-DE" sz="1800" dirty="0" err="1" smtClean="0">
                <a:solidFill>
                  <a:prstClr val="black"/>
                </a:solidFill>
                <a:latin typeface=".SFUIText"/>
              </a:rPr>
              <a:t>Aujla</a:t>
            </a:r>
            <a:r>
              <a:rPr lang="de-DE" sz="1800" dirty="0" smtClean="0">
                <a:solidFill>
                  <a:prstClr val="black"/>
                </a:solidFill>
                <a:latin typeface=".SFUIText"/>
              </a:rPr>
              <a:t> </a:t>
            </a:r>
            <a:r>
              <a:rPr lang="de-DE" sz="1800" dirty="0">
                <a:solidFill>
                  <a:prstClr val="black"/>
                </a:solidFill>
                <a:latin typeface=".SFUIText"/>
              </a:rPr>
              <a:t>N, Marshall T, et al. Using environmental </a:t>
            </a:r>
            <a:r>
              <a:rPr lang="de-DE" sz="1800" dirty="0" err="1" smtClean="0">
                <a:solidFill>
                  <a:prstClr val="black"/>
                </a:solidFill>
                <a:latin typeface=".SFUIText"/>
              </a:rPr>
              <a:t>engineering</a:t>
            </a:r>
            <a:r>
              <a:rPr lang="de-DE" sz="1800" dirty="0" smtClean="0">
                <a:solidFill>
                  <a:prstClr val="black"/>
                </a:solidFill>
                <a:latin typeface=".SFUIText"/>
              </a:rPr>
              <a:t> </a:t>
            </a:r>
            <a:r>
              <a:rPr lang="de-DE" sz="1800" dirty="0" err="1" smtClean="0">
                <a:solidFill>
                  <a:prstClr val="black"/>
                </a:solidFill>
                <a:latin typeface=".SFUIText"/>
              </a:rPr>
              <a:t>to</a:t>
            </a:r>
            <a:r>
              <a:rPr lang="de-DE" sz="1800" dirty="0" smtClean="0">
                <a:solidFill>
                  <a:prstClr val="black"/>
                </a:solidFill>
                <a:latin typeface=".SFUIText"/>
              </a:rPr>
              <a:t> </a:t>
            </a:r>
            <a:r>
              <a:rPr lang="de-DE" sz="1800" dirty="0" err="1">
                <a:solidFill>
                  <a:prstClr val="black"/>
                </a:solidFill>
                <a:latin typeface=".SFUIText"/>
              </a:rPr>
              <a:t>increase</a:t>
            </a:r>
            <a:r>
              <a:rPr lang="de-DE" sz="1800" dirty="0">
                <a:solidFill>
                  <a:prstClr val="black"/>
                </a:solidFill>
                <a:latin typeface=".SFUIText"/>
              </a:rPr>
              <a:t> </a:t>
            </a:r>
            <a:r>
              <a:rPr lang="de-DE" sz="1800" dirty="0" err="1">
                <a:solidFill>
                  <a:prstClr val="black"/>
                </a:solidFill>
                <a:latin typeface=".SFUIText"/>
              </a:rPr>
              <a:t>hand</a:t>
            </a:r>
            <a:r>
              <a:rPr lang="de-DE" sz="1800" dirty="0">
                <a:solidFill>
                  <a:prstClr val="black"/>
                </a:solidFill>
                <a:latin typeface=".SFUIText"/>
              </a:rPr>
              <a:t> </a:t>
            </a:r>
            <a:r>
              <a:rPr lang="de-DE" sz="1800" dirty="0" err="1">
                <a:solidFill>
                  <a:prstClr val="black"/>
                </a:solidFill>
                <a:latin typeface=".SFUIText"/>
              </a:rPr>
              <a:t>hygiene</a:t>
            </a:r>
            <a:r>
              <a:rPr lang="de-DE" sz="1800" dirty="0">
                <a:solidFill>
                  <a:prstClr val="black"/>
                </a:solidFill>
                <a:latin typeface=".SFUIText"/>
              </a:rPr>
              <a:t> </a:t>
            </a:r>
            <a:r>
              <a:rPr lang="de-DE" sz="1800" dirty="0" err="1">
                <a:solidFill>
                  <a:prstClr val="black"/>
                </a:solidFill>
                <a:latin typeface=".SFUIText"/>
              </a:rPr>
              <a:t>compliance</a:t>
            </a:r>
            <a:r>
              <a:rPr lang="de-DE" sz="1800" dirty="0">
                <a:solidFill>
                  <a:prstClr val="black"/>
                </a:solidFill>
                <a:latin typeface=".SFUIText"/>
              </a:rPr>
              <a:t>: a </a:t>
            </a:r>
            <a:r>
              <a:rPr lang="de-DE" sz="1800" dirty="0" err="1">
                <a:solidFill>
                  <a:prstClr val="black"/>
                </a:solidFill>
                <a:latin typeface=".SFUIText"/>
              </a:rPr>
              <a:t>cross-overstudy</a:t>
            </a:r>
            <a:r>
              <a:rPr lang="de-DE" sz="1800" dirty="0">
                <a:solidFill>
                  <a:prstClr val="black"/>
                </a:solidFill>
                <a:latin typeface=".SFUIText"/>
              </a:rPr>
              <a:t> protocol. BMJ Open 2017;7:e017108. </a:t>
            </a:r>
            <a:r>
              <a:rPr lang="de-DE" sz="1800" dirty="0" err="1">
                <a:solidFill>
                  <a:prstClr val="black"/>
                </a:solidFill>
                <a:latin typeface=".SFUIText"/>
              </a:rPr>
              <a:t>doi:10.1136</a:t>
            </a:r>
            <a:r>
              <a:rPr lang="de-DE" sz="1800" dirty="0">
                <a:solidFill>
                  <a:prstClr val="black"/>
                </a:solidFill>
                <a:latin typeface=".SFUIText"/>
              </a:rPr>
              <a:t>/ </a:t>
            </a:r>
            <a:r>
              <a:rPr lang="de-DE" sz="1800" dirty="0" err="1">
                <a:solidFill>
                  <a:prstClr val="black"/>
                </a:solidFill>
                <a:latin typeface=".SFUIText"/>
              </a:rPr>
              <a:t>bmjopen-2017-017108</a:t>
            </a:r>
            <a:endParaRPr lang="de-DE" sz="1800" dirty="0">
              <a:solidFill>
                <a:prstClr val="black"/>
              </a:solidFill>
              <a:latin typeface=".SFUIText"/>
            </a:endParaRPr>
          </a:p>
          <a:p>
            <a:r>
              <a:rPr lang="de-DE" altLang="en-US" dirty="0">
                <a:ea typeface="ＭＳ Ｐゴシック" panose="020B0600070205080204" pitchFamily="34" charset="-128"/>
              </a:rPr>
              <a:t> </a:t>
            </a:r>
          </a:p>
          <a:p>
            <a:r>
              <a:rPr lang="de-DE" altLang="en-US" dirty="0">
                <a:ea typeface="ＭＳ Ｐゴシック" panose="020B0600070205080204" pitchFamily="34" charset="-128"/>
              </a:rPr>
              <a:t>Eine andere Form des </a:t>
            </a:r>
            <a:r>
              <a:rPr lang="de-DE" altLang="en-US" dirty="0" err="1">
                <a:ea typeface="ＭＳ Ｐゴシック" panose="020B0600070205080204" pitchFamily="34" charset="-128"/>
              </a:rPr>
              <a:t>Nudging</a:t>
            </a:r>
            <a:r>
              <a:rPr lang="de-DE" altLang="en-US" dirty="0">
                <a:ea typeface="ＭＳ Ｐゴシック" panose="020B0600070205080204" pitchFamily="34" charset="-128"/>
              </a:rPr>
              <a:t> wurde in China unlängst untersucht: der </a:t>
            </a:r>
            <a:r>
              <a:rPr lang="de-DE" altLang="en-US" dirty="0" err="1">
                <a:ea typeface="ＭＳ Ｐゴシック" panose="020B0600070205080204" pitchFamily="34" charset="-128"/>
              </a:rPr>
              <a:t>Köder-Nudge</a:t>
            </a:r>
            <a:r>
              <a:rPr lang="de-DE" altLang="en-US" dirty="0">
                <a:ea typeface="ＭＳ Ｐゴシック" panose="020B0600070205080204" pitchFamily="34" charset="-128"/>
              </a:rPr>
              <a:t> bei Händedesinfektion in der Lebensmittelverarbeitung.</a:t>
            </a:r>
          </a:p>
          <a:p>
            <a:endParaRPr lang="de-DE" altLang="en-US" dirty="0">
              <a:ea typeface="ＭＳ Ｐゴシック" panose="020B0600070205080204" pitchFamily="34" charset="-128"/>
            </a:endParaRPr>
          </a:p>
          <a:p>
            <a:r>
              <a:rPr lang="de-DE" altLang="en-US" dirty="0" smtClean="0">
                <a:ea typeface="ＭＳ Ｐゴシック" panose="020B0600070205080204" pitchFamily="34" charset="-128"/>
              </a:rPr>
              <a:t>Händedesinfektionsmittel </a:t>
            </a:r>
            <a:r>
              <a:rPr lang="de-DE" altLang="en-US" dirty="0">
                <a:ea typeface="ＭＳ Ｐゴシック" panose="020B0600070205080204" pitchFamily="34" charset="-128"/>
              </a:rPr>
              <a:t>wird mithilfe einer Sprühflasche aufgetragen. In drei verschiedenen Versuchsanordnungen werden Alternativen zur Sprühflaschendesinfektion angeboten:</a:t>
            </a:r>
          </a:p>
          <a:p>
            <a:r>
              <a:rPr lang="de-DE" altLang="en-US" dirty="0">
                <a:ea typeface="ＭＳ Ｐゴシック" panose="020B0600070205080204" pitchFamily="34" charset="-128"/>
              </a:rPr>
              <a:t>Spritzflasche (A) Wirkung der Händedesinfektion ist gleich, aber die Sprühflasche ist einfacher zu gebrauchen</a:t>
            </a:r>
          </a:p>
          <a:p>
            <a:r>
              <a:rPr lang="de-DE" altLang="en-US" dirty="0">
                <a:ea typeface="ＭＳ Ｐゴシック" panose="020B0600070205080204" pitchFamily="34" charset="-128"/>
              </a:rPr>
              <a:t>Tauchbad (B) Händedesinfektion ist wirksamer, aber umständlich im Gebrauch und zeitaufwändiger als die Sprühflasche</a:t>
            </a:r>
          </a:p>
          <a:p>
            <a:endParaRPr lang="de-DE" altLang="en-US" dirty="0">
              <a:ea typeface="ＭＳ Ｐゴシック" panose="020B0600070205080204" pitchFamily="34" charset="-128"/>
            </a:endParaRPr>
          </a:p>
          <a:p>
            <a:r>
              <a:rPr lang="de-DE" altLang="en-US" dirty="0">
                <a:ea typeface="ＭＳ Ｐゴシック" panose="020B0600070205080204" pitchFamily="34" charset="-128"/>
              </a:rPr>
              <a:t>Ergebnis:</a:t>
            </a:r>
          </a:p>
          <a:p>
            <a:r>
              <a:rPr lang="de-DE" altLang="en-US" dirty="0">
                <a:ea typeface="ＭＳ Ｐゴシック" panose="020B0600070205080204" pitchFamily="34" charset="-128"/>
              </a:rPr>
              <a:t>Das Vorhandensein einer schlechteren Alternative erhöht den Händedesinfektionsmittelverbrauch in der Umgebung eines Lebensmittelverarbeitenden Betriebs.</a:t>
            </a:r>
          </a:p>
          <a:p>
            <a:endParaRPr lang="de-DE" altLang="en-US" dirty="0">
              <a:ea typeface="ＭＳ Ｐゴシック" panose="020B0600070205080204" pitchFamily="34" charset="-128"/>
            </a:endParaRPr>
          </a:p>
          <a:p>
            <a:r>
              <a:rPr lang="de-DE" altLang="en-US" b="1" dirty="0">
                <a:ea typeface="ＭＳ Ｐゴシック" panose="020B0600070205080204" pitchFamily="34" charset="-128"/>
              </a:rPr>
              <a:t>Ob diese Methode auch im klinischen Alltag anwendbar ist, scheint zweifelhaft, aber es zeigt wie groß der Spielraum unbewußter Verhaltensbeeinflussung sein kann.</a:t>
            </a:r>
          </a:p>
          <a:p>
            <a:endParaRPr lang="de-DE" altLang="en-US" b="1" dirty="0">
              <a:ea typeface="ＭＳ Ｐゴシック" panose="020B0600070205080204" pitchFamily="34" charset="-128"/>
            </a:endParaRPr>
          </a:p>
          <a:p>
            <a:r>
              <a:rPr lang="de-DE" altLang="en-US" dirty="0">
                <a:ea typeface="ＭＳ Ｐゴシック" panose="020B0600070205080204" pitchFamily="34" charset="-128"/>
              </a:rPr>
              <a:t>Literatur:</a:t>
            </a:r>
          </a:p>
          <a:p>
            <a:r>
              <a:rPr lang="de-DE" sz="1800" b="0" u="none" dirty="0">
                <a:solidFill>
                  <a:prstClr val="black"/>
                </a:solidFill>
                <a:latin typeface=".SFUIText"/>
              </a:rPr>
              <a:t>Meng Li, Yan Sun, Hui Chen. </a:t>
            </a:r>
            <a:r>
              <a:rPr lang="de-DE" sz="1800" b="0" u="none" dirty="0">
                <a:solidFill>
                  <a:prstClr val="black"/>
                </a:solidFill>
                <a:latin typeface=".SFUIText-Semibold"/>
              </a:rPr>
              <a:t>The </a:t>
            </a:r>
            <a:r>
              <a:rPr lang="de-DE" sz="1800" b="0" u="none" dirty="0" err="1">
                <a:solidFill>
                  <a:prstClr val="black"/>
                </a:solidFill>
                <a:latin typeface=".SFUIText-Semibold"/>
              </a:rPr>
              <a:t>Decoy</a:t>
            </a:r>
            <a:r>
              <a:rPr lang="de-DE" sz="1800" b="0" u="none" dirty="0">
                <a:solidFill>
                  <a:prstClr val="black"/>
                </a:solidFill>
                <a:latin typeface=".SFUIText-Semibold"/>
              </a:rPr>
              <a:t> </a:t>
            </a:r>
            <a:r>
              <a:rPr lang="de-DE" sz="1800" b="0" u="none" dirty="0" err="1">
                <a:solidFill>
                  <a:prstClr val="black"/>
                </a:solidFill>
                <a:latin typeface=".SFUIText-Semibold"/>
              </a:rPr>
              <a:t>Effect</a:t>
            </a:r>
            <a:r>
              <a:rPr lang="de-DE" sz="1800" b="0" u="none" dirty="0">
                <a:solidFill>
                  <a:prstClr val="black"/>
                </a:solidFill>
                <a:latin typeface=".SFUIText-Semibold"/>
              </a:rPr>
              <a:t> as a Nudge: </a:t>
            </a:r>
            <a:r>
              <a:rPr lang="de-DE" sz="1800" b="0" u="none" dirty="0" err="1">
                <a:solidFill>
                  <a:prstClr val="black"/>
                </a:solidFill>
                <a:latin typeface=".SFUIText-Semibold"/>
              </a:rPr>
              <a:t>Boosting</a:t>
            </a:r>
            <a:r>
              <a:rPr lang="de-DE" sz="1800" b="0" u="none" dirty="0">
                <a:solidFill>
                  <a:prstClr val="black"/>
                </a:solidFill>
                <a:latin typeface=".SFUIText-Semibold"/>
              </a:rPr>
              <a:t> Hand Hygiene With a </a:t>
            </a:r>
            <a:r>
              <a:rPr lang="de-DE" sz="1800" b="0" u="none" dirty="0" err="1">
                <a:solidFill>
                  <a:prstClr val="black"/>
                </a:solidFill>
                <a:latin typeface=".SFUIText-Semibold"/>
              </a:rPr>
              <a:t>Worse</a:t>
            </a:r>
            <a:r>
              <a:rPr lang="de-DE" sz="1800" b="0" u="none" dirty="0">
                <a:solidFill>
                  <a:prstClr val="black"/>
                </a:solidFill>
                <a:latin typeface=".SFUIText-Semibold"/>
              </a:rPr>
              <a:t> Option</a:t>
            </a:r>
            <a:r>
              <a:rPr lang="de-DE" sz="1800" b="0" u="none" dirty="0">
                <a:solidFill>
                  <a:prstClr val="black"/>
                </a:solidFill>
                <a:latin typeface=".SFUIText"/>
              </a:rPr>
              <a:t>. </a:t>
            </a:r>
            <a:r>
              <a:rPr lang="de-DE" sz="1800" b="0" i="1" u="none" dirty="0" err="1">
                <a:solidFill>
                  <a:prstClr val="black"/>
                </a:solidFill>
                <a:latin typeface=".SFUIText-Italic"/>
              </a:rPr>
              <a:t>Psychological</a:t>
            </a:r>
            <a:r>
              <a:rPr lang="de-DE" sz="1800" b="0" i="1" u="none" dirty="0">
                <a:solidFill>
                  <a:prstClr val="black"/>
                </a:solidFill>
                <a:latin typeface=".SFUIText-Italic"/>
              </a:rPr>
              <a:t> Science</a:t>
            </a:r>
            <a:r>
              <a:rPr lang="de-DE" sz="1800" b="0" i="0" u="none" dirty="0">
                <a:solidFill>
                  <a:prstClr val="black"/>
                </a:solidFill>
                <a:latin typeface=".SFUIText"/>
              </a:rPr>
              <a:t>, 2018; DOI: </a:t>
            </a:r>
            <a:r>
              <a:rPr lang="de-DE" sz="1800" b="0" i="0" u="none" dirty="0">
                <a:solidFill>
                  <a:srgbClr val="007AFF"/>
                </a:solidFill>
                <a:latin typeface=".SFUIText"/>
                <a:hlinkClick r:id="rId3"/>
              </a:rPr>
              <a:t>10.1177/0956797618761374</a:t>
            </a:r>
            <a:endParaRPr lang="de-DE" altLang="en-US" b="0" u="none" dirty="0">
              <a:ea typeface="ＭＳ Ｐゴシック" panose="020B0600070205080204" pitchFamily="34" charset="-128"/>
            </a:endParaRPr>
          </a:p>
        </p:txBody>
      </p:sp>
      <p:sp>
        <p:nvSpPr>
          <p:cNvPr id="21507" name="Foliennummernplatzhalter 3">
            <a:extLst>
              <a:ext uri="{FF2B5EF4-FFF2-40B4-BE49-F238E27FC236}">
                <a16:creationId xmlns:a16="http://schemas.microsoft.com/office/drawing/2014/main" id="{C2DBA00C-840B-447D-9351-A3E3E23BC4D5}"/>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192AFA-A674-4A75-9731-3C76DB87BE58}" type="slidenum">
              <a:rPr lang="de-DE" altLang="en-US" sz="1200"/>
              <a:pPr/>
              <a:t>11</a:t>
            </a:fld>
            <a:endParaRPr lang="de-DE"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A7AA451-BF76-40AC-991D-44CCDFB03EFE}"/>
              </a:ext>
            </a:extLst>
          </p:cNvPr>
          <p:cNvSpPr>
            <a:spLocks noGrp="1" noRot="1" noChangeAspect="1"/>
          </p:cNvSpPr>
          <p:nvPr>
            <p:ph type="sldImg"/>
          </p:nvPr>
        </p:nvSpPr>
        <p:spPr/>
      </p:sp>
      <p:sp>
        <p:nvSpPr>
          <p:cNvPr id="22530" name="Notizenplatzhalter 2">
            <a:extLst>
              <a:ext uri="{FF2B5EF4-FFF2-40B4-BE49-F238E27FC236}">
                <a16:creationId xmlns:a16="http://schemas.microsoft.com/office/drawing/2014/main" id="{86A2AF8D-4016-406F-A280-B45C28B36E9D}"/>
              </a:ext>
            </a:extLst>
          </p:cNvPr>
          <p:cNvSpPr>
            <a:spLocks noGrp="1"/>
          </p:cNvSpPr>
          <p:nvPr>
            <p:ph type="body" idx="1"/>
          </p:nvPr>
        </p:nvSpPr>
        <p:spPr/>
        <p:txBody>
          <a:bodyPr/>
          <a:lstStyle/>
          <a:p>
            <a:r>
              <a:rPr lang="de-DE" altLang="en-US" dirty="0">
                <a:ea typeface="ＭＳ Ｐゴシック" panose="020B0600070205080204" pitchFamily="34" charset="-128"/>
              </a:rPr>
              <a:t>Patienten-Einbindung oder Beteiligung ist ein Bestandteil der multimodalen Strategie der Weltgesundheitsorganisation zur Verbesserung der Hä</a:t>
            </a:r>
            <a:r>
              <a:rPr lang="da-DK" altLang="en-US" dirty="0" err="1">
                <a:ea typeface="ＭＳ Ｐゴシック" panose="020B0600070205080204" pitchFamily="34" charset="-128"/>
              </a:rPr>
              <a:t>ndehygiene</a:t>
            </a:r>
            <a:r>
              <a:rPr lang="de-DE" altLang="en-US" dirty="0">
                <a:ea typeface="ＭＳ Ｐゴシック" panose="020B0600070205080204" pitchFamily="34" charset="-128"/>
              </a:rPr>
              <a:t>.</a:t>
            </a:r>
          </a:p>
          <a:p>
            <a:r>
              <a:rPr lang="de-DE" altLang="en-US" dirty="0">
                <a:ea typeface="ＭＳ Ｐゴシック" panose="020B0600070205080204" pitchFamily="34" charset="-128"/>
              </a:rPr>
              <a:t> </a:t>
            </a:r>
          </a:p>
          <a:p>
            <a:r>
              <a:rPr lang="de-DE" altLang="en-US" dirty="0">
                <a:ea typeface="ＭＳ Ｐゴシック" panose="020B0600070205080204" pitchFamily="34" charset="-128"/>
              </a:rPr>
              <a:t>Auf diesem Forschungsgebiet herrscht nach wie vor ein Mangel an konzeptioneller Klarheit. Austauschbare Verwendung oder Verschmelzung von Begriffen erschwert den Prozeß der Forschung.</a:t>
            </a:r>
          </a:p>
          <a:p>
            <a:r>
              <a:rPr lang="de-DE" altLang="en-US" dirty="0">
                <a:ea typeface="ＭＳ Ｐゴシック" panose="020B0600070205080204" pitchFamily="34" charset="-128"/>
              </a:rPr>
              <a:t> </a:t>
            </a:r>
          </a:p>
          <a:p>
            <a:r>
              <a:rPr lang="de-DE" altLang="en-US" dirty="0">
                <a:ea typeface="ＭＳ Ｐゴシック" panose="020B0600070205080204" pitchFamily="34" charset="-128"/>
              </a:rPr>
              <a:t>Grundkonzept:</a:t>
            </a:r>
          </a:p>
          <a:p>
            <a:r>
              <a:rPr lang="de-DE" altLang="en-US" dirty="0">
                <a:ea typeface="ＭＳ Ｐゴシック" panose="020B0600070205080204" pitchFamily="34" charset="-128"/>
              </a:rPr>
              <a:t>Patient soll für seine eigene Sicherheit eintreten können, ohne dass Verhältnis zu Arzt oder Pflegekraft gestört wird.</a:t>
            </a:r>
          </a:p>
          <a:p>
            <a:r>
              <a:rPr lang="de-DE" altLang="en-US" dirty="0">
                <a:ea typeface="ＭＳ Ｐゴシック" panose="020B0600070205080204" pitchFamily="34" charset="-128"/>
              </a:rPr>
              <a:t> </a:t>
            </a:r>
          </a:p>
          <a:p>
            <a:r>
              <a:rPr lang="de-DE" altLang="en-US" dirty="0">
                <a:ea typeface="ＭＳ Ｐゴシック" panose="020B0600070205080204" pitchFamily="34" charset="-128"/>
              </a:rPr>
              <a:t>Wichtig: Patienten können bei der Händehygiene eine unterstützende Funktion einnehmen, aber die Hauptverantwortung für die Sicherheit des Patienten liegt beim Personal!</a:t>
            </a:r>
          </a:p>
          <a:p>
            <a:r>
              <a:rPr lang="de-DE" altLang="en-US" dirty="0">
                <a:ea typeface="ＭＳ Ｐゴシック" panose="020B0600070205080204" pitchFamily="34" charset="-128"/>
              </a:rPr>
              <a:t> </a:t>
            </a:r>
          </a:p>
          <a:p>
            <a:r>
              <a:rPr lang="de-DE" altLang="en-US" dirty="0">
                <a:ea typeface="ＭＳ Ｐゴシック" panose="020B0600070205080204" pitchFamily="34" charset="-128"/>
              </a:rPr>
              <a:t>Die bisherige Rolle des Patienten bei Interventionen unter dem Schlagwort Patient </a:t>
            </a:r>
            <a:r>
              <a:rPr lang="de-DE" altLang="en-US" dirty="0" err="1">
                <a:ea typeface="ＭＳ Ｐゴシック" panose="020B0600070205080204" pitchFamily="34" charset="-128"/>
              </a:rPr>
              <a:t>E</a:t>
            </a:r>
            <a:r>
              <a:rPr lang="de-DE" altLang="en-US" dirty="0" err="1" smtClean="0">
                <a:ea typeface="ＭＳ Ｐゴシック" panose="020B0600070205080204" pitchFamily="34" charset="-128"/>
              </a:rPr>
              <a:t>mpowerment</a:t>
            </a:r>
            <a:r>
              <a:rPr lang="de-DE" altLang="en-US" dirty="0" smtClean="0">
                <a:ea typeface="ＭＳ Ｐゴシック" panose="020B0600070205080204" pitchFamily="34" charset="-128"/>
              </a:rPr>
              <a:t> </a:t>
            </a:r>
            <a:r>
              <a:rPr lang="de-DE" altLang="en-US" dirty="0">
                <a:ea typeface="ＭＳ Ｐゴシック" panose="020B0600070205080204" pitchFamily="34" charset="-128"/>
              </a:rPr>
              <a:t>lag vor allem in der Erinnerung des Krankenhauspersonals an die Händedesinfektion und in </a:t>
            </a:r>
            <a:r>
              <a:rPr lang="de-DE" altLang="en-US" dirty="0" smtClean="0">
                <a:ea typeface="ＭＳ Ｐゴシック" panose="020B0600070205080204" pitchFamily="34" charset="-128"/>
              </a:rPr>
              <a:t>qualitativen </a:t>
            </a:r>
            <a:r>
              <a:rPr lang="de-DE" altLang="en-US" dirty="0">
                <a:ea typeface="ＭＳ Ｐゴシック" panose="020B0600070205080204" pitchFamily="34" charset="-128"/>
              </a:rPr>
              <a:t>Befragungen von Patienten.</a:t>
            </a:r>
          </a:p>
        </p:txBody>
      </p:sp>
      <p:sp>
        <p:nvSpPr>
          <p:cNvPr id="22531" name="Foliennummernplatzhalter 3">
            <a:extLst>
              <a:ext uri="{FF2B5EF4-FFF2-40B4-BE49-F238E27FC236}">
                <a16:creationId xmlns:a16="http://schemas.microsoft.com/office/drawing/2014/main" id="{A63D3D55-0512-43D5-9B00-6DA5B8252626}"/>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AC8167-531F-4FE9-9E5D-3CA8034809E6}" type="slidenum">
              <a:rPr lang="de-DE" altLang="en-US" sz="1200"/>
              <a:pPr/>
              <a:t>12</a:t>
            </a:fld>
            <a:endParaRPr lang="de-DE"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4D3D8D7-B517-41FB-A852-BD8C14EAF5A4}" type="datetimeFigureOut">
              <a:rPr lang="de-DE" smtClean="0"/>
              <a:t>02.04.2019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A8632B7-A37C-4C38-A9DA-75893D5A207C}" type="slidenum">
              <a:rPr lang="de-DE" smtClean="0"/>
              <a:t>‹Nr.›</a:t>
            </a:fld>
            <a:endParaRPr lang="de-DE"/>
          </a:p>
        </p:txBody>
      </p:sp>
    </p:spTree>
    <p:extLst>
      <p:ext uri="{BB962C8B-B14F-4D97-AF65-F5344CB8AC3E}">
        <p14:creationId xmlns:p14="http://schemas.microsoft.com/office/powerpoint/2010/main" val="45980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4D3D8D7-B517-41FB-A852-BD8C14EAF5A4}" type="datetimeFigureOut">
              <a:rPr lang="de-DE" smtClean="0"/>
              <a:t>02.04.2019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A8632B7-A37C-4C38-A9DA-75893D5A207C}" type="slidenum">
              <a:rPr lang="de-DE" smtClean="0"/>
              <a:t>‹Nr.›</a:t>
            </a:fld>
            <a:endParaRPr lang="de-DE"/>
          </a:p>
        </p:txBody>
      </p:sp>
    </p:spTree>
    <p:extLst>
      <p:ext uri="{BB962C8B-B14F-4D97-AF65-F5344CB8AC3E}">
        <p14:creationId xmlns:p14="http://schemas.microsoft.com/office/powerpoint/2010/main" val="45494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4D3D8D7-B517-41FB-A852-BD8C14EAF5A4}" type="datetimeFigureOut">
              <a:rPr lang="de-DE" smtClean="0"/>
              <a:t>02.04.2019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A8632B7-A37C-4C38-A9DA-75893D5A207C}" type="slidenum">
              <a:rPr lang="de-DE" smtClean="0"/>
              <a:t>‹Nr.›</a:t>
            </a:fld>
            <a:endParaRPr lang="de-DE"/>
          </a:p>
        </p:txBody>
      </p:sp>
    </p:spTree>
    <p:extLst>
      <p:ext uri="{BB962C8B-B14F-4D97-AF65-F5344CB8AC3E}">
        <p14:creationId xmlns:p14="http://schemas.microsoft.com/office/powerpoint/2010/main" val="281028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4D3D8D7-B517-41FB-A852-BD8C14EAF5A4}" type="datetimeFigureOut">
              <a:rPr lang="de-DE" smtClean="0"/>
              <a:t>02.04.2019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A8632B7-A37C-4C38-A9DA-75893D5A207C}" type="slidenum">
              <a:rPr lang="de-DE" smtClean="0"/>
              <a:t>‹Nr.›</a:t>
            </a:fld>
            <a:endParaRPr lang="de-DE"/>
          </a:p>
        </p:txBody>
      </p:sp>
    </p:spTree>
    <p:extLst>
      <p:ext uri="{BB962C8B-B14F-4D97-AF65-F5344CB8AC3E}">
        <p14:creationId xmlns:p14="http://schemas.microsoft.com/office/powerpoint/2010/main" val="144788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B4D3D8D7-B517-41FB-A852-BD8C14EAF5A4}" type="datetimeFigureOut">
              <a:rPr lang="de-DE" smtClean="0"/>
              <a:t>02.04.2019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A8632B7-A37C-4C38-A9DA-75893D5A207C}" type="slidenum">
              <a:rPr lang="de-DE" smtClean="0"/>
              <a:t>‹Nr.›</a:t>
            </a:fld>
            <a:endParaRPr lang="de-DE"/>
          </a:p>
        </p:txBody>
      </p:sp>
    </p:spTree>
    <p:extLst>
      <p:ext uri="{BB962C8B-B14F-4D97-AF65-F5344CB8AC3E}">
        <p14:creationId xmlns:p14="http://schemas.microsoft.com/office/powerpoint/2010/main" val="253828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4D3D8D7-B517-41FB-A852-BD8C14EAF5A4}" type="datetimeFigureOut">
              <a:rPr lang="de-DE" smtClean="0"/>
              <a:t>02.04.2019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A8632B7-A37C-4C38-A9DA-75893D5A207C}" type="slidenum">
              <a:rPr lang="de-DE" smtClean="0"/>
              <a:t>‹Nr.›</a:t>
            </a:fld>
            <a:endParaRPr lang="de-DE"/>
          </a:p>
        </p:txBody>
      </p:sp>
    </p:spTree>
    <p:extLst>
      <p:ext uri="{BB962C8B-B14F-4D97-AF65-F5344CB8AC3E}">
        <p14:creationId xmlns:p14="http://schemas.microsoft.com/office/powerpoint/2010/main" val="270393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4D3D8D7-B517-41FB-A852-BD8C14EAF5A4}" type="datetimeFigureOut">
              <a:rPr lang="de-DE" smtClean="0"/>
              <a:t>02.04.2019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A8632B7-A37C-4C38-A9DA-75893D5A207C}" type="slidenum">
              <a:rPr lang="de-DE" smtClean="0"/>
              <a:t>‹Nr.›</a:t>
            </a:fld>
            <a:endParaRPr lang="de-DE"/>
          </a:p>
        </p:txBody>
      </p:sp>
    </p:spTree>
    <p:extLst>
      <p:ext uri="{BB962C8B-B14F-4D97-AF65-F5344CB8AC3E}">
        <p14:creationId xmlns:p14="http://schemas.microsoft.com/office/powerpoint/2010/main" val="206330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4D3D8D7-B517-41FB-A852-BD8C14EAF5A4}" type="datetimeFigureOut">
              <a:rPr lang="de-DE" smtClean="0"/>
              <a:t>02.04.2019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A8632B7-A37C-4C38-A9DA-75893D5A207C}" type="slidenum">
              <a:rPr lang="de-DE" smtClean="0"/>
              <a:t>‹Nr.›</a:t>
            </a:fld>
            <a:endParaRPr lang="de-DE"/>
          </a:p>
        </p:txBody>
      </p:sp>
    </p:spTree>
    <p:extLst>
      <p:ext uri="{BB962C8B-B14F-4D97-AF65-F5344CB8AC3E}">
        <p14:creationId xmlns:p14="http://schemas.microsoft.com/office/powerpoint/2010/main" val="153050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4D3D8D7-B517-41FB-A852-BD8C14EAF5A4}" type="datetimeFigureOut">
              <a:rPr lang="de-DE" smtClean="0"/>
              <a:t>02.04.2019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A8632B7-A37C-4C38-A9DA-75893D5A207C}" type="slidenum">
              <a:rPr lang="de-DE" smtClean="0"/>
              <a:t>‹Nr.›</a:t>
            </a:fld>
            <a:endParaRPr lang="de-DE"/>
          </a:p>
        </p:txBody>
      </p:sp>
    </p:spTree>
    <p:extLst>
      <p:ext uri="{BB962C8B-B14F-4D97-AF65-F5344CB8AC3E}">
        <p14:creationId xmlns:p14="http://schemas.microsoft.com/office/powerpoint/2010/main" val="136325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4D3D8D7-B517-41FB-A852-BD8C14EAF5A4}" type="datetimeFigureOut">
              <a:rPr lang="de-DE" smtClean="0"/>
              <a:t>02.04.2019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A8632B7-A37C-4C38-A9DA-75893D5A207C}" type="slidenum">
              <a:rPr lang="de-DE" smtClean="0"/>
              <a:t>‹Nr.›</a:t>
            </a:fld>
            <a:endParaRPr lang="de-DE"/>
          </a:p>
        </p:txBody>
      </p:sp>
    </p:spTree>
    <p:extLst>
      <p:ext uri="{BB962C8B-B14F-4D97-AF65-F5344CB8AC3E}">
        <p14:creationId xmlns:p14="http://schemas.microsoft.com/office/powerpoint/2010/main" val="3487764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4D3D8D7-B517-41FB-A852-BD8C14EAF5A4}" type="datetimeFigureOut">
              <a:rPr lang="de-DE" smtClean="0"/>
              <a:t>02.04.2019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A8632B7-A37C-4C38-A9DA-75893D5A207C}" type="slidenum">
              <a:rPr lang="de-DE" smtClean="0"/>
              <a:t>‹Nr.›</a:t>
            </a:fld>
            <a:endParaRPr lang="de-DE"/>
          </a:p>
        </p:txBody>
      </p:sp>
    </p:spTree>
    <p:extLst>
      <p:ext uri="{BB962C8B-B14F-4D97-AF65-F5344CB8AC3E}">
        <p14:creationId xmlns:p14="http://schemas.microsoft.com/office/powerpoint/2010/main" val="177515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3D8D7-B517-41FB-A852-BD8C14EAF5A4}" type="datetimeFigureOut">
              <a:rPr lang="de-DE" smtClean="0"/>
              <a:t>02.04.2019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632B7-A37C-4C38-A9DA-75893D5A207C}" type="slidenum">
              <a:rPr lang="de-DE" smtClean="0"/>
              <a:t>‹Nr.›</a:t>
            </a:fld>
            <a:endParaRPr lang="de-DE"/>
          </a:p>
        </p:txBody>
      </p:sp>
      <p:pic>
        <p:nvPicPr>
          <p:cNvPr id="7" name="Inhaltsplatzhalter 4"/>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7504" y="120640"/>
            <a:ext cx="2124022" cy="84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0800000">
            <a:off x="5868143" y="6578564"/>
            <a:ext cx="3178891" cy="5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userDrawn="1"/>
        </p:nvSpPr>
        <p:spPr bwMode="auto">
          <a:xfrm>
            <a:off x="5788333" y="6659562"/>
            <a:ext cx="333851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r" eaLnBrk="1" fontAlgn="auto" hangingPunct="1">
              <a:spcBef>
                <a:spcPct val="0"/>
              </a:spcBef>
              <a:spcAft>
                <a:spcPts val="0"/>
              </a:spcAft>
              <a:buNone/>
              <a:defRPr/>
            </a:pPr>
            <a:r>
              <a:rPr kumimoji="0" lang="de-DE" altLang="de-DE" sz="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www.aktion-sauberehaende.de   </a:t>
            </a:r>
            <a:r>
              <a:rPr lang="de-DE" altLang="de-DE" sz="700" dirty="0">
                <a:solidFill>
                  <a:prstClr val="black"/>
                </a:solidFill>
              </a:rPr>
              <a:t>|   © </a:t>
            </a:r>
            <a:r>
              <a:rPr lang="de-DE" altLang="de-DE" sz="700" dirty="0" smtClean="0">
                <a:solidFill>
                  <a:prstClr val="black"/>
                </a:solidFill>
              </a:rPr>
              <a:t>ASH</a:t>
            </a:r>
            <a:endParaRPr kumimoji="0" lang="de-DE" altLang="de-DE" sz="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095238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mailto:aktion-sauberehaende@charite.de" TargetMode="External"/><Relationship Id="rId5" Type="http://schemas.openxmlformats.org/officeDocument/2006/relationships/image" Target="../media/image1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customXml" Target="../ink/ink3.xml"/><Relationship Id="rId18" Type="http://schemas.openxmlformats.org/officeDocument/2006/relationships/customXml" Target="../ink/ink7.xml"/><Relationship Id="rId3" Type="http://schemas.openxmlformats.org/officeDocument/2006/relationships/notesSlide" Target="../notesSlides/notesSlide5.xml"/><Relationship Id="rId21" Type="http://schemas.openxmlformats.org/officeDocument/2006/relationships/customXml" Target="../ink/ink8.xml"/><Relationship Id="rId12" Type="http://schemas.openxmlformats.org/officeDocument/2006/relationships/image" Target="../media/image8.emf"/><Relationship Id="rId17" Type="http://schemas.openxmlformats.org/officeDocument/2006/relationships/customXml" Target="../ink/ink6.xml"/><Relationship Id="rId2" Type="http://schemas.openxmlformats.org/officeDocument/2006/relationships/slideLayout" Target="../slideLayouts/slideLayout2.xml"/><Relationship Id="rId16" Type="http://schemas.openxmlformats.org/officeDocument/2006/relationships/customXml" Target="../ink/ink5.xml"/><Relationship Id="rId20" Type="http://schemas.openxmlformats.org/officeDocument/2006/relationships/image" Target="../media/image6.emf"/><Relationship Id="rId1" Type="http://schemas.openxmlformats.org/officeDocument/2006/relationships/vmlDrawing" Target="../drawings/vmlDrawing1.vml"/><Relationship Id="rId11" Type="http://schemas.openxmlformats.org/officeDocument/2006/relationships/customXml" Target="../ink/ink2.xml"/><Relationship Id="rId5" Type="http://schemas.openxmlformats.org/officeDocument/2006/relationships/customXml" Target="../ink/ink1.xml"/><Relationship Id="rId15" Type="http://schemas.openxmlformats.org/officeDocument/2006/relationships/customXml" Target="../ink/ink4.xml"/><Relationship Id="rId10" Type="http://schemas.openxmlformats.org/officeDocument/2006/relationships/image" Target="../media/image90.png"/><Relationship Id="rId19" Type="http://schemas.openxmlformats.org/officeDocument/2006/relationships/oleObject" Target="../embeddings/oleObject1.bin"/><Relationship Id="rId4" Type="http://schemas.openxmlformats.org/officeDocument/2006/relationships/image" Target="../media/image7.png"/><Relationship Id="rId14" Type="http://schemas.openxmlformats.org/officeDocument/2006/relationships/image" Target="../media/image9.emf"/><Relationship Id="rId22"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ctrTitle"/>
          </p:nvPr>
        </p:nvSpPr>
        <p:spPr>
          <a:xfrm>
            <a:off x="3203848" y="332656"/>
            <a:ext cx="5760640" cy="1644650"/>
          </a:xfrm>
          <a:solidFill>
            <a:srgbClr val="FFFFFF"/>
          </a:solidFill>
          <a:extLst/>
        </p:spPr>
        <p:txBody>
          <a:bodyPr rtlCol="0" anchor="t">
            <a:normAutofit/>
          </a:bodyPr>
          <a:lstStyle/>
          <a:p>
            <a:pPr algn="r" eaLnBrk="1" fontAlgn="auto" hangingPunct="1">
              <a:spcAft>
                <a:spcPts val="0"/>
              </a:spcAft>
              <a:defRPr/>
            </a:pPr>
            <a:r>
              <a:rPr lang="de-DE" altLang="de-DE" b="1" dirty="0" smtClean="0"/>
              <a:t>Aktionstag 2019</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34" y="2636912"/>
            <a:ext cx="6589112" cy="3644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08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F34506F-C3FF-8A45-A524-18ADC45EF873}"/>
              </a:ext>
            </a:extLst>
          </p:cNvPr>
          <p:cNvSpPr txBox="1"/>
          <p:nvPr/>
        </p:nvSpPr>
        <p:spPr>
          <a:xfrm>
            <a:off x="2319836" y="3245261"/>
            <a:ext cx="4639670" cy="369332"/>
          </a:xfrm>
          <a:prstGeom prst="rect">
            <a:avLst/>
          </a:prstGeom>
          <a:noFill/>
        </p:spPr>
        <p:txBody>
          <a:bodyPr wrap="square">
            <a:spAutoFit/>
          </a:bodyPr>
          <a:lstStyle/>
          <a:p>
            <a:endParaRPr lang="de-DE" dirty="0"/>
          </a:p>
        </p:txBody>
      </p:sp>
      <p:sp>
        <p:nvSpPr>
          <p:cNvPr id="8" name="Titel 1">
            <a:extLst>
              <a:ext uri="{FF2B5EF4-FFF2-40B4-BE49-F238E27FC236}">
                <a16:creationId xmlns:a16="http://schemas.microsoft.com/office/drawing/2014/main" id="{CCBA005A-0996-9B4C-A5A2-969200204B7D}"/>
              </a:ext>
            </a:extLst>
          </p:cNvPr>
          <p:cNvSpPr txBox="1">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sz="4400" kern="12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r"/>
            <a:r>
              <a:rPr lang="de-DE" altLang="en-US" sz="2800" b="1" dirty="0">
                <a:solidFill>
                  <a:schemeClr val="tx1"/>
                </a:solidFill>
                <a:ea typeface="ＭＳ Ｐゴシック" panose="020B0600070205080204" pitchFamily="34" charset="-128"/>
              </a:rPr>
              <a:t>Händedesinfektion:</a:t>
            </a:r>
            <a:br>
              <a:rPr lang="de-DE" altLang="en-US" sz="2800" b="1" dirty="0">
                <a:solidFill>
                  <a:schemeClr val="tx1"/>
                </a:solidFill>
                <a:ea typeface="ＭＳ Ｐゴシック" panose="020B0600070205080204" pitchFamily="34" charset="-128"/>
              </a:rPr>
            </a:br>
            <a:r>
              <a:rPr lang="de-DE" altLang="en-US" sz="2800" b="1" dirty="0" smtClean="0">
                <a:solidFill>
                  <a:schemeClr val="tx1"/>
                </a:solidFill>
                <a:ea typeface="ＭＳ Ｐゴシック" panose="020B0600070205080204" pitchFamily="34" charset="-128"/>
              </a:rPr>
              <a:t>Studie </a:t>
            </a:r>
            <a:r>
              <a:rPr lang="de-DE" altLang="en-US" sz="2800" b="1" dirty="0" smtClean="0">
                <a:solidFill>
                  <a:schemeClr val="tx1"/>
                </a:solidFill>
                <a:ea typeface="ＭＳ Ｐゴシック" panose="020B0600070205080204" pitchFamily="34" charset="-128"/>
              </a:rPr>
              <a:t>Einmalhandschuhe</a:t>
            </a:r>
            <a:endParaRPr lang="de-DE" altLang="en-US" sz="2800" b="1" dirty="0">
              <a:solidFill>
                <a:schemeClr val="tx1"/>
              </a:solidFill>
              <a:ea typeface="ＭＳ Ｐゴシック" panose="020B0600070205080204" pitchFamily="34" charset="-128"/>
            </a:endParaRPr>
          </a:p>
        </p:txBody>
      </p:sp>
      <p:sp>
        <p:nvSpPr>
          <p:cNvPr id="2" name="Rechteck 1"/>
          <p:cNvSpPr/>
          <p:nvPr/>
        </p:nvSpPr>
        <p:spPr>
          <a:xfrm>
            <a:off x="457200" y="2521986"/>
            <a:ext cx="3888432" cy="1815882"/>
          </a:xfrm>
          <a:prstGeom prst="rect">
            <a:avLst/>
          </a:prstGeom>
        </p:spPr>
        <p:txBody>
          <a:bodyPr wrap="square">
            <a:spAutoFit/>
          </a:bodyPr>
          <a:lstStyle/>
          <a:p>
            <a:r>
              <a:rPr lang="de-DE" sz="2800" dirty="0" smtClean="0">
                <a:solidFill>
                  <a:prstClr val="black"/>
                </a:solidFill>
                <a:latin typeface="+mn-lt"/>
              </a:rPr>
              <a:t>Compliance-Rate </a:t>
            </a:r>
            <a:r>
              <a:rPr lang="de-DE" sz="2800" dirty="0">
                <a:solidFill>
                  <a:prstClr val="black"/>
                </a:solidFill>
                <a:latin typeface="+mn-lt"/>
              </a:rPr>
              <a:t>für die Händedesinfektion vor dem Handschuhgebrauch </a:t>
            </a:r>
            <a:r>
              <a:rPr lang="de-DE" sz="2800" dirty="0" smtClean="0">
                <a:solidFill>
                  <a:prstClr val="black"/>
                </a:solidFill>
                <a:latin typeface="+mn-lt"/>
              </a:rPr>
              <a:t> </a:t>
            </a:r>
            <a:r>
              <a:rPr lang="de-DE" sz="2800" dirty="0">
                <a:solidFill>
                  <a:prstClr val="black"/>
                </a:solidFill>
                <a:latin typeface="+mn-lt"/>
              </a:rPr>
              <a:t>bei 42</a:t>
            </a:r>
            <a:r>
              <a:rPr lang="de-DE" sz="2800" dirty="0" smtClean="0">
                <a:solidFill>
                  <a:prstClr val="black"/>
                </a:solidFill>
                <a:latin typeface="+mn-lt"/>
              </a:rPr>
              <a:t>%</a:t>
            </a:r>
            <a:endParaRPr lang="de-DE" sz="2800" dirty="0">
              <a:latin typeface="+mn-lt"/>
            </a:endParaRPr>
          </a:p>
        </p:txBody>
      </p:sp>
      <p:grpSp>
        <p:nvGrpSpPr>
          <p:cNvPr id="6" name="Group 4"/>
          <p:cNvGrpSpPr>
            <a:grpSpLocks noChangeAspect="1"/>
          </p:cNvGrpSpPr>
          <p:nvPr/>
        </p:nvGrpSpPr>
        <p:grpSpPr bwMode="auto">
          <a:xfrm>
            <a:off x="4840288" y="1773238"/>
            <a:ext cx="4238625" cy="3852862"/>
            <a:chOff x="3049" y="1117"/>
            <a:chExt cx="2670" cy="2427"/>
          </a:xfrm>
        </p:grpSpPr>
        <p:sp>
          <p:nvSpPr>
            <p:cNvPr id="7" name="AutoShape 3"/>
            <p:cNvSpPr>
              <a:spLocks noChangeAspect="1" noChangeArrowheads="1" noTextEdit="1"/>
            </p:cNvSpPr>
            <p:nvPr/>
          </p:nvSpPr>
          <p:spPr bwMode="auto">
            <a:xfrm>
              <a:off x="3049" y="1117"/>
              <a:ext cx="2670" cy="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9" y="1117"/>
              <a:ext cx="2677" cy="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07001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a:extLst>
              <a:ext uri="{FF2B5EF4-FFF2-40B4-BE49-F238E27FC236}">
                <a16:creationId xmlns:a16="http://schemas.microsoft.com/office/drawing/2014/main" id="{ED6E7FC4-DA4F-4417-9D8E-1BAA7F28D442}"/>
              </a:ext>
            </a:extLst>
          </p:cNvPr>
          <p:cNvSpPr>
            <a:spLocks noGrp="1"/>
          </p:cNvSpPr>
          <p:nvPr>
            <p:ph type="title"/>
          </p:nvPr>
        </p:nvSpPr>
        <p:spPr bwMode="auto">
          <a:xfrm>
            <a:off x="628649" y="116632"/>
            <a:ext cx="8263831"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de-DE" altLang="en-US" sz="2800" b="1" dirty="0">
                <a:ea typeface="ＭＳ Ｐゴシック" panose="020B0600070205080204" pitchFamily="34" charset="-128"/>
              </a:rPr>
              <a:t>Händehygieneverhalten: </a:t>
            </a:r>
            <a:r>
              <a:rPr lang="de-DE" altLang="en-US" sz="2800" b="1" dirty="0" smtClean="0">
                <a:ea typeface="ＭＳ Ｐゴシック" panose="020B0600070205080204" pitchFamily="34" charset="-128"/>
              </a:rPr>
              <a:t/>
            </a:r>
            <a:br>
              <a:rPr lang="de-DE" altLang="en-US" sz="2800" b="1" dirty="0" smtClean="0">
                <a:ea typeface="ＭＳ Ｐゴシック" panose="020B0600070205080204" pitchFamily="34" charset="-128"/>
              </a:rPr>
            </a:br>
            <a:r>
              <a:rPr lang="de-DE" altLang="en-US" sz="2800" b="1" dirty="0" smtClean="0">
                <a:ea typeface="ＭＳ Ｐゴシック" panose="020B0600070205080204" pitchFamily="34" charset="-128"/>
              </a:rPr>
              <a:t>Neues </a:t>
            </a:r>
            <a:r>
              <a:rPr lang="de-DE" altLang="en-US" sz="2800" b="1" dirty="0">
                <a:ea typeface="ＭＳ Ｐゴシック" panose="020B0600070205080204" pitchFamily="34" charset="-128"/>
              </a:rPr>
              <a:t>vom </a:t>
            </a:r>
            <a:r>
              <a:rPr lang="de-DE" altLang="en-US" sz="2800" b="1" dirty="0" err="1">
                <a:ea typeface="ＭＳ Ｐゴシック" panose="020B0600070205080204" pitchFamily="34" charset="-128"/>
              </a:rPr>
              <a:t>Nudging</a:t>
            </a:r>
            <a:r>
              <a:rPr lang="de-DE" altLang="en-US" sz="2800" b="1" dirty="0">
                <a:ea typeface="ＭＳ Ｐゴシック" panose="020B0600070205080204" pitchFamily="34" charset="-128"/>
              </a:rPr>
              <a:t> </a:t>
            </a:r>
          </a:p>
        </p:txBody>
      </p:sp>
      <p:sp>
        <p:nvSpPr>
          <p:cNvPr id="2" name="Textfeld 1">
            <a:extLst>
              <a:ext uri="{FF2B5EF4-FFF2-40B4-BE49-F238E27FC236}">
                <a16:creationId xmlns:a16="http://schemas.microsoft.com/office/drawing/2014/main" id="{6D4CA8EB-A41C-2B41-A623-CCCBC3427278}"/>
              </a:ext>
            </a:extLst>
          </p:cNvPr>
          <p:cNvSpPr txBox="1"/>
          <p:nvPr/>
        </p:nvSpPr>
        <p:spPr>
          <a:xfrm>
            <a:off x="323528" y="1690688"/>
            <a:ext cx="8568952" cy="1891287"/>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de-DE" altLang="en-US" sz="2000" dirty="0" err="1">
                <a:latin typeface="+mn-lt"/>
              </a:rPr>
              <a:t>Nudging</a:t>
            </a:r>
            <a:r>
              <a:rPr lang="de-DE" altLang="en-US" sz="2000" dirty="0">
                <a:latin typeface="+mn-lt"/>
              </a:rPr>
              <a:t> = Manipulation zum Besseren, oder Beeinflussung menschlichen Verhaltens, ohne auf Verbote und Gebote zurückgreifen zu müssen oder wirtschaftliche Anreize zu </a:t>
            </a:r>
            <a:r>
              <a:rPr lang="de-DE" altLang="en-US" sz="2000" dirty="0" smtClean="0">
                <a:latin typeface="+mn-lt"/>
              </a:rPr>
              <a:t>setzen</a:t>
            </a:r>
          </a:p>
          <a:p>
            <a:pPr marL="285750" indent="-285750" algn="l">
              <a:lnSpc>
                <a:spcPct val="150000"/>
              </a:lnSpc>
              <a:buFont typeface="Arial" panose="020B0604020202020204" pitchFamily="34" charset="0"/>
              <a:buChar char="•"/>
            </a:pPr>
            <a:endParaRPr lang="de-DE" altLang="en-US" sz="2000" dirty="0">
              <a:latin typeface="+mn-lt"/>
            </a:endParaRPr>
          </a:p>
        </p:txBody>
      </p:sp>
      <p:sp>
        <p:nvSpPr>
          <p:cNvPr id="3" name="Textfeld 2">
            <a:extLst>
              <a:ext uri="{FF2B5EF4-FFF2-40B4-BE49-F238E27FC236}">
                <a16:creationId xmlns:a16="http://schemas.microsoft.com/office/drawing/2014/main" id="{6031452E-04CF-B54A-BAAB-5820A4DA3790}"/>
              </a:ext>
            </a:extLst>
          </p:cNvPr>
          <p:cNvSpPr txBox="1"/>
          <p:nvPr/>
        </p:nvSpPr>
        <p:spPr>
          <a:xfrm>
            <a:off x="4301364" y="3416208"/>
            <a:ext cx="4644986" cy="33239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altLang="en-US" sz="2000" dirty="0" smtClean="0">
                <a:latin typeface="+mn-lt"/>
              </a:rPr>
              <a:t>Zitronenduft  auf  Station erhöht  den HDMV</a:t>
            </a:r>
          </a:p>
          <a:p>
            <a:pPr marL="285750" indent="-285750">
              <a:lnSpc>
                <a:spcPct val="150000"/>
              </a:lnSpc>
              <a:buFont typeface="Arial" panose="020B0604020202020204" pitchFamily="34" charset="0"/>
              <a:buChar char="•"/>
            </a:pPr>
            <a:r>
              <a:rPr lang="de-DE" altLang="en-US" sz="2000" dirty="0" smtClean="0">
                <a:latin typeface="+mn-lt"/>
              </a:rPr>
              <a:t>Vorhandensein </a:t>
            </a:r>
            <a:r>
              <a:rPr lang="de-DE" altLang="en-US" sz="2000" dirty="0">
                <a:latin typeface="+mn-lt"/>
              </a:rPr>
              <a:t>einer als schlechter empfundenen Alternative zur herkömmlichen Methode erhöht den Desinfektionsmittelverbrauch</a:t>
            </a:r>
          </a:p>
          <a:p>
            <a:pPr marL="285750" indent="-285750" algn="l">
              <a:lnSpc>
                <a:spcPct val="150000"/>
              </a:lnSpc>
              <a:buFont typeface="Arial" panose="020B0604020202020204" pitchFamily="34" charset="0"/>
              <a:buChar char="•"/>
            </a:pPr>
            <a:endParaRPr lang="de-DE" sz="2000" dirty="0">
              <a:latin typeface="+mn-lt"/>
            </a:endParaRPr>
          </a:p>
        </p:txBody>
      </p:sp>
      <p:sp>
        <p:nvSpPr>
          <p:cNvPr id="7" name="AutoShape 3"/>
          <p:cNvSpPr>
            <a:spLocks noChangeAspect="1" noChangeArrowheads="1" noTextEdit="1"/>
          </p:cNvSpPr>
          <p:nvPr/>
        </p:nvSpPr>
        <p:spPr bwMode="auto">
          <a:xfrm>
            <a:off x="505627" y="3127915"/>
            <a:ext cx="3739889" cy="3612280"/>
          </a:xfrm>
          <a:prstGeom prst="flowChartDisplay">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 name="Grafik 3"/>
          <p:cNvPicPr>
            <a:picLocks noChangeAspect="1"/>
          </p:cNvPicPr>
          <p:nvPr/>
        </p:nvPicPr>
        <p:blipFill rotWithShape="1">
          <a:blip r:embed="rId3"/>
          <a:srcRect l="3266" t="3913" r="3255" b="8061"/>
          <a:stretch/>
        </p:blipFill>
        <p:spPr>
          <a:xfrm>
            <a:off x="503649" y="3264150"/>
            <a:ext cx="3528391" cy="3447969"/>
          </a:xfrm>
          <a:prstGeom prst="ellipse">
            <a:avLst/>
          </a:prstGeom>
        </p:spPr>
      </p:pic>
    </p:spTree>
    <p:extLst>
      <p:ext uri="{BB962C8B-B14F-4D97-AF65-F5344CB8AC3E}">
        <p14:creationId xmlns:p14="http://schemas.microsoft.com/office/powerpoint/2010/main" val="3916408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a:extLst>
              <a:ext uri="{FF2B5EF4-FFF2-40B4-BE49-F238E27FC236}">
                <a16:creationId xmlns:a16="http://schemas.microsoft.com/office/drawing/2014/main" id="{401291A4-D28C-43E7-8EAF-4756FC26B930}"/>
              </a:ext>
            </a:extLst>
          </p:cNvPr>
          <p:cNvSpPr>
            <a:spLocks noGrp="1"/>
          </p:cNvSpPr>
          <p:nvPr>
            <p:ph type="title"/>
          </p:nvPr>
        </p:nvSpPr>
        <p:spPr bwMode="auto">
          <a:xfrm>
            <a:off x="776451" y="260648"/>
            <a:ext cx="8182301"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de-DE" altLang="en-US" sz="2800" b="1" dirty="0">
                <a:ea typeface="ＭＳ Ｐゴシック" panose="020B0600070205080204" pitchFamily="34" charset="-128"/>
              </a:rPr>
              <a:t>Patient </a:t>
            </a:r>
            <a:r>
              <a:rPr lang="de-DE" altLang="en-US" sz="2800" b="1" dirty="0" err="1" smtClean="0">
                <a:ea typeface="ＭＳ Ｐゴシック" panose="020B0600070205080204" pitchFamily="34" charset="-128"/>
              </a:rPr>
              <a:t>Empowerment</a:t>
            </a:r>
            <a:endParaRPr lang="de-DE" altLang="en-US" sz="2800" b="1" dirty="0">
              <a:ea typeface="ＭＳ Ｐゴシック" panose="020B0600070205080204" pitchFamily="34" charset="-128"/>
            </a:endParaRPr>
          </a:p>
        </p:txBody>
      </p:sp>
      <p:sp>
        <p:nvSpPr>
          <p:cNvPr id="2" name="Textfeld 1">
            <a:extLst>
              <a:ext uri="{FF2B5EF4-FFF2-40B4-BE49-F238E27FC236}">
                <a16:creationId xmlns:a16="http://schemas.microsoft.com/office/drawing/2014/main" id="{465A93EE-7ABE-7B40-A2F6-3121A7BF3617}"/>
              </a:ext>
            </a:extLst>
          </p:cNvPr>
          <p:cNvSpPr txBox="1"/>
          <p:nvPr/>
        </p:nvSpPr>
        <p:spPr>
          <a:xfrm>
            <a:off x="628649" y="1690688"/>
            <a:ext cx="7886699" cy="1938992"/>
          </a:xfrm>
          <a:prstGeom prst="rect">
            <a:avLst/>
          </a:prstGeom>
          <a:noFill/>
        </p:spPr>
        <p:txBody>
          <a:bodyPr wrap="square" rtlCol="0">
            <a:spAutoFit/>
          </a:bodyPr>
          <a:lstStyle/>
          <a:p>
            <a:pPr marL="285750" indent="-285750">
              <a:buFont typeface="Arial" panose="020B0604020202020204" pitchFamily="34" charset="0"/>
              <a:buChar char="•"/>
            </a:pPr>
            <a:r>
              <a:rPr lang="de-DE" altLang="en-US" sz="2000" dirty="0">
                <a:latin typeface="+mn-lt"/>
                <a:ea typeface="ＭＳ Ｐゴシック" panose="020B0600070205080204" pitchFamily="34" charset="-128"/>
              </a:rPr>
              <a:t>Patient soll für seine eigene Sicherheit eintreten können, ohne </a:t>
            </a:r>
            <a:r>
              <a:rPr lang="de-DE" altLang="en-US" sz="2000" dirty="0" smtClean="0">
                <a:latin typeface="+mn-lt"/>
                <a:ea typeface="ＭＳ Ｐゴシック" panose="020B0600070205080204" pitchFamily="34" charset="-128"/>
              </a:rPr>
              <a:t>dass das </a:t>
            </a:r>
            <a:r>
              <a:rPr lang="de-DE" altLang="en-US" sz="2000" dirty="0">
                <a:latin typeface="+mn-lt"/>
                <a:ea typeface="ＭＳ Ｐゴシック" panose="020B0600070205080204" pitchFamily="34" charset="-128"/>
              </a:rPr>
              <a:t>Verhältnis zu Arzt oder Pflegekraft gestört wird</a:t>
            </a:r>
          </a:p>
          <a:p>
            <a:pPr marL="285750" indent="-285750">
              <a:buFont typeface="Arial" panose="020B0604020202020204" pitchFamily="34" charset="0"/>
              <a:buChar char="•"/>
            </a:pPr>
            <a:endParaRPr lang="de-DE" altLang="en-US" sz="2000" dirty="0">
              <a:latin typeface="+mn-lt"/>
            </a:endParaRPr>
          </a:p>
          <a:p>
            <a:pPr marL="285750" indent="-285750">
              <a:buFont typeface="Arial" panose="020B0604020202020204" pitchFamily="34" charset="0"/>
              <a:buChar char="•"/>
            </a:pPr>
            <a:r>
              <a:rPr lang="de-DE" altLang="en-US" sz="2000" dirty="0">
                <a:latin typeface="+mn-lt"/>
              </a:rPr>
              <a:t>P</a:t>
            </a:r>
            <a:r>
              <a:rPr lang="de-DE" altLang="en-US" sz="2000" dirty="0">
                <a:latin typeface="+mn-lt"/>
                <a:ea typeface="ＭＳ Ｐゴシック" panose="020B0600070205080204" pitchFamily="34" charset="-128"/>
              </a:rPr>
              <a:t>atienten können bei der Händehygiene eine unterstützende Funktion einnehmen, aber die Hauptverantwortung für die Sicherheit des Patienten liegt beim </a:t>
            </a:r>
            <a:r>
              <a:rPr lang="de-DE" altLang="en-US" sz="2000" dirty="0">
                <a:latin typeface="+mn-lt"/>
              </a:rPr>
              <a:t>Krankenhaus(personal)</a:t>
            </a:r>
            <a:r>
              <a:rPr lang="de-DE" altLang="en-US" sz="2000" dirty="0">
                <a:latin typeface="+mn-lt"/>
                <a:ea typeface="ＭＳ Ｐゴシック" panose="020B0600070205080204" pitchFamily="34" charset="-128"/>
              </a:rPr>
              <a:t>!</a:t>
            </a:r>
          </a:p>
        </p:txBody>
      </p:sp>
      <p:sp>
        <p:nvSpPr>
          <p:cNvPr id="6" name="Textfeld 5">
            <a:extLst>
              <a:ext uri="{FF2B5EF4-FFF2-40B4-BE49-F238E27FC236}">
                <a16:creationId xmlns:a16="http://schemas.microsoft.com/office/drawing/2014/main" id="{6DD85445-EF43-3D40-A13D-E9BC550AE59D}"/>
              </a:ext>
            </a:extLst>
          </p:cNvPr>
          <p:cNvSpPr txBox="1"/>
          <p:nvPr/>
        </p:nvSpPr>
        <p:spPr>
          <a:xfrm>
            <a:off x="628647" y="3722013"/>
            <a:ext cx="4238955" cy="2246769"/>
          </a:xfrm>
          <a:prstGeom prst="rect">
            <a:avLst/>
          </a:prstGeom>
          <a:noFill/>
        </p:spPr>
        <p:txBody>
          <a:bodyPr wrap="square">
            <a:spAutoFit/>
          </a:bodyPr>
          <a:lstStyle/>
          <a:p>
            <a:r>
              <a:rPr lang="de-DE" altLang="en-US" sz="2000" dirty="0" smtClean="0">
                <a:latin typeface="+mn-lt"/>
                <a:ea typeface="ＭＳ Ｐゴシック" panose="020B0600070205080204" pitchFamily="34" charset="-128"/>
              </a:rPr>
              <a:t>Rolle </a:t>
            </a:r>
            <a:r>
              <a:rPr lang="de-DE" altLang="en-US" sz="2000" dirty="0">
                <a:latin typeface="+mn-lt"/>
                <a:ea typeface="ＭＳ Ｐゴシック" panose="020B0600070205080204" pitchFamily="34" charset="-128"/>
              </a:rPr>
              <a:t>des teilhabenden Patienten in Untersuchungen zur Händehygiene:</a:t>
            </a:r>
          </a:p>
          <a:p>
            <a:endParaRPr lang="de-DE" altLang="en-US" sz="2000" dirty="0">
              <a:latin typeface="+mn-lt"/>
              <a:ea typeface="ＭＳ Ｐゴシック" panose="020B0600070205080204" pitchFamily="34" charset="-128"/>
            </a:endParaRPr>
          </a:p>
          <a:p>
            <a:pPr marL="285750" indent="-285750">
              <a:buFont typeface="Arial" panose="020B0604020202020204" pitchFamily="34" charset="0"/>
              <a:buChar char="•"/>
            </a:pPr>
            <a:r>
              <a:rPr lang="de-DE" altLang="en-US" sz="2000" dirty="0">
                <a:latin typeface="+mn-lt"/>
                <a:ea typeface="ＭＳ Ｐゴシック" panose="020B0600070205080204" pitchFamily="34" charset="-128"/>
              </a:rPr>
              <a:t>Verbale Erinnerung an die Händedesinfektion</a:t>
            </a:r>
          </a:p>
          <a:p>
            <a:pPr marL="285750" indent="-285750">
              <a:buFont typeface="Arial" panose="020B0604020202020204" pitchFamily="34" charset="0"/>
              <a:buChar char="•"/>
            </a:pPr>
            <a:r>
              <a:rPr lang="de-DE" altLang="en-US" sz="2000" dirty="0">
                <a:latin typeface="+mn-lt"/>
                <a:ea typeface="ＭＳ Ｐゴシック" panose="020B0600070205080204" pitchFamily="34" charset="-128"/>
              </a:rPr>
              <a:t>Feedback in Befragungen zur Qualitätssicherung</a:t>
            </a:r>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F516C31E-E2E7-5545-9459-E26497985DD1}"/>
                  </a:ext>
                </a:extLst>
              </p14:cNvPr>
              <p14:cNvContentPartPr/>
              <p14:nvPr/>
            </p14:nvContentPartPr>
            <p14:xfrm>
              <a:off x="3229411" y="2928552"/>
              <a:ext cx="44280" cy="44280"/>
            </p14:xfrm>
          </p:contentPart>
        </mc:Choice>
        <mc:Fallback xmlns="">
          <p:pic>
            <p:nvPicPr>
              <p:cNvPr id="3" name="Freihand 2">
                <a:extLst>
                  <a:ext uri="{FF2B5EF4-FFF2-40B4-BE49-F238E27FC236}">
                    <a16:creationId xmlns:a16="http://schemas.microsoft.com/office/drawing/2014/main" id="{F516C31E-E2E7-5545-9459-E26497985DD1}"/>
                  </a:ext>
                </a:extLst>
              </p:cNvPr>
              <p:cNvPicPr/>
              <p:nvPr/>
            </p:nvPicPr>
            <p:blipFill>
              <a:blip r:embed="rId5"/>
              <a:stretch>
                <a:fillRect/>
              </a:stretch>
            </p:blipFill>
            <p:spPr>
              <a:xfrm>
                <a:off x="3229771" y="2928552"/>
                <a:ext cx="43920" cy="43920"/>
              </a:xfrm>
              <a:prstGeom prst="rect">
                <a:avLst/>
              </a:prstGeom>
            </p:spPr>
          </p:pic>
        </mc:Fallback>
      </mc:AlternateContent>
      <p:grpSp>
        <p:nvGrpSpPr>
          <p:cNvPr id="7" name="Group 4"/>
          <p:cNvGrpSpPr>
            <a:grpSpLocks noChangeAspect="1"/>
          </p:cNvGrpSpPr>
          <p:nvPr/>
        </p:nvGrpSpPr>
        <p:grpSpPr bwMode="auto">
          <a:xfrm>
            <a:off x="5651501" y="3500438"/>
            <a:ext cx="3197226" cy="2960687"/>
            <a:chOff x="3560" y="2205"/>
            <a:chExt cx="2014" cy="1865"/>
          </a:xfrm>
        </p:grpSpPr>
        <p:sp>
          <p:nvSpPr>
            <p:cNvPr id="8" name="AutoShape 3"/>
            <p:cNvSpPr>
              <a:spLocks noChangeAspect="1" noChangeArrowheads="1" noTextEdit="1"/>
            </p:cNvSpPr>
            <p:nvPr/>
          </p:nvSpPr>
          <p:spPr bwMode="auto">
            <a:xfrm>
              <a:off x="3560" y="2205"/>
              <a:ext cx="2005" cy="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101"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4859" b="5583"/>
            <a:stretch/>
          </p:blipFill>
          <p:spPr bwMode="auto">
            <a:xfrm>
              <a:off x="3560" y="2296"/>
              <a:ext cx="2014" cy="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5437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a:srcRect b="29054"/>
          <a:stretch/>
        </p:blipFill>
        <p:spPr>
          <a:xfrm>
            <a:off x="321228" y="3285208"/>
            <a:ext cx="2537760" cy="1054112"/>
          </a:xfrm>
          <a:prstGeom prst="rect">
            <a:avLst/>
          </a:prstGeom>
        </p:spPr>
      </p:pic>
      <p:sp>
        <p:nvSpPr>
          <p:cNvPr id="15361" name="Titel 1">
            <a:extLst>
              <a:ext uri="{FF2B5EF4-FFF2-40B4-BE49-F238E27FC236}">
                <a16:creationId xmlns:a16="http://schemas.microsoft.com/office/drawing/2014/main" id="{401291A4-D28C-43E7-8EAF-4756FC26B930}"/>
              </a:ext>
            </a:extLst>
          </p:cNvPr>
          <p:cNvSpPr>
            <a:spLocks noGrp="1"/>
          </p:cNvSpPr>
          <p:nvPr>
            <p:ph type="title"/>
          </p:nvPr>
        </p:nvSpPr>
        <p:spPr bwMode="auto">
          <a:xfrm>
            <a:off x="731768" y="188640"/>
            <a:ext cx="8335838"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de-DE" altLang="en-US" sz="2800" b="1" dirty="0">
                <a:ea typeface="ＭＳ Ｐゴシック" panose="020B0600070205080204" pitchFamily="34" charset="-128"/>
              </a:rPr>
              <a:t>Patient </a:t>
            </a:r>
            <a:r>
              <a:rPr lang="de-DE" altLang="en-US" sz="2800" b="1" dirty="0" err="1">
                <a:ea typeface="ＭＳ Ｐゴシック" panose="020B0600070205080204" pitchFamily="34" charset="-128"/>
              </a:rPr>
              <a:t>Empowerment</a:t>
            </a:r>
            <a:r>
              <a:rPr lang="de-DE" altLang="en-US" sz="2800" b="1" dirty="0">
                <a:ea typeface="ＭＳ Ｐゴシック" panose="020B0600070205080204" pitchFamily="34" charset="-128"/>
              </a:rPr>
              <a:t> </a:t>
            </a:r>
          </a:p>
        </p:txBody>
      </p:sp>
      <p:sp>
        <p:nvSpPr>
          <p:cNvPr id="4" name="Textfeld 3">
            <a:extLst>
              <a:ext uri="{FF2B5EF4-FFF2-40B4-BE49-F238E27FC236}">
                <a16:creationId xmlns:a16="http://schemas.microsoft.com/office/drawing/2014/main" id="{517EB2E8-FF66-DC49-9846-EB41FB1FCB35}"/>
              </a:ext>
            </a:extLst>
          </p:cNvPr>
          <p:cNvSpPr txBox="1"/>
          <p:nvPr/>
        </p:nvSpPr>
        <p:spPr>
          <a:xfrm>
            <a:off x="321228" y="1214077"/>
            <a:ext cx="2344245" cy="2031325"/>
          </a:xfrm>
          <a:prstGeom prst="rect">
            <a:avLst/>
          </a:prstGeom>
          <a:noFill/>
        </p:spPr>
        <p:txBody>
          <a:bodyPr wrap="square" rtlCol="0">
            <a:spAutoFit/>
          </a:bodyPr>
          <a:lstStyle/>
          <a:p>
            <a:pPr algn="l"/>
            <a:r>
              <a:rPr lang="de-DE" dirty="0">
                <a:solidFill>
                  <a:srgbClr val="0070C0"/>
                </a:solidFill>
                <a:latin typeface="+mn-lt"/>
              </a:rPr>
              <a:t>„Oft will ich mich einbringen, etwa auf die fehlende Händedesinfektion aufmerksam machen, und dann trau ich mich doch nicht.“</a:t>
            </a:r>
          </a:p>
        </p:txBody>
      </p:sp>
      <p:sp>
        <p:nvSpPr>
          <p:cNvPr id="5" name="Textfeld 4">
            <a:extLst>
              <a:ext uri="{FF2B5EF4-FFF2-40B4-BE49-F238E27FC236}">
                <a16:creationId xmlns:a16="http://schemas.microsoft.com/office/drawing/2014/main" id="{6B760D00-93E7-2A42-A0D1-7B3C8A280B7D}"/>
              </a:ext>
            </a:extLst>
          </p:cNvPr>
          <p:cNvSpPr txBox="1"/>
          <p:nvPr/>
        </p:nvSpPr>
        <p:spPr>
          <a:xfrm>
            <a:off x="3727669" y="2512410"/>
            <a:ext cx="1828800" cy="1828800"/>
          </a:xfrm>
          <a:prstGeom prst="rect">
            <a:avLst/>
          </a:prstGeom>
          <a:noFill/>
        </p:spPr>
        <p:txBody>
          <a:bodyPr wrap="square" rtlCol="0">
            <a:spAutoFit/>
          </a:bodyPr>
          <a:lstStyle/>
          <a:p>
            <a:pPr algn="l"/>
            <a:endParaRPr lang="de-DE" dirty="0"/>
          </a:p>
        </p:txBody>
      </p:sp>
      <p:sp>
        <p:nvSpPr>
          <p:cNvPr id="12" name="Textfeld 11">
            <a:extLst>
              <a:ext uri="{FF2B5EF4-FFF2-40B4-BE49-F238E27FC236}">
                <a16:creationId xmlns:a16="http://schemas.microsoft.com/office/drawing/2014/main" id="{D9F1D31D-8F91-D649-B2F7-3AA690C5EA2C}"/>
              </a:ext>
            </a:extLst>
          </p:cNvPr>
          <p:cNvSpPr txBox="1"/>
          <p:nvPr/>
        </p:nvSpPr>
        <p:spPr>
          <a:xfrm>
            <a:off x="6383449" y="1108652"/>
            <a:ext cx="2437023" cy="2308324"/>
          </a:xfrm>
          <a:prstGeom prst="rect">
            <a:avLst/>
          </a:prstGeom>
          <a:noFill/>
        </p:spPr>
        <p:txBody>
          <a:bodyPr wrap="square">
            <a:spAutoFit/>
          </a:bodyPr>
          <a:lstStyle/>
          <a:p>
            <a:r>
              <a:rPr lang="de-DE" altLang="en-US" dirty="0">
                <a:solidFill>
                  <a:srgbClr val="00B050"/>
                </a:solidFill>
                <a:latin typeface="+mn-lt"/>
                <a:ea typeface="ＭＳ Ｐゴシック" panose="020B0600070205080204" pitchFamily="34" charset="-128"/>
              </a:rPr>
              <a:t>„Ich bin offen für die aktive Einbindung der Patienten und dankbar für Hinweise zur </a:t>
            </a:r>
            <a:r>
              <a:rPr lang="de-DE" altLang="en-US" dirty="0">
                <a:solidFill>
                  <a:srgbClr val="00B050"/>
                </a:solidFill>
                <a:latin typeface="+mn-lt"/>
              </a:rPr>
              <a:t>Händedesinfektion. In der Realität löst das aber oft </a:t>
            </a:r>
            <a:r>
              <a:rPr lang="de-DE" altLang="en-US" dirty="0">
                <a:solidFill>
                  <a:srgbClr val="00B050"/>
                </a:solidFill>
                <a:latin typeface="+mn-lt"/>
                <a:ea typeface="ＭＳ Ｐゴシック" panose="020B0600070205080204" pitchFamily="34" charset="-128"/>
              </a:rPr>
              <a:t>negative Gefühle bei mir aus.“</a:t>
            </a:r>
            <a:endParaRPr lang="de-DE" dirty="0">
              <a:solidFill>
                <a:srgbClr val="00B050"/>
              </a:solidFill>
              <a:latin typeface="+mn-lt"/>
            </a:endParaRPr>
          </a:p>
        </p:txBody>
      </p:sp>
      <p:sp>
        <p:nvSpPr>
          <p:cNvPr id="10" name="Textfeld 9">
            <a:extLst>
              <a:ext uri="{FF2B5EF4-FFF2-40B4-BE49-F238E27FC236}">
                <a16:creationId xmlns:a16="http://schemas.microsoft.com/office/drawing/2014/main" id="{ED271A74-5980-904F-9069-E28763BF058C}"/>
              </a:ext>
            </a:extLst>
          </p:cNvPr>
          <p:cNvSpPr txBox="1"/>
          <p:nvPr/>
        </p:nvSpPr>
        <p:spPr>
          <a:xfrm>
            <a:off x="268355" y="5338135"/>
            <a:ext cx="3985956" cy="1477328"/>
          </a:xfrm>
          <a:prstGeom prst="rect">
            <a:avLst/>
          </a:prstGeom>
          <a:noFill/>
        </p:spPr>
        <p:txBody>
          <a:bodyPr wrap="square" rtlCol="0">
            <a:spAutoFit/>
          </a:bodyPr>
          <a:lstStyle/>
          <a:p>
            <a:pPr marL="285750" indent="-285750" algn="l">
              <a:buFont typeface="Arial" panose="020B0604020202020204" pitchFamily="34" charset="0"/>
              <a:buChar char="•"/>
            </a:pPr>
            <a:r>
              <a:rPr lang="de-DE" dirty="0" smtClean="0">
                <a:latin typeface="+mn-lt"/>
              </a:rPr>
              <a:t>Berufsgruppe: Pflegekräfte</a:t>
            </a:r>
            <a:endParaRPr lang="de-DE" dirty="0">
              <a:latin typeface="+mn-lt"/>
            </a:endParaRPr>
          </a:p>
          <a:p>
            <a:pPr marL="285750" indent="-285750" algn="l">
              <a:buFont typeface="Arial" panose="020B0604020202020204" pitchFamily="34" charset="0"/>
              <a:buChar char="•"/>
            </a:pPr>
            <a:r>
              <a:rPr lang="de-DE" dirty="0" smtClean="0">
                <a:latin typeface="+mn-lt"/>
              </a:rPr>
              <a:t>Name des Mitarbeiters sichtbar</a:t>
            </a:r>
            <a:endParaRPr lang="de-DE" dirty="0">
              <a:latin typeface="+mn-lt"/>
            </a:endParaRPr>
          </a:p>
          <a:p>
            <a:pPr marL="285750" indent="-285750" algn="l">
              <a:buFont typeface="Arial" panose="020B0604020202020204" pitchFamily="34" charset="0"/>
              <a:buChar char="•"/>
            </a:pPr>
            <a:r>
              <a:rPr lang="de-DE" dirty="0">
                <a:latin typeface="+mn-lt"/>
              </a:rPr>
              <a:t>Direkte oder indirekte Aufforderung, Einladung oder Ermunterung </a:t>
            </a:r>
            <a:r>
              <a:rPr lang="de-DE" dirty="0" smtClean="0">
                <a:latin typeface="+mn-lt"/>
              </a:rPr>
              <a:t>durch den Mitarbeiter</a:t>
            </a:r>
            <a:endParaRPr lang="de-DE" dirty="0">
              <a:latin typeface="+mn-lt"/>
            </a:endParaRPr>
          </a:p>
        </p:txBody>
      </p:sp>
      <p:sp>
        <p:nvSpPr>
          <p:cNvPr id="17" name="Textfeld 16">
            <a:extLst>
              <a:ext uri="{FF2B5EF4-FFF2-40B4-BE49-F238E27FC236}">
                <a16:creationId xmlns:a16="http://schemas.microsoft.com/office/drawing/2014/main" id="{5868953C-F5FC-5A48-B3C1-2790C35CFC54}"/>
              </a:ext>
            </a:extLst>
          </p:cNvPr>
          <p:cNvSpPr txBox="1"/>
          <p:nvPr/>
        </p:nvSpPr>
        <p:spPr>
          <a:xfrm>
            <a:off x="5504541" y="5274363"/>
            <a:ext cx="3553918" cy="1200329"/>
          </a:xfrm>
          <a:prstGeom prst="rect">
            <a:avLst/>
          </a:prstGeom>
          <a:noFill/>
        </p:spPr>
        <p:txBody>
          <a:bodyPr wrap="square">
            <a:spAutoFit/>
          </a:bodyPr>
          <a:lstStyle/>
          <a:p>
            <a:pPr marL="285750" indent="-285750">
              <a:buFont typeface="Arial" panose="020B0604020202020204" pitchFamily="34" charset="0"/>
              <a:buChar char="•"/>
            </a:pPr>
            <a:r>
              <a:rPr lang="de-DE" altLang="en-US" dirty="0">
                <a:latin typeface="+mn-lt"/>
                <a:ea typeface="ＭＳ Ｐゴシック" panose="020B0600070205080204" pitchFamily="34" charset="-128"/>
              </a:rPr>
              <a:t>Mangel an Unterstützung durch Führung und Verwaltung</a:t>
            </a:r>
            <a:endParaRPr lang="de-DE" altLang="en-US" dirty="0">
              <a:latin typeface="+mn-lt"/>
            </a:endParaRPr>
          </a:p>
          <a:p>
            <a:pPr marL="285750" indent="-285750">
              <a:buFont typeface="Arial" panose="020B0604020202020204" pitchFamily="34" charset="0"/>
              <a:buChar char="•"/>
            </a:pPr>
            <a:r>
              <a:rPr lang="de-DE" altLang="en-US" dirty="0">
                <a:latin typeface="+mn-lt"/>
                <a:ea typeface="ＭＳ Ｐゴシック" panose="020B0600070205080204" pitchFamily="34" charset="-128"/>
              </a:rPr>
              <a:t>als hoch empfundene Arbeitsbelastung</a:t>
            </a:r>
          </a:p>
        </p:txBody>
      </p:sp>
      <p:pic>
        <p:nvPicPr>
          <p:cNvPr id="9" name="Grafik 8"/>
          <p:cNvPicPr>
            <a:picLocks noChangeAspect="1"/>
          </p:cNvPicPr>
          <p:nvPr/>
        </p:nvPicPr>
        <p:blipFill rotWithShape="1">
          <a:blip r:embed="rId4"/>
          <a:srcRect l="34630" t="17313" r="15479" b="22618"/>
          <a:stretch/>
        </p:blipFill>
        <p:spPr>
          <a:xfrm>
            <a:off x="3200492" y="1024721"/>
            <a:ext cx="2960415" cy="2855930"/>
          </a:xfrm>
          <a:prstGeom prst="rect">
            <a:avLst/>
          </a:prstGeom>
        </p:spPr>
      </p:pic>
      <p:sp>
        <p:nvSpPr>
          <p:cNvPr id="11" name="Textfeld 10"/>
          <p:cNvSpPr txBox="1"/>
          <p:nvPr/>
        </p:nvSpPr>
        <p:spPr>
          <a:xfrm>
            <a:off x="321228" y="4809507"/>
            <a:ext cx="3049852" cy="369332"/>
          </a:xfrm>
          <a:prstGeom prst="rect">
            <a:avLst/>
          </a:prstGeom>
          <a:noFill/>
          <a:ln>
            <a:solidFill>
              <a:srgbClr val="FFC000"/>
            </a:solidFill>
          </a:ln>
        </p:spPr>
        <p:txBody>
          <a:bodyPr wrap="square" rtlCol="0">
            <a:spAutoFit/>
          </a:bodyPr>
          <a:lstStyle/>
          <a:p>
            <a:r>
              <a:rPr lang="de-DE" b="1" dirty="0" smtClean="0"/>
              <a:t>Unterstützende Faktoren</a:t>
            </a:r>
            <a:endParaRPr lang="de-DE" b="1" dirty="0"/>
          </a:p>
        </p:txBody>
      </p:sp>
      <p:sp>
        <p:nvSpPr>
          <p:cNvPr id="18" name="Textfeld 17"/>
          <p:cNvSpPr txBox="1"/>
          <p:nvPr/>
        </p:nvSpPr>
        <p:spPr>
          <a:xfrm>
            <a:off x="5521818" y="4809507"/>
            <a:ext cx="3049852" cy="369332"/>
          </a:xfrm>
          <a:prstGeom prst="rect">
            <a:avLst/>
          </a:prstGeom>
          <a:noFill/>
          <a:ln>
            <a:solidFill>
              <a:srgbClr val="FFC000"/>
            </a:solidFill>
          </a:ln>
        </p:spPr>
        <p:txBody>
          <a:bodyPr wrap="square" rtlCol="0">
            <a:spAutoFit/>
          </a:bodyPr>
          <a:lstStyle/>
          <a:p>
            <a:r>
              <a:rPr lang="de-DE" b="1" dirty="0" smtClean="0"/>
              <a:t>Hemmende Faktoren</a:t>
            </a:r>
            <a:endParaRPr lang="de-DE" b="1" dirty="0"/>
          </a:p>
        </p:txBody>
      </p:sp>
    </p:spTree>
    <p:extLst>
      <p:ext uri="{BB962C8B-B14F-4D97-AF65-F5344CB8AC3E}">
        <p14:creationId xmlns:p14="http://schemas.microsoft.com/office/powerpoint/2010/main" val="264531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a:extLst>
              <a:ext uri="{FF2B5EF4-FFF2-40B4-BE49-F238E27FC236}">
                <a16:creationId xmlns:a16="http://schemas.microsoft.com/office/drawing/2014/main" id="{86E4F15C-1C30-408D-A715-F49FD2F22699}"/>
              </a:ext>
            </a:extLst>
          </p:cNvPr>
          <p:cNvSpPr>
            <a:spLocks noGrp="1"/>
          </p:cNvSpPr>
          <p:nvPr>
            <p:ph type="title"/>
          </p:nvPr>
        </p:nvSpPr>
        <p:spPr bwMode="auto">
          <a:xfrm>
            <a:off x="757759" y="26064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de-DE" altLang="en-US" sz="2400" b="1" dirty="0">
                <a:ea typeface="ＭＳ Ｐゴシック" panose="020B0600070205080204" pitchFamily="34" charset="-128"/>
              </a:rPr>
              <a:t>Ausblick: Hygiene im </a:t>
            </a:r>
            <a:r>
              <a:rPr lang="de-DE" altLang="en-US" sz="2400" b="1" dirty="0" smtClean="0">
                <a:ea typeface="ＭＳ Ｐゴシック" panose="020B0600070205080204" pitchFamily="34" charset="-128"/>
              </a:rPr>
              <a:t>Einklang mit </a:t>
            </a:r>
            <a:r>
              <a:rPr lang="de-DE" altLang="en-US" sz="2400" b="1" dirty="0">
                <a:ea typeface="ＭＳ Ｐゴシック" panose="020B0600070205080204" pitchFamily="34" charset="-128"/>
              </a:rPr>
              <a:t>einer modernen mikrobiologischen Perspektive </a:t>
            </a:r>
          </a:p>
        </p:txBody>
      </p:sp>
      <p:sp>
        <p:nvSpPr>
          <p:cNvPr id="5" name="Textfeld 4">
            <a:extLst>
              <a:ext uri="{FF2B5EF4-FFF2-40B4-BE49-F238E27FC236}">
                <a16:creationId xmlns:a16="http://schemas.microsoft.com/office/drawing/2014/main" id="{62898C87-6FD2-CB47-9B09-C4C89AEDE45D}"/>
              </a:ext>
            </a:extLst>
          </p:cNvPr>
          <p:cNvSpPr txBox="1"/>
          <p:nvPr/>
        </p:nvSpPr>
        <p:spPr>
          <a:xfrm>
            <a:off x="779523" y="2636912"/>
            <a:ext cx="7886699" cy="2677656"/>
          </a:xfrm>
          <a:prstGeom prst="rect">
            <a:avLst/>
          </a:prstGeom>
          <a:noFill/>
        </p:spPr>
        <p:txBody>
          <a:bodyPr wrap="square">
            <a:spAutoFit/>
          </a:bodyPr>
          <a:lstStyle/>
          <a:p>
            <a:pPr marL="285750" lvl="0" indent="-285750" eaLnBrk="0" fontAlgn="base" hangingPunct="0">
              <a:buFont typeface="Arial" panose="020B0604020202020204" pitchFamily="34" charset="0"/>
              <a:buChar char="•"/>
            </a:pPr>
            <a:r>
              <a:rPr lang="de-DE" sz="2400" kern="1200" dirty="0">
                <a:effectLst/>
                <a:latin typeface="+mn-lt"/>
                <a:ea typeface="MS PGothic" panose="020B0600070205080204" pitchFamily="34" charset="-128"/>
                <a:cs typeface="Times New Roman" panose="02020603050405020304" pitchFamily="18" charset="0"/>
              </a:rPr>
              <a:t>Haut dicht besiedelt mit für gesunde Menschen ungefährlichen Mikroorganismen (</a:t>
            </a:r>
            <a:r>
              <a:rPr lang="de-DE" sz="2400" kern="1200" dirty="0" smtClean="0">
                <a:effectLst/>
                <a:latin typeface="+mn-lt"/>
                <a:ea typeface="MS PGothic" panose="020B0600070205080204" pitchFamily="34" charset="-128"/>
                <a:cs typeface="Times New Roman" panose="02020603050405020304" pitchFamily="18" charset="0"/>
              </a:rPr>
              <a:t>hohe </a:t>
            </a:r>
            <a:r>
              <a:rPr lang="de-DE" sz="2400" kern="1200" dirty="0" smtClean="0">
                <a:effectLst/>
                <a:latin typeface="+mn-lt"/>
                <a:ea typeface="MS PGothic" panose="020B0600070205080204" pitchFamily="34" charset="-128"/>
                <a:cs typeface="Times New Roman" panose="02020603050405020304" pitchFamily="18" charset="0"/>
              </a:rPr>
              <a:t>Biodiversität</a:t>
            </a:r>
            <a:r>
              <a:rPr lang="de-DE" sz="2400" kern="1200" dirty="0">
                <a:effectLst/>
                <a:latin typeface="+mn-lt"/>
                <a:ea typeface="MS PGothic" panose="020B0600070205080204" pitchFamily="34" charset="-128"/>
                <a:cs typeface="Times New Roman" panose="02020603050405020304" pitchFamily="18" charset="0"/>
              </a:rPr>
              <a:t>)</a:t>
            </a:r>
            <a:endParaRPr lang="de-DE" sz="2400" dirty="0">
              <a:effectLst/>
              <a:latin typeface="+mn-lt"/>
              <a:cs typeface="Times New Roman" panose="02020603050405020304" pitchFamily="18" charset="0"/>
            </a:endParaRPr>
          </a:p>
          <a:p>
            <a:pPr marL="285750" lvl="0" indent="-285750" eaLnBrk="0" fontAlgn="base" hangingPunct="0">
              <a:buFont typeface="Arial" panose="020B0604020202020204" pitchFamily="34" charset="0"/>
              <a:buChar char="•"/>
            </a:pPr>
            <a:r>
              <a:rPr lang="de-DE" sz="2400" kern="1200" dirty="0">
                <a:effectLst/>
                <a:latin typeface="+mn-lt"/>
                <a:ea typeface="MS PGothic" panose="020B0600070205080204" pitchFamily="34" charset="-128"/>
                <a:cs typeface="Times New Roman" panose="02020603050405020304" pitchFamily="18" charset="0"/>
              </a:rPr>
              <a:t>Keimspektrum und Keimzahlen variieren stark</a:t>
            </a:r>
            <a:endParaRPr lang="de-DE" sz="2400" dirty="0">
              <a:effectLst/>
              <a:latin typeface="+mn-lt"/>
              <a:cs typeface="Times New Roman" panose="02020603050405020304" pitchFamily="18" charset="0"/>
            </a:endParaRPr>
          </a:p>
          <a:p>
            <a:pPr marL="285750" lvl="0" indent="-285750" eaLnBrk="0" fontAlgn="base" hangingPunct="0">
              <a:buFont typeface="Arial" panose="020B0604020202020204" pitchFamily="34" charset="0"/>
              <a:buChar char="•"/>
            </a:pPr>
            <a:r>
              <a:rPr lang="de-DE" sz="2400" kern="1200" dirty="0">
                <a:solidFill>
                  <a:srgbClr val="000000"/>
                </a:solidFill>
                <a:effectLst/>
                <a:latin typeface="+mn-lt"/>
                <a:ea typeface="MS PGothic" panose="020B0600070205080204" pitchFamily="34" charset="-128"/>
                <a:cs typeface="Times New Roman" panose="02020603050405020304" pitchFamily="18" charset="0"/>
              </a:rPr>
              <a:t>Händehygiene wird oft mit Reduzierung oder Entfernung der Biomasse an Mikroben gleichgesetzt, hygienische Wirksamkeit sollte aber an der Zahl der Erkrankungen gemessen werden.</a:t>
            </a:r>
            <a:endParaRPr lang="de-DE" sz="2400" dirty="0">
              <a:effectLst/>
              <a:latin typeface="+mn-lt"/>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B5BA6BE4-F1B4-C04D-955D-0A9B8D776061}"/>
                  </a:ext>
                </a:extLst>
              </p14:cNvPr>
              <p14:cNvContentPartPr/>
              <p14:nvPr/>
            </p14:nvContentPartPr>
            <p14:xfrm>
              <a:off x="11825851" y="2978232"/>
              <a:ext cx="22680" cy="36720"/>
            </p14:xfrm>
          </p:contentPart>
        </mc:Choice>
        <mc:Fallback xmlns="">
          <p:pic>
            <p:nvPicPr>
              <p:cNvPr id="3" name="Freihand 2">
                <a:extLst>
                  <a:ext uri="{FF2B5EF4-FFF2-40B4-BE49-F238E27FC236}">
                    <a16:creationId xmlns:a16="http://schemas.microsoft.com/office/drawing/2014/main" id="{B5BA6BE4-F1B4-C04D-955D-0A9B8D776061}"/>
                  </a:ext>
                </a:extLst>
              </p:cNvPr>
              <p:cNvPicPr/>
              <p:nvPr/>
            </p:nvPicPr>
            <p:blipFill>
              <a:blip r:embed="rId5"/>
              <a:stretch>
                <a:fillRect/>
              </a:stretch>
            </p:blipFill>
            <p:spPr>
              <a:xfrm>
                <a:off x="11795251" y="2947272"/>
                <a:ext cx="83880" cy="97920"/>
              </a:xfrm>
              <a:prstGeom prst="rect">
                <a:avLst/>
              </a:prstGeom>
            </p:spPr>
          </p:pic>
        </mc:Fallback>
      </mc:AlternateContent>
    </p:spTree>
    <p:extLst>
      <p:ext uri="{BB962C8B-B14F-4D97-AF65-F5344CB8AC3E}">
        <p14:creationId xmlns:p14="http://schemas.microsoft.com/office/powerpoint/2010/main" val="3367609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a:extLst>
              <a:ext uri="{FF2B5EF4-FFF2-40B4-BE49-F238E27FC236}">
                <a16:creationId xmlns:a16="http://schemas.microsoft.com/office/drawing/2014/main" id="{86E4F15C-1C30-408D-A715-F49FD2F2269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de-DE" altLang="en-US" sz="1800" b="1" dirty="0">
                <a:ea typeface="ＭＳ Ｐゴシック" panose="020B0600070205080204" pitchFamily="34" charset="-128"/>
              </a:rPr>
              <a:t>Literatur</a:t>
            </a:r>
          </a:p>
        </p:txBody>
      </p:sp>
      <p:sp>
        <p:nvSpPr>
          <p:cNvPr id="3" name="Inhaltsplatzhalter 2">
            <a:extLst>
              <a:ext uri="{FF2B5EF4-FFF2-40B4-BE49-F238E27FC236}">
                <a16:creationId xmlns:a16="http://schemas.microsoft.com/office/drawing/2014/main" id="{97EECA57-C57B-334F-8EC2-1F01F844B92F}"/>
              </a:ext>
            </a:extLst>
          </p:cNvPr>
          <p:cNvSpPr>
            <a:spLocks noGrp="1"/>
          </p:cNvSpPr>
          <p:nvPr>
            <p:ph idx="1"/>
          </p:nvPr>
        </p:nvSpPr>
        <p:spPr>
          <a:xfrm>
            <a:off x="179512" y="1196752"/>
            <a:ext cx="8784976" cy="5256584"/>
          </a:xfrm>
        </p:spPr>
        <p:txBody>
          <a:bodyPr>
            <a:noAutofit/>
          </a:bodyPr>
          <a:lstStyle/>
          <a:p>
            <a:r>
              <a:rPr lang="de-DE" sz="1050" dirty="0" err="1">
                <a:solidFill>
                  <a:prstClr val="black"/>
                </a:solidFill>
                <a:cs typeface="Arial" panose="020B0604020202020204" pitchFamily="34" charset="0"/>
              </a:rPr>
              <a:t>Alzyood</a:t>
            </a:r>
            <a:r>
              <a:rPr lang="de-DE" sz="1050" dirty="0">
                <a:solidFill>
                  <a:prstClr val="black"/>
                </a:solidFill>
                <a:cs typeface="Arial" panose="020B0604020202020204" pitchFamily="34" charset="0"/>
              </a:rPr>
              <a:t> M, Jackson D, Brooke J, </a:t>
            </a:r>
            <a:r>
              <a:rPr lang="de-DE" sz="1050" dirty="0" err="1">
                <a:solidFill>
                  <a:prstClr val="black"/>
                </a:solidFill>
                <a:cs typeface="Arial" panose="020B0604020202020204" pitchFamily="34" charset="0"/>
              </a:rPr>
              <a:t>Aveyard</a:t>
            </a:r>
            <a:r>
              <a:rPr lang="de-DE" sz="1050" dirty="0">
                <a:solidFill>
                  <a:prstClr val="black"/>
                </a:solidFill>
                <a:cs typeface="Arial" panose="020B0604020202020204" pitchFamily="34" charset="0"/>
              </a:rPr>
              <a:t> H. An integrative review </a:t>
            </a:r>
            <a:r>
              <a:rPr lang="de-DE" sz="1050" dirty="0" err="1">
                <a:solidFill>
                  <a:prstClr val="black"/>
                </a:solidFill>
                <a:cs typeface="Arial" panose="020B0604020202020204" pitchFamily="34" charset="0"/>
              </a:rPr>
              <a:t>exploring</a:t>
            </a:r>
            <a:r>
              <a:rPr lang="de-DE" sz="1050" dirty="0">
                <a:solidFill>
                  <a:prstClr val="black"/>
                </a:solidFill>
                <a:cs typeface="Arial" panose="020B0604020202020204" pitchFamily="34" charset="0"/>
              </a:rPr>
              <a:t> the </a:t>
            </a:r>
            <a:r>
              <a:rPr lang="de-DE" sz="1050" dirty="0" err="1">
                <a:solidFill>
                  <a:prstClr val="black"/>
                </a:solidFill>
                <a:cs typeface="Arial" panose="020B0604020202020204" pitchFamily="34" charset="0"/>
              </a:rPr>
              <a:t>perceptions</a:t>
            </a:r>
            <a:r>
              <a:rPr lang="de-DE" sz="1050" dirty="0">
                <a:solidFill>
                  <a:prstClr val="black"/>
                </a:solidFill>
                <a:cs typeface="Arial" panose="020B0604020202020204" pitchFamily="34" charset="0"/>
              </a:rPr>
              <a:t> of </a:t>
            </a:r>
            <a:r>
              <a:rPr lang="de-DE" sz="1050" dirty="0" err="1">
                <a:solidFill>
                  <a:prstClr val="black"/>
                </a:solidFill>
                <a:cs typeface="Arial" panose="020B0604020202020204" pitchFamily="34" charset="0"/>
              </a:rPr>
              <a:t>patients</a:t>
            </a:r>
            <a:r>
              <a:rPr lang="de-DE" sz="1050" dirty="0">
                <a:solidFill>
                  <a:prstClr val="black"/>
                </a:solidFill>
                <a:cs typeface="Arial" panose="020B0604020202020204" pitchFamily="34" charset="0"/>
              </a:rPr>
              <a:t> and </a:t>
            </a:r>
            <a:r>
              <a:rPr lang="de-DE" sz="1050" dirty="0" err="1">
                <a:solidFill>
                  <a:prstClr val="black"/>
                </a:solidFill>
                <a:cs typeface="Arial" panose="020B0604020202020204" pitchFamily="34" charset="0"/>
              </a:rPr>
              <a:t>healthcare</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professionals</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towards</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patient</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involvement</a:t>
            </a:r>
            <a:r>
              <a:rPr lang="de-DE" sz="1050" dirty="0">
                <a:solidFill>
                  <a:prstClr val="black"/>
                </a:solidFill>
                <a:cs typeface="Arial" panose="020B0604020202020204" pitchFamily="34" charset="0"/>
              </a:rPr>
              <a:t> in </a:t>
            </a:r>
            <a:r>
              <a:rPr lang="de-DE" sz="1050" dirty="0" err="1">
                <a:solidFill>
                  <a:prstClr val="black"/>
                </a:solidFill>
                <a:cs typeface="Arial" panose="020B0604020202020204" pitchFamily="34" charset="0"/>
              </a:rPr>
              <a:t>promoting</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hand</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hygiene</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compliance</a:t>
            </a:r>
            <a:r>
              <a:rPr lang="de-DE" sz="1050" dirty="0">
                <a:solidFill>
                  <a:prstClr val="black"/>
                </a:solidFill>
                <a:cs typeface="Arial" panose="020B0604020202020204" pitchFamily="34" charset="0"/>
              </a:rPr>
              <a:t> in the </a:t>
            </a:r>
            <a:r>
              <a:rPr lang="de-DE" sz="1050" dirty="0" err="1">
                <a:solidFill>
                  <a:prstClr val="black"/>
                </a:solidFill>
                <a:cs typeface="Arial" panose="020B0604020202020204" pitchFamily="34" charset="0"/>
              </a:rPr>
              <a:t>hospital</a:t>
            </a:r>
            <a:r>
              <a:rPr lang="de-DE" sz="1050" dirty="0">
                <a:solidFill>
                  <a:prstClr val="black"/>
                </a:solidFill>
                <a:cs typeface="Arial" panose="020B0604020202020204" pitchFamily="34" charset="0"/>
              </a:rPr>
              <a:t> setting. J </a:t>
            </a:r>
            <a:r>
              <a:rPr lang="de-DE" sz="1050" dirty="0" err="1">
                <a:solidFill>
                  <a:prstClr val="black"/>
                </a:solidFill>
                <a:cs typeface="Arial" panose="020B0604020202020204" pitchFamily="34" charset="0"/>
              </a:rPr>
              <a:t>Clin</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Nurs</a:t>
            </a:r>
            <a:r>
              <a:rPr lang="de-DE" sz="1050" dirty="0">
                <a:solidFill>
                  <a:prstClr val="black"/>
                </a:solidFill>
                <a:cs typeface="Arial" panose="020B0604020202020204" pitchFamily="34" charset="0"/>
              </a:rPr>
              <a:t>. 2018;27(7-8):1329-45.</a:t>
            </a:r>
          </a:p>
          <a:p>
            <a:r>
              <a:rPr lang="de-DE" sz="1050" dirty="0" err="1">
                <a:solidFill>
                  <a:prstClr val="black"/>
                </a:solidFill>
                <a:cs typeface="Arial" panose="020B0604020202020204" pitchFamily="34" charset="0"/>
              </a:rPr>
              <a:t>Baloh</a:t>
            </a:r>
            <a:r>
              <a:rPr lang="de-DE" sz="1050" dirty="0">
                <a:solidFill>
                  <a:prstClr val="black"/>
                </a:solidFill>
                <a:cs typeface="Arial" panose="020B0604020202020204" pitchFamily="34" charset="0"/>
              </a:rPr>
              <a:t> J, Thom KA, </a:t>
            </a:r>
            <a:r>
              <a:rPr lang="de-DE" sz="1050" dirty="0" err="1">
                <a:solidFill>
                  <a:prstClr val="black"/>
                </a:solidFill>
                <a:cs typeface="Arial" panose="020B0604020202020204" pitchFamily="34" charset="0"/>
              </a:rPr>
              <a:t>Perencevich</a:t>
            </a:r>
            <a:r>
              <a:rPr lang="de-DE" sz="1050" dirty="0">
                <a:solidFill>
                  <a:prstClr val="black"/>
                </a:solidFill>
                <a:cs typeface="Arial" panose="020B0604020202020204" pitchFamily="34" charset="0"/>
              </a:rPr>
              <a:t> E, Rock C, Robinson G, Ward M, et al. Hand </a:t>
            </a:r>
            <a:r>
              <a:rPr lang="de-DE" sz="1050" dirty="0" err="1">
                <a:solidFill>
                  <a:prstClr val="black"/>
                </a:solidFill>
                <a:cs typeface="Arial" panose="020B0604020202020204" pitchFamily="34" charset="0"/>
              </a:rPr>
              <a:t>hygiene</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before</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donning</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nonsterile</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gloves</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Healthcareworkers</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beliefs</a:t>
            </a:r>
            <a:r>
              <a:rPr lang="de-DE" sz="1050" dirty="0">
                <a:solidFill>
                  <a:prstClr val="black"/>
                </a:solidFill>
                <a:cs typeface="Arial" panose="020B0604020202020204" pitchFamily="34" charset="0"/>
              </a:rPr>
              <a:t> and </a:t>
            </a:r>
            <a:r>
              <a:rPr lang="de-DE" sz="1050" dirty="0" err="1">
                <a:solidFill>
                  <a:prstClr val="black"/>
                </a:solidFill>
                <a:cs typeface="Arial" panose="020B0604020202020204" pitchFamily="34" charset="0"/>
              </a:rPr>
              <a:t>practices</a:t>
            </a:r>
            <a:r>
              <a:rPr lang="de-DE" sz="1050" dirty="0">
                <a:solidFill>
                  <a:prstClr val="black"/>
                </a:solidFill>
                <a:cs typeface="Arial" panose="020B0604020202020204" pitchFamily="34" charset="0"/>
              </a:rPr>
              <a:t>. Am J </a:t>
            </a:r>
            <a:r>
              <a:rPr lang="de-DE" sz="1050" dirty="0" err="1">
                <a:solidFill>
                  <a:prstClr val="black"/>
                </a:solidFill>
                <a:cs typeface="Arial" panose="020B0604020202020204" pitchFamily="34" charset="0"/>
              </a:rPr>
              <a:t>Infect</a:t>
            </a:r>
            <a:r>
              <a:rPr lang="de-DE" sz="1050" dirty="0">
                <a:solidFill>
                  <a:prstClr val="black"/>
                </a:solidFill>
                <a:cs typeface="Arial" panose="020B0604020202020204" pitchFamily="34" charset="0"/>
              </a:rPr>
              <a:t> Control. 2019.</a:t>
            </a:r>
          </a:p>
          <a:p>
            <a:r>
              <a:rPr lang="de-DE" sz="1050" dirty="0">
                <a:solidFill>
                  <a:prstClr val="black"/>
                </a:solidFill>
                <a:cs typeface="Arial" panose="020B0604020202020204" pitchFamily="34" charset="0"/>
              </a:rPr>
              <a:t>Dunn RR, Reese AT, Eisenhauer N. </a:t>
            </a:r>
            <a:r>
              <a:rPr lang="de-DE" sz="1050" dirty="0" err="1">
                <a:solidFill>
                  <a:prstClr val="black"/>
                </a:solidFill>
                <a:cs typeface="Arial" panose="020B0604020202020204" pitchFamily="34" charset="0"/>
              </a:rPr>
              <a:t>Biodiversity-ecosystem</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function</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relationships</a:t>
            </a:r>
            <a:r>
              <a:rPr lang="de-DE" sz="1050" dirty="0">
                <a:solidFill>
                  <a:prstClr val="black"/>
                </a:solidFill>
                <a:cs typeface="Arial" panose="020B0604020202020204" pitchFamily="34" charset="0"/>
              </a:rPr>
              <a:t> on </a:t>
            </a:r>
            <a:r>
              <a:rPr lang="de-DE" sz="1050" dirty="0" err="1">
                <a:solidFill>
                  <a:prstClr val="black"/>
                </a:solidFill>
                <a:cs typeface="Arial" panose="020B0604020202020204" pitchFamily="34" charset="0"/>
              </a:rPr>
              <a:t>bodies</a:t>
            </a:r>
            <a:r>
              <a:rPr lang="de-DE" sz="1050" dirty="0">
                <a:solidFill>
                  <a:prstClr val="black"/>
                </a:solidFill>
                <a:cs typeface="Arial" panose="020B0604020202020204" pitchFamily="34" charset="0"/>
              </a:rPr>
              <a:t> and in </a:t>
            </a:r>
            <a:r>
              <a:rPr lang="de-DE" sz="1050" dirty="0" err="1">
                <a:solidFill>
                  <a:prstClr val="black"/>
                </a:solidFill>
                <a:cs typeface="Arial" panose="020B0604020202020204" pitchFamily="34" charset="0"/>
              </a:rPr>
              <a:t>buildings</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Nat</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Ecol</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Evol</a:t>
            </a:r>
            <a:r>
              <a:rPr lang="de-DE" sz="1050" dirty="0">
                <a:solidFill>
                  <a:prstClr val="black"/>
                </a:solidFill>
                <a:cs typeface="Arial" panose="020B0604020202020204" pitchFamily="34" charset="0"/>
              </a:rPr>
              <a:t>. 2019;3(1):7-9.</a:t>
            </a:r>
          </a:p>
          <a:p>
            <a:r>
              <a:rPr lang="de-DE" sz="1050" dirty="0">
                <a:solidFill>
                  <a:prstClr val="black"/>
                </a:solidFill>
                <a:cs typeface="Arial" panose="020B0604020202020204" pitchFamily="34" charset="0"/>
              </a:rPr>
              <a:t>Grayson ML, </a:t>
            </a:r>
            <a:r>
              <a:rPr lang="de-DE" sz="1050" dirty="0" err="1">
                <a:solidFill>
                  <a:prstClr val="black"/>
                </a:solidFill>
                <a:cs typeface="Arial" panose="020B0604020202020204" pitchFamily="34" charset="0"/>
              </a:rPr>
              <a:t>Stewardson</a:t>
            </a:r>
            <a:r>
              <a:rPr lang="de-DE" sz="1050" dirty="0">
                <a:solidFill>
                  <a:prstClr val="black"/>
                </a:solidFill>
                <a:cs typeface="Arial" panose="020B0604020202020204" pitchFamily="34" charset="0"/>
              </a:rPr>
              <a:t> AJ, Russo PL, Ryan KE, Olsen KL, </a:t>
            </a:r>
            <a:r>
              <a:rPr lang="de-DE" sz="1050" dirty="0" err="1">
                <a:solidFill>
                  <a:prstClr val="black"/>
                </a:solidFill>
                <a:cs typeface="Arial" panose="020B0604020202020204" pitchFamily="34" charset="0"/>
              </a:rPr>
              <a:t>Havers</a:t>
            </a:r>
            <a:r>
              <a:rPr lang="de-DE" sz="1050" dirty="0">
                <a:solidFill>
                  <a:prstClr val="black"/>
                </a:solidFill>
                <a:cs typeface="Arial" panose="020B0604020202020204" pitchFamily="34" charset="0"/>
              </a:rPr>
              <a:t> SM, et al. Effects of the Australian National Hand Hygiene Initiative </a:t>
            </a:r>
            <a:r>
              <a:rPr lang="de-DE" sz="1050" dirty="0" err="1">
                <a:solidFill>
                  <a:prstClr val="black"/>
                </a:solidFill>
                <a:cs typeface="Arial" panose="020B0604020202020204" pitchFamily="34" charset="0"/>
              </a:rPr>
              <a:t>after</a:t>
            </a:r>
            <a:r>
              <a:rPr lang="de-DE" sz="1050" dirty="0">
                <a:solidFill>
                  <a:prstClr val="black"/>
                </a:solidFill>
                <a:cs typeface="Arial" panose="020B0604020202020204" pitchFamily="34" charset="0"/>
              </a:rPr>
              <a:t> 8 years on </a:t>
            </a:r>
            <a:r>
              <a:rPr lang="de-DE" sz="1050" dirty="0" err="1">
                <a:solidFill>
                  <a:prstClr val="black"/>
                </a:solidFill>
                <a:cs typeface="Arial" panose="020B0604020202020204" pitchFamily="34" charset="0"/>
              </a:rPr>
              <a:t>infection</a:t>
            </a:r>
            <a:r>
              <a:rPr lang="de-DE" sz="1050" dirty="0">
                <a:solidFill>
                  <a:prstClr val="black"/>
                </a:solidFill>
                <a:cs typeface="Arial" panose="020B0604020202020204" pitchFamily="34" charset="0"/>
              </a:rPr>
              <a:t> control </a:t>
            </a:r>
            <a:r>
              <a:rPr lang="de-DE" sz="1050" dirty="0" err="1">
                <a:solidFill>
                  <a:prstClr val="black"/>
                </a:solidFill>
                <a:cs typeface="Arial" panose="020B0604020202020204" pitchFamily="34" charset="0"/>
              </a:rPr>
              <a:t>practices</a:t>
            </a:r>
            <a:r>
              <a:rPr lang="de-DE" sz="1050" dirty="0">
                <a:solidFill>
                  <a:prstClr val="black"/>
                </a:solidFill>
                <a:cs typeface="Arial" panose="020B0604020202020204" pitchFamily="34" charset="0"/>
              </a:rPr>
              <a:t>, health-care </a:t>
            </a:r>
            <a:r>
              <a:rPr lang="de-DE" sz="1050" dirty="0" err="1">
                <a:solidFill>
                  <a:prstClr val="black"/>
                </a:solidFill>
                <a:cs typeface="Arial" panose="020B0604020202020204" pitchFamily="34" charset="0"/>
              </a:rPr>
              <a:t>worker</a:t>
            </a:r>
            <a:r>
              <a:rPr lang="de-DE" sz="1050" dirty="0">
                <a:solidFill>
                  <a:prstClr val="black"/>
                </a:solidFill>
                <a:cs typeface="Arial" panose="020B0604020202020204" pitchFamily="34" charset="0"/>
              </a:rPr>
              <a:t> education, and </a:t>
            </a:r>
            <a:r>
              <a:rPr lang="de-DE" sz="1050" dirty="0" err="1">
                <a:solidFill>
                  <a:prstClr val="black"/>
                </a:solidFill>
                <a:cs typeface="Arial" panose="020B0604020202020204" pitchFamily="34" charset="0"/>
              </a:rPr>
              <a:t>clinical</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outcomes</a:t>
            </a:r>
            <a:r>
              <a:rPr lang="de-DE" sz="1050" dirty="0">
                <a:solidFill>
                  <a:prstClr val="black"/>
                </a:solidFill>
                <a:cs typeface="Arial" panose="020B0604020202020204" pitchFamily="34" charset="0"/>
              </a:rPr>
              <a:t>: a </a:t>
            </a:r>
            <a:r>
              <a:rPr lang="de-DE" sz="1050" dirty="0" err="1">
                <a:solidFill>
                  <a:prstClr val="black"/>
                </a:solidFill>
                <a:cs typeface="Arial" panose="020B0604020202020204" pitchFamily="34" charset="0"/>
              </a:rPr>
              <a:t>longitudinal</a:t>
            </a:r>
            <a:r>
              <a:rPr lang="de-DE" sz="1050" dirty="0">
                <a:solidFill>
                  <a:prstClr val="black"/>
                </a:solidFill>
                <a:cs typeface="Arial" panose="020B0604020202020204" pitchFamily="34" charset="0"/>
              </a:rPr>
              <a:t> study. </a:t>
            </a:r>
            <a:r>
              <a:rPr lang="de-DE" sz="1050" dirty="0" err="1">
                <a:solidFill>
                  <a:prstClr val="black"/>
                </a:solidFill>
                <a:cs typeface="Arial" panose="020B0604020202020204" pitchFamily="34" charset="0"/>
              </a:rPr>
              <a:t>Lancet</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Infect</a:t>
            </a:r>
            <a:r>
              <a:rPr lang="de-DE" sz="1050" dirty="0">
                <a:solidFill>
                  <a:prstClr val="black"/>
                </a:solidFill>
                <a:cs typeface="Arial" panose="020B0604020202020204" pitchFamily="34" charset="0"/>
              </a:rPr>
              <a:t> Dis. 2018;18(11):1269-77.</a:t>
            </a:r>
          </a:p>
          <a:p>
            <a:r>
              <a:rPr lang="de-DE" sz="1050" dirty="0">
                <a:solidFill>
                  <a:prstClr val="black"/>
                </a:solidFill>
                <a:cs typeface="Arial" panose="020B0604020202020204" pitchFamily="34" charset="0"/>
              </a:rPr>
              <a:t>Klare I, Bender JK, Koppe U, Abu Sin M, Eckmanns T, Werner G: Eigenschaften, Häufigkeit und Verbreitung von </a:t>
            </a:r>
            <a:r>
              <a:rPr lang="de-DE" sz="1050" dirty="0" err="1">
                <a:solidFill>
                  <a:prstClr val="black"/>
                </a:solidFill>
                <a:cs typeface="Arial" panose="020B0604020202020204" pitchFamily="34" charset="0"/>
              </a:rPr>
              <a:t>Vancomycin-resistenten</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Entero</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kokken</a:t>
            </a:r>
            <a:r>
              <a:rPr lang="de-DE" sz="1050" dirty="0">
                <a:solidFill>
                  <a:prstClr val="black"/>
                </a:solidFill>
                <a:cs typeface="Arial" panose="020B0604020202020204" pitchFamily="34" charset="0"/>
              </a:rPr>
              <a:t> (VRE) in Deutschland – Update 2015/2016. </a:t>
            </a:r>
            <a:r>
              <a:rPr lang="de-DE" sz="1050" dirty="0" err="1">
                <a:solidFill>
                  <a:prstClr val="black"/>
                </a:solidFill>
                <a:cs typeface="Arial" panose="020B0604020202020204" pitchFamily="34" charset="0"/>
              </a:rPr>
              <a:t>Epid</a:t>
            </a:r>
            <a:r>
              <a:rPr lang="de-DE" sz="1050" dirty="0">
                <a:solidFill>
                  <a:prstClr val="black"/>
                </a:solidFill>
                <a:cs typeface="Arial" panose="020B0604020202020204" pitchFamily="34" charset="0"/>
              </a:rPr>
              <a:t> Bull 2017;46:519 – 527 | DOI 10.17886/</a:t>
            </a:r>
            <a:r>
              <a:rPr lang="de-DE" sz="1050" dirty="0" err="1">
                <a:solidFill>
                  <a:prstClr val="black"/>
                </a:solidFill>
                <a:cs typeface="Arial" panose="020B0604020202020204" pitchFamily="34" charset="0"/>
              </a:rPr>
              <a:t>EpiBull-2017-06</a:t>
            </a:r>
            <a:endParaRPr lang="de-DE" sz="1050" dirty="0">
              <a:solidFill>
                <a:prstClr val="black"/>
              </a:solidFill>
              <a:cs typeface="Arial" panose="020B0604020202020204" pitchFamily="34" charset="0"/>
            </a:endParaRPr>
          </a:p>
          <a:p>
            <a:r>
              <a:rPr lang="de-DE" sz="1050" dirty="0">
                <a:solidFill>
                  <a:prstClr val="black"/>
                </a:solidFill>
                <a:cs typeface="Arial" panose="020B0604020202020204" pitchFamily="34" charset="0"/>
              </a:rPr>
              <a:t>Kramer A, </a:t>
            </a:r>
            <a:r>
              <a:rPr lang="de-DE" sz="1050" dirty="0" err="1">
                <a:solidFill>
                  <a:prstClr val="black"/>
                </a:solidFill>
                <a:cs typeface="Arial" panose="020B0604020202020204" pitchFamily="34" charset="0"/>
              </a:rPr>
              <a:t>Pittet</a:t>
            </a:r>
            <a:r>
              <a:rPr lang="de-DE" sz="1050" dirty="0">
                <a:solidFill>
                  <a:prstClr val="black"/>
                </a:solidFill>
                <a:cs typeface="Arial" panose="020B0604020202020204" pitchFamily="34" charset="0"/>
              </a:rPr>
              <a:t> D, </a:t>
            </a:r>
            <a:r>
              <a:rPr lang="de-DE" sz="1050" dirty="0" err="1">
                <a:solidFill>
                  <a:prstClr val="black"/>
                </a:solidFill>
                <a:cs typeface="Arial" panose="020B0604020202020204" pitchFamily="34" charset="0"/>
              </a:rPr>
              <a:t>Klasinc</a:t>
            </a:r>
            <a:r>
              <a:rPr lang="de-DE" sz="1050" dirty="0">
                <a:solidFill>
                  <a:prstClr val="black"/>
                </a:solidFill>
                <a:cs typeface="Arial" panose="020B0604020202020204" pitchFamily="34" charset="0"/>
              </a:rPr>
              <a:t> R, Krebs S, </a:t>
            </a:r>
            <a:r>
              <a:rPr lang="de-DE" sz="1050" dirty="0" err="1">
                <a:solidFill>
                  <a:prstClr val="black"/>
                </a:solidFill>
                <a:cs typeface="Arial" panose="020B0604020202020204" pitchFamily="34" charset="0"/>
              </a:rPr>
              <a:t>Koburger</a:t>
            </a:r>
            <a:r>
              <a:rPr lang="de-DE" sz="1050" dirty="0">
                <a:solidFill>
                  <a:prstClr val="black"/>
                </a:solidFill>
                <a:cs typeface="Arial" panose="020B0604020202020204" pitchFamily="34" charset="0"/>
              </a:rPr>
              <a:t> T, </a:t>
            </a:r>
            <a:r>
              <a:rPr lang="de-DE" sz="1050" dirty="0" err="1">
                <a:solidFill>
                  <a:prstClr val="black"/>
                </a:solidFill>
                <a:cs typeface="Arial" panose="020B0604020202020204" pitchFamily="34" charset="0"/>
              </a:rPr>
              <a:t>Fusch</a:t>
            </a:r>
            <a:r>
              <a:rPr lang="de-DE" sz="1050" dirty="0">
                <a:solidFill>
                  <a:prstClr val="black"/>
                </a:solidFill>
                <a:cs typeface="Arial" panose="020B0604020202020204" pitchFamily="34" charset="0"/>
              </a:rPr>
              <a:t> C, et al. </a:t>
            </a:r>
            <a:r>
              <a:rPr lang="de-DE" sz="1050" dirty="0" err="1">
                <a:solidFill>
                  <a:prstClr val="black"/>
                </a:solidFill>
                <a:cs typeface="Arial" panose="020B0604020202020204" pitchFamily="34" charset="0"/>
              </a:rPr>
              <a:t>Shortening</a:t>
            </a:r>
            <a:r>
              <a:rPr lang="de-DE" sz="1050" dirty="0">
                <a:solidFill>
                  <a:prstClr val="black"/>
                </a:solidFill>
                <a:cs typeface="Arial" panose="020B0604020202020204" pitchFamily="34" charset="0"/>
              </a:rPr>
              <a:t> the Application Time of </a:t>
            </a:r>
            <a:r>
              <a:rPr lang="de-DE" sz="1050" dirty="0" err="1">
                <a:solidFill>
                  <a:prstClr val="black"/>
                </a:solidFill>
                <a:cs typeface="Arial" panose="020B0604020202020204" pitchFamily="34" charset="0"/>
              </a:rPr>
              <a:t>Alcohol-Based</a:t>
            </a:r>
            <a:r>
              <a:rPr lang="de-DE" sz="1050" dirty="0">
                <a:solidFill>
                  <a:prstClr val="black"/>
                </a:solidFill>
                <a:cs typeface="Arial" panose="020B0604020202020204" pitchFamily="34" charset="0"/>
              </a:rPr>
              <a:t> Hand </a:t>
            </a:r>
            <a:r>
              <a:rPr lang="de-DE" sz="1050" dirty="0" err="1">
                <a:solidFill>
                  <a:prstClr val="black"/>
                </a:solidFill>
                <a:cs typeface="Arial" panose="020B0604020202020204" pitchFamily="34" charset="0"/>
              </a:rPr>
              <a:t>Rubs</a:t>
            </a:r>
            <a:r>
              <a:rPr lang="de-DE" sz="1050" dirty="0">
                <a:solidFill>
                  <a:prstClr val="black"/>
                </a:solidFill>
                <a:cs typeface="Arial" panose="020B0604020202020204" pitchFamily="34" charset="0"/>
              </a:rPr>
              <a:t> to 15 </a:t>
            </a:r>
            <a:r>
              <a:rPr lang="de-DE" sz="1050" dirty="0" err="1">
                <a:solidFill>
                  <a:prstClr val="black"/>
                </a:solidFill>
                <a:cs typeface="Arial" panose="020B0604020202020204" pitchFamily="34" charset="0"/>
              </a:rPr>
              <a:t>Seconds</a:t>
            </a:r>
            <a:r>
              <a:rPr lang="de-DE" sz="1050" dirty="0">
                <a:solidFill>
                  <a:prstClr val="black"/>
                </a:solidFill>
                <a:cs typeface="Arial" panose="020B0604020202020204" pitchFamily="34" charset="0"/>
              </a:rPr>
              <a:t> May </a:t>
            </a:r>
            <a:r>
              <a:rPr lang="de-DE" sz="1050" dirty="0" err="1">
                <a:solidFill>
                  <a:prstClr val="black"/>
                </a:solidFill>
                <a:cs typeface="Arial" panose="020B0604020202020204" pitchFamily="34" charset="0"/>
              </a:rPr>
              <a:t>Improve</a:t>
            </a:r>
            <a:r>
              <a:rPr lang="de-DE" sz="1050" dirty="0">
                <a:solidFill>
                  <a:prstClr val="black"/>
                </a:solidFill>
                <a:cs typeface="Arial" panose="020B0604020202020204" pitchFamily="34" charset="0"/>
              </a:rPr>
              <a:t> the Frequency of Hand </a:t>
            </a:r>
            <a:r>
              <a:rPr lang="de-DE" sz="1050" dirty="0" err="1">
                <a:solidFill>
                  <a:prstClr val="black"/>
                </a:solidFill>
                <a:cs typeface="Arial" panose="020B0604020202020204" pitchFamily="34" charset="0"/>
              </a:rPr>
              <a:t>Antisepsis</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Actions</a:t>
            </a:r>
            <a:r>
              <a:rPr lang="de-DE" sz="1050" dirty="0">
                <a:solidFill>
                  <a:prstClr val="black"/>
                </a:solidFill>
                <a:cs typeface="Arial" panose="020B0604020202020204" pitchFamily="34" charset="0"/>
              </a:rPr>
              <a:t> in a </a:t>
            </a:r>
            <a:r>
              <a:rPr lang="de-DE" sz="1050" dirty="0" err="1">
                <a:solidFill>
                  <a:prstClr val="black"/>
                </a:solidFill>
                <a:cs typeface="Arial" panose="020B0604020202020204" pitchFamily="34" charset="0"/>
              </a:rPr>
              <a:t>Neonatal</a:t>
            </a:r>
            <a:r>
              <a:rPr lang="de-DE" sz="1050" dirty="0">
                <a:solidFill>
                  <a:prstClr val="black"/>
                </a:solidFill>
                <a:cs typeface="Arial" panose="020B0604020202020204" pitchFamily="34" charset="0"/>
              </a:rPr>
              <a:t> Intensive Care Unit. </a:t>
            </a:r>
            <a:r>
              <a:rPr lang="de-DE" sz="1050" dirty="0" err="1">
                <a:solidFill>
                  <a:prstClr val="black"/>
                </a:solidFill>
                <a:cs typeface="Arial" panose="020B0604020202020204" pitchFamily="34" charset="0"/>
              </a:rPr>
              <a:t>Infect</a:t>
            </a:r>
            <a:r>
              <a:rPr lang="de-DE" sz="1050" dirty="0">
                <a:solidFill>
                  <a:prstClr val="black"/>
                </a:solidFill>
                <a:cs typeface="Arial" panose="020B0604020202020204" pitchFamily="34" charset="0"/>
              </a:rPr>
              <a:t> Control </a:t>
            </a:r>
            <a:r>
              <a:rPr lang="de-DE" sz="1050" dirty="0" err="1">
                <a:solidFill>
                  <a:prstClr val="black"/>
                </a:solidFill>
                <a:cs typeface="Arial" panose="020B0604020202020204" pitchFamily="34" charset="0"/>
              </a:rPr>
              <a:t>Hosp</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Epidemiol</a:t>
            </a:r>
            <a:r>
              <a:rPr lang="de-DE" sz="1050" dirty="0">
                <a:solidFill>
                  <a:prstClr val="black"/>
                </a:solidFill>
                <a:cs typeface="Arial" panose="020B0604020202020204" pitchFamily="34" charset="0"/>
              </a:rPr>
              <a:t>. 2017;38(12):1430-4.</a:t>
            </a:r>
          </a:p>
          <a:p>
            <a:r>
              <a:rPr lang="de-DE" sz="1050" dirty="0" err="1">
                <a:solidFill>
                  <a:prstClr val="black"/>
                </a:solidFill>
                <a:cs typeface="Arial" panose="020B0604020202020204" pitchFamily="34" charset="0"/>
              </a:rPr>
              <a:t>Pidot</a:t>
            </a:r>
            <a:r>
              <a:rPr lang="de-DE" sz="1050" dirty="0">
                <a:solidFill>
                  <a:prstClr val="black"/>
                </a:solidFill>
                <a:cs typeface="Arial" panose="020B0604020202020204" pitchFamily="34" charset="0"/>
              </a:rPr>
              <a:t> SJ et al.: </a:t>
            </a:r>
            <a:r>
              <a:rPr lang="de-DE" sz="1050" dirty="0" err="1">
                <a:solidFill>
                  <a:prstClr val="black"/>
                </a:solidFill>
                <a:cs typeface="Arial" panose="020B0604020202020204" pitchFamily="34" charset="0"/>
              </a:rPr>
              <a:t>Increasing</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tolerance</a:t>
            </a:r>
            <a:r>
              <a:rPr lang="de-DE" sz="1050" dirty="0">
                <a:solidFill>
                  <a:prstClr val="black"/>
                </a:solidFill>
                <a:cs typeface="Arial" panose="020B0604020202020204" pitchFamily="34" charset="0"/>
              </a:rPr>
              <a:t> of </a:t>
            </a:r>
            <a:r>
              <a:rPr lang="de-DE" sz="1050" dirty="0" err="1">
                <a:solidFill>
                  <a:prstClr val="black"/>
                </a:solidFill>
                <a:cs typeface="Arial" panose="020B0604020202020204" pitchFamily="34" charset="0"/>
              </a:rPr>
              <a:t>hospital</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Enterococcus</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faecium</a:t>
            </a:r>
            <a:r>
              <a:rPr lang="de-DE" sz="1050" dirty="0">
                <a:solidFill>
                  <a:prstClr val="black"/>
                </a:solidFill>
                <a:cs typeface="Arial" panose="020B0604020202020204" pitchFamily="34" charset="0"/>
              </a:rPr>
              <a:t> to </a:t>
            </a:r>
            <a:r>
              <a:rPr lang="de-DE" sz="1050" dirty="0" err="1">
                <a:solidFill>
                  <a:prstClr val="black"/>
                </a:solidFill>
                <a:cs typeface="Arial" panose="020B0604020202020204" pitchFamily="34" charset="0"/>
              </a:rPr>
              <a:t>handwash</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alcohols</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Transl</a:t>
            </a:r>
            <a:r>
              <a:rPr lang="de-DE" sz="1050" dirty="0">
                <a:solidFill>
                  <a:prstClr val="black"/>
                </a:solidFill>
                <a:cs typeface="Arial" panose="020B0604020202020204" pitchFamily="34" charset="0"/>
              </a:rPr>
              <a:t>. Med.; 10: </a:t>
            </a:r>
            <a:r>
              <a:rPr lang="de-DE" sz="1050" dirty="0" err="1">
                <a:solidFill>
                  <a:prstClr val="black"/>
                </a:solidFill>
                <a:cs typeface="Arial" panose="020B0604020202020204" pitchFamily="34" charset="0"/>
              </a:rPr>
              <a:t>eaar6115</a:t>
            </a:r>
            <a:r>
              <a:rPr lang="de-DE" sz="1050" dirty="0">
                <a:solidFill>
                  <a:prstClr val="black"/>
                </a:solidFill>
                <a:cs typeface="Arial" panose="020B0604020202020204" pitchFamily="34" charset="0"/>
              </a:rPr>
              <a:t> (2018). 1. August 2018</a:t>
            </a:r>
          </a:p>
          <a:p>
            <a:r>
              <a:rPr lang="de-DE" sz="1050" dirty="0" err="1">
                <a:solidFill>
                  <a:prstClr val="black"/>
                </a:solidFill>
                <a:cs typeface="Arial" panose="020B0604020202020204" pitchFamily="34" charset="0"/>
              </a:rPr>
              <a:t>Pires</a:t>
            </a:r>
            <a:r>
              <a:rPr lang="de-DE" sz="1050" dirty="0">
                <a:solidFill>
                  <a:prstClr val="black"/>
                </a:solidFill>
                <a:cs typeface="Arial" panose="020B0604020202020204" pitchFamily="34" charset="0"/>
              </a:rPr>
              <a:t> D, </a:t>
            </a:r>
            <a:r>
              <a:rPr lang="de-DE" sz="1050" dirty="0" err="1">
                <a:solidFill>
                  <a:prstClr val="black"/>
                </a:solidFill>
                <a:cs typeface="Arial" panose="020B0604020202020204" pitchFamily="34" charset="0"/>
              </a:rPr>
              <a:t>Bellissimo-Rodrigues</a:t>
            </a:r>
            <a:r>
              <a:rPr lang="de-DE" sz="1050" dirty="0">
                <a:solidFill>
                  <a:prstClr val="black"/>
                </a:solidFill>
                <a:cs typeface="Arial" panose="020B0604020202020204" pitchFamily="34" charset="0"/>
              </a:rPr>
              <a:t> F, </a:t>
            </a:r>
            <a:r>
              <a:rPr lang="de-DE" sz="1050" dirty="0" err="1">
                <a:solidFill>
                  <a:prstClr val="black"/>
                </a:solidFill>
                <a:cs typeface="Arial" panose="020B0604020202020204" pitchFamily="34" charset="0"/>
              </a:rPr>
              <a:t>Soule</a:t>
            </a:r>
            <a:r>
              <a:rPr lang="de-DE" sz="1050" dirty="0">
                <a:solidFill>
                  <a:prstClr val="black"/>
                </a:solidFill>
                <a:cs typeface="Arial" panose="020B0604020202020204" pitchFamily="34" charset="0"/>
              </a:rPr>
              <a:t> H, </a:t>
            </a:r>
            <a:r>
              <a:rPr lang="de-DE" sz="1050" dirty="0" err="1">
                <a:solidFill>
                  <a:prstClr val="black"/>
                </a:solidFill>
                <a:cs typeface="Arial" panose="020B0604020202020204" pitchFamily="34" charset="0"/>
              </a:rPr>
              <a:t>Gayet-Ageron</a:t>
            </a:r>
            <a:r>
              <a:rPr lang="de-DE" sz="1050" dirty="0">
                <a:solidFill>
                  <a:prstClr val="black"/>
                </a:solidFill>
                <a:cs typeface="Arial" panose="020B0604020202020204" pitchFamily="34" charset="0"/>
              </a:rPr>
              <a:t> A, </a:t>
            </a:r>
            <a:r>
              <a:rPr lang="de-DE" sz="1050" dirty="0" err="1">
                <a:solidFill>
                  <a:prstClr val="black"/>
                </a:solidFill>
                <a:cs typeface="Arial" panose="020B0604020202020204" pitchFamily="34" charset="0"/>
              </a:rPr>
              <a:t>Pittet</a:t>
            </a:r>
            <a:r>
              <a:rPr lang="de-DE" sz="1050" dirty="0">
                <a:solidFill>
                  <a:prstClr val="black"/>
                </a:solidFill>
                <a:cs typeface="Arial" panose="020B0604020202020204" pitchFamily="34" charset="0"/>
              </a:rPr>
              <a:t> D. </a:t>
            </a:r>
            <a:r>
              <a:rPr lang="de-DE" sz="1050" dirty="0" err="1">
                <a:solidFill>
                  <a:prstClr val="black"/>
                </a:solidFill>
                <a:cs typeface="Arial" panose="020B0604020202020204" pitchFamily="34" charset="0"/>
              </a:rPr>
              <a:t>Revisiting</a:t>
            </a:r>
            <a:r>
              <a:rPr lang="de-DE" sz="1050" dirty="0">
                <a:solidFill>
                  <a:prstClr val="black"/>
                </a:solidFill>
                <a:cs typeface="Arial" panose="020B0604020202020204" pitchFamily="34" charset="0"/>
              </a:rPr>
              <a:t> the WHO "How to </a:t>
            </a:r>
            <a:r>
              <a:rPr lang="de-DE" sz="1050" dirty="0" err="1">
                <a:solidFill>
                  <a:prstClr val="black"/>
                </a:solidFill>
                <a:cs typeface="Arial" panose="020B0604020202020204" pitchFamily="34" charset="0"/>
              </a:rPr>
              <a:t>Handrub</a:t>
            </a:r>
            <a:r>
              <a:rPr lang="de-DE" sz="1050" dirty="0">
                <a:solidFill>
                  <a:prstClr val="black"/>
                </a:solidFill>
                <a:cs typeface="Arial" panose="020B0604020202020204" pitchFamily="34" charset="0"/>
              </a:rPr>
              <a:t>" Hand Hygiene </a:t>
            </a:r>
            <a:r>
              <a:rPr lang="de-DE" sz="1050" dirty="0" err="1">
                <a:solidFill>
                  <a:prstClr val="black"/>
                </a:solidFill>
                <a:cs typeface="Arial" panose="020B0604020202020204" pitchFamily="34" charset="0"/>
              </a:rPr>
              <a:t>Technique</a:t>
            </a:r>
            <a:r>
              <a:rPr lang="de-DE" sz="1050" dirty="0">
                <a:solidFill>
                  <a:prstClr val="black"/>
                </a:solidFill>
                <a:cs typeface="Arial" panose="020B0604020202020204" pitchFamily="34" charset="0"/>
              </a:rPr>
              <a:t>: Fingertips First? </a:t>
            </a:r>
            <a:r>
              <a:rPr lang="de-DE" sz="1050" dirty="0" err="1">
                <a:solidFill>
                  <a:prstClr val="black"/>
                </a:solidFill>
                <a:cs typeface="Arial" panose="020B0604020202020204" pitchFamily="34" charset="0"/>
              </a:rPr>
              <a:t>Infect</a:t>
            </a:r>
            <a:r>
              <a:rPr lang="de-DE" sz="1050" dirty="0">
                <a:solidFill>
                  <a:prstClr val="black"/>
                </a:solidFill>
                <a:cs typeface="Arial" panose="020B0604020202020204" pitchFamily="34" charset="0"/>
              </a:rPr>
              <a:t> Control </a:t>
            </a:r>
            <a:r>
              <a:rPr lang="de-DE" sz="1050" dirty="0" err="1">
                <a:solidFill>
                  <a:prstClr val="black"/>
                </a:solidFill>
                <a:cs typeface="Arial" panose="020B0604020202020204" pitchFamily="34" charset="0"/>
              </a:rPr>
              <a:t>Hosp</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Epidemiol</a:t>
            </a:r>
            <a:r>
              <a:rPr lang="de-DE" sz="1050" dirty="0">
                <a:solidFill>
                  <a:prstClr val="black"/>
                </a:solidFill>
                <a:cs typeface="Arial" panose="020B0604020202020204" pitchFamily="34" charset="0"/>
              </a:rPr>
              <a:t>. 2017;38(2):230-3.</a:t>
            </a:r>
          </a:p>
          <a:p>
            <a:r>
              <a:rPr lang="de-DE" sz="1050" dirty="0" err="1">
                <a:solidFill>
                  <a:prstClr val="black"/>
                </a:solidFill>
                <a:cs typeface="Arial" panose="020B0604020202020204" pitchFamily="34" charset="0"/>
              </a:rPr>
              <a:t>Pires</a:t>
            </a:r>
            <a:r>
              <a:rPr lang="de-DE" sz="1050" dirty="0">
                <a:solidFill>
                  <a:prstClr val="black"/>
                </a:solidFill>
                <a:cs typeface="Arial" panose="020B0604020202020204" pitchFamily="34" charset="0"/>
              </a:rPr>
              <a:t> D, </a:t>
            </a:r>
            <a:r>
              <a:rPr lang="de-DE" sz="1050" dirty="0" err="1">
                <a:solidFill>
                  <a:prstClr val="black"/>
                </a:solidFill>
                <a:cs typeface="Arial" panose="020B0604020202020204" pitchFamily="34" charset="0"/>
              </a:rPr>
              <a:t>Soule</a:t>
            </a:r>
            <a:r>
              <a:rPr lang="de-DE" sz="1050" dirty="0">
                <a:solidFill>
                  <a:prstClr val="black"/>
                </a:solidFill>
                <a:cs typeface="Arial" panose="020B0604020202020204" pitchFamily="34" charset="0"/>
              </a:rPr>
              <a:t> H, </a:t>
            </a:r>
            <a:r>
              <a:rPr lang="de-DE" sz="1050" dirty="0" err="1">
                <a:solidFill>
                  <a:prstClr val="black"/>
                </a:solidFill>
                <a:cs typeface="Arial" panose="020B0604020202020204" pitchFamily="34" charset="0"/>
              </a:rPr>
              <a:t>Bellissimo-Rodrigues</a:t>
            </a:r>
            <a:r>
              <a:rPr lang="de-DE" sz="1050" dirty="0">
                <a:solidFill>
                  <a:prstClr val="black"/>
                </a:solidFill>
                <a:cs typeface="Arial" panose="020B0604020202020204" pitchFamily="34" charset="0"/>
              </a:rPr>
              <a:t> F, </a:t>
            </a:r>
            <a:r>
              <a:rPr lang="de-DE" sz="1050" dirty="0" err="1">
                <a:solidFill>
                  <a:prstClr val="black"/>
                </a:solidFill>
                <a:cs typeface="Arial" panose="020B0604020202020204" pitchFamily="34" charset="0"/>
              </a:rPr>
              <a:t>Gayet-Ageron</a:t>
            </a:r>
            <a:r>
              <a:rPr lang="de-DE" sz="1050" dirty="0">
                <a:solidFill>
                  <a:prstClr val="black"/>
                </a:solidFill>
                <a:cs typeface="Arial" panose="020B0604020202020204" pitchFamily="34" charset="0"/>
              </a:rPr>
              <a:t> A, </a:t>
            </a:r>
            <a:r>
              <a:rPr lang="de-DE" sz="1050" dirty="0" err="1">
                <a:solidFill>
                  <a:prstClr val="black"/>
                </a:solidFill>
                <a:cs typeface="Arial" panose="020B0604020202020204" pitchFamily="34" charset="0"/>
              </a:rPr>
              <a:t>Pittet</a:t>
            </a:r>
            <a:r>
              <a:rPr lang="de-DE" sz="1050" dirty="0">
                <a:solidFill>
                  <a:prstClr val="black"/>
                </a:solidFill>
                <a:cs typeface="Arial" panose="020B0604020202020204" pitchFamily="34" charset="0"/>
              </a:rPr>
              <a:t> D. Hand Hygiene With </a:t>
            </a:r>
            <a:r>
              <a:rPr lang="de-DE" sz="1050" dirty="0" err="1">
                <a:solidFill>
                  <a:prstClr val="black"/>
                </a:solidFill>
                <a:cs typeface="Arial" panose="020B0604020202020204" pitchFamily="34" charset="0"/>
              </a:rPr>
              <a:t>Alcohol-Based</a:t>
            </a:r>
            <a:r>
              <a:rPr lang="de-DE" sz="1050" dirty="0">
                <a:solidFill>
                  <a:prstClr val="black"/>
                </a:solidFill>
                <a:cs typeface="Arial" panose="020B0604020202020204" pitchFamily="34" charset="0"/>
              </a:rPr>
              <a:t> Hand </a:t>
            </a:r>
            <a:r>
              <a:rPr lang="de-DE" sz="1050" dirty="0" err="1">
                <a:solidFill>
                  <a:prstClr val="black"/>
                </a:solidFill>
                <a:cs typeface="Arial" panose="020B0604020202020204" pitchFamily="34" charset="0"/>
              </a:rPr>
              <a:t>Rub</a:t>
            </a:r>
            <a:r>
              <a:rPr lang="de-DE" sz="1050" dirty="0">
                <a:solidFill>
                  <a:prstClr val="black"/>
                </a:solidFill>
                <a:cs typeface="Arial" panose="020B0604020202020204" pitchFamily="34" charset="0"/>
              </a:rPr>
              <a:t>: How Long Is Long </a:t>
            </a:r>
            <a:r>
              <a:rPr lang="de-DE" sz="1050" dirty="0" err="1">
                <a:solidFill>
                  <a:prstClr val="black"/>
                </a:solidFill>
                <a:cs typeface="Arial" panose="020B0604020202020204" pitchFamily="34" charset="0"/>
              </a:rPr>
              <a:t>Enough</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Infect</a:t>
            </a:r>
            <a:r>
              <a:rPr lang="de-DE" sz="1050" dirty="0">
                <a:solidFill>
                  <a:prstClr val="black"/>
                </a:solidFill>
                <a:cs typeface="Arial" panose="020B0604020202020204" pitchFamily="34" charset="0"/>
              </a:rPr>
              <a:t> Control </a:t>
            </a:r>
            <a:r>
              <a:rPr lang="de-DE" sz="1050" dirty="0" err="1">
                <a:solidFill>
                  <a:prstClr val="black"/>
                </a:solidFill>
                <a:cs typeface="Arial" panose="020B0604020202020204" pitchFamily="34" charset="0"/>
              </a:rPr>
              <a:t>Hosp</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Epidemiol</a:t>
            </a:r>
            <a:r>
              <a:rPr lang="de-DE" sz="1050" dirty="0">
                <a:solidFill>
                  <a:prstClr val="black"/>
                </a:solidFill>
                <a:cs typeface="Arial" panose="020B0604020202020204" pitchFamily="34" charset="0"/>
              </a:rPr>
              <a:t>. 2017;38(5):547-52.</a:t>
            </a:r>
          </a:p>
          <a:p>
            <a:r>
              <a:rPr lang="de-DE" sz="1050" dirty="0">
                <a:solidFill>
                  <a:prstClr val="black"/>
                </a:solidFill>
                <a:cs typeface="Arial" panose="020B0604020202020204" pitchFamily="34" charset="0"/>
              </a:rPr>
              <a:t>Schmidtke KA, </a:t>
            </a:r>
            <a:r>
              <a:rPr lang="de-DE" sz="1050" dirty="0" err="1">
                <a:solidFill>
                  <a:prstClr val="black"/>
                </a:solidFill>
                <a:cs typeface="Arial" panose="020B0604020202020204" pitchFamily="34" charset="0"/>
              </a:rPr>
              <a:t>Aujla</a:t>
            </a:r>
            <a:r>
              <a:rPr lang="de-DE" sz="1050" dirty="0">
                <a:solidFill>
                  <a:prstClr val="black"/>
                </a:solidFill>
                <a:cs typeface="Arial" panose="020B0604020202020204" pitchFamily="34" charset="0"/>
              </a:rPr>
              <a:t> N, Marshall T, et al. Using environmental </a:t>
            </a:r>
            <a:r>
              <a:rPr lang="de-DE" sz="1050" dirty="0" err="1">
                <a:solidFill>
                  <a:prstClr val="black"/>
                </a:solidFill>
                <a:cs typeface="Arial" panose="020B0604020202020204" pitchFamily="34" charset="0"/>
              </a:rPr>
              <a:t>engineering</a:t>
            </a:r>
            <a:r>
              <a:rPr lang="de-DE" sz="1050" dirty="0">
                <a:solidFill>
                  <a:prstClr val="black"/>
                </a:solidFill>
                <a:cs typeface="Arial" panose="020B0604020202020204" pitchFamily="34" charset="0"/>
              </a:rPr>
              <a:t> to </a:t>
            </a:r>
            <a:r>
              <a:rPr lang="de-DE" sz="1050" dirty="0" err="1">
                <a:solidFill>
                  <a:prstClr val="black"/>
                </a:solidFill>
                <a:cs typeface="Arial" panose="020B0604020202020204" pitchFamily="34" charset="0"/>
              </a:rPr>
              <a:t>increase</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hand</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hygiene</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compliance</a:t>
            </a:r>
            <a:r>
              <a:rPr lang="de-DE" sz="1050" dirty="0">
                <a:solidFill>
                  <a:prstClr val="black"/>
                </a:solidFill>
                <a:cs typeface="Arial" panose="020B0604020202020204" pitchFamily="34" charset="0"/>
              </a:rPr>
              <a:t>: a </a:t>
            </a:r>
            <a:r>
              <a:rPr lang="de-DE" sz="1050" dirty="0" err="1">
                <a:solidFill>
                  <a:prstClr val="black"/>
                </a:solidFill>
                <a:cs typeface="Arial" panose="020B0604020202020204" pitchFamily="34" charset="0"/>
              </a:rPr>
              <a:t>cross-over</a:t>
            </a:r>
            <a:r>
              <a:rPr lang="de-DE" sz="1050" dirty="0">
                <a:solidFill>
                  <a:prstClr val="black"/>
                </a:solidFill>
                <a:cs typeface="Arial" panose="020B0604020202020204" pitchFamily="34" charset="0"/>
              </a:rPr>
              <a:t> study protocol. BMJ Open 2017;7:e017108.</a:t>
            </a:r>
          </a:p>
          <a:p>
            <a:r>
              <a:rPr lang="de-DE" sz="1050" dirty="0" err="1">
                <a:solidFill>
                  <a:prstClr val="black"/>
                </a:solidFill>
                <a:cs typeface="Arial" panose="020B0604020202020204" pitchFamily="34" charset="0"/>
              </a:rPr>
              <a:t>Schwebke</a:t>
            </a:r>
            <a:r>
              <a:rPr lang="de-DE" sz="1050" dirty="0">
                <a:solidFill>
                  <a:prstClr val="black"/>
                </a:solidFill>
                <a:cs typeface="Arial" panose="020B0604020202020204" pitchFamily="34" charset="0"/>
              </a:rPr>
              <a:t> I, </a:t>
            </a:r>
            <a:r>
              <a:rPr lang="de-DE" sz="1050" dirty="0" err="1">
                <a:solidFill>
                  <a:prstClr val="black"/>
                </a:solidFill>
                <a:cs typeface="Arial" panose="020B0604020202020204" pitchFamily="34" charset="0"/>
              </a:rPr>
              <a:t>Arvand</a:t>
            </a:r>
            <a:r>
              <a:rPr lang="de-DE" sz="1050" dirty="0">
                <a:solidFill>
                  <a:prstClr val="black"/>
                </a:solidFill>
                <a:cs typeface="Arial" panose="020B0604020202020204" pitchFamily="34" charset="0"/>
              </a:rPr>
              <a:t> M, Werner G, </a:t>
            </a:r>
            <a:r>
              <a:rPr lang="de-DE" sz="1050" dirty="0" err="1">
                <a:solidFill>
                  <a:prstClr val="black"/>
                </a:solidFill>
                <a:cs typeface="Arial" panose="020B0604020202020204" pitchFamily="34" charset="0"/>
              </a:rPr>
              <a:t>Konrat</a:t>
            </a:r>
            <a:r>
              <a:rPr lang="de-DE" sz="1050" dirty="0">
                <a:solidFill>
                  <a:prstClr val="black"/>
                </a:solidFill>
                <a:cs typeface="Arial" panose="020B0604020202020204" pitchFamily="34" charset="0"/>
              </a:rPr>
              <a:t> K, </a:t>
            </a:r>
            <a:r>
              <a:rPr lang="de-DE" sz="1050" dirty="0" err="1">
                <a:solidFill>
                  <a:prstClr val="black"/>
                </a:solidFill>
                <a:cs typeface="Arial" panose="020B0604020202020204" pitchFamily="34" charset="0"/>
              </a:rPr>
              <a:t>Brunke</a:t>
            </a:r>
            <a:r>
              <a:rPr lang="de-DE" sz="1050" dirty="0">
                <a:solidFill>
                  <a:prstClr val="black"/>
                </a:solidFill>
                <a:cs typeface="Arial" panose="020B0604020202020204" pitchFamily="34" charset="0"/>
              </a:rPr>
              <a:t> M: Ist die Wirksamkeit von alkoholischen Händedesinfektionsmitteln bei </a:t>
            </a:r>
            <a:r>
              <a:rPr lang="de-DE" sz="1050" dirty="0" err="1">
                <a:solidFill>
                  <a:prstClr val="black"/>
                </a:solidFill>
                <a:cs typeface="Arial" panose="020B0604020202020204" pitchFamily="34" charset="0"/>
              </a:rPr>
              <a:t>Enterokokken</a:t>
            </a:r>
            <a:r>
              <a:rPr lang="de-DE" sz="1050" dirty="0">
                <a:solidFill>
                  <a:prstClr val="black"/>
                </a:solidFill>
                <a:cs typeface="Arial" panose="020B0604020202020204" pitchFamily="34" charset="0"/>
              </a:rPr>
              <a:t> wirklich in Gefahr?</a:t>
            </a:r>
            <a:r>
              <a:rPr lang="de-DE" sz="1050" dirty="0" err="1">
                <a:solidFill>
                  <a:prstClr val="black"/>
                </a:solidFill>
                <a:cs typeface="Arial" panose="020B0604020202020204" pitchFamily="34" charset="0"/>
              </a:rPr>
              <a:t>Epid</a:t>
            </a:r>
            <a:r>
              <a:rPr lang="de-DE" sz="1050" dirty="0">
                <a:solidFill>
                  <a:prstClr val="black"/>
                </a:solidFill>
                <a:cs typeface="Arial" panose="020B0604020202020204" pitchFamily="34" charset="0"/>
              </a:rPr>
              <a:t> Bull 2018;38:415–418 | DOI 10.17886/</a:t>
            </a:r>
            <a:r>
              <a:rPr lang="de-DE" sz="1050" dirty="0" err="1">
                <a:solidFill>
                  <a:prstClr val="black"/>
                </a:solidFill>
                <a:cs typeface="Arial" panose="020B0604020202020204" pitchFamily="34" charset="0"/>
              </a:rPr>
              <a:t>EpiBull-2018-047</a:t>
            </a:r>
            <a:endParaRPr lang="de-DE" sz="1050" dirty="0">
              <a:solidFill>
                <a:prstClr val="black"/>
              </a:solidFill>
              <a:cs typeface="Arial" panose="020B0604020202020204" pitchFamily="34" charset="0"/>
            </a:endParaRPr>
          </a:p>
          <a:p>
            <a:r>
              <a:rPr lang="de-DE" sz="1050" dirty="0" err="1">
                <a:solidFill>
                  <a:prstClr val="black"/>
                </a:solidFill>
                <a:cs typeface="Arial" panose="020B0604020202020204" pitchFamily="34" charset="0"/>
              </a:rPr>
              <a:t>Tschusin-Sutter</a:t>
            </a:r>
            <a:r>
              <a:rPr lang="de-DE" sz="1050" dirty="0">
                <a:solidFill>
                  <a:prstClr val="black"/>
                </a:solidFill>
                <a:cs typeface="Arial" panose="020B0604020202020204" pitchFamily="34" charset="0"/>
              </a:rPr>
              <a:t> S, </a:t>
            </a:r>
            <a:r>
              <a:rPr lang="de-DE" sz="1050" dirty="0" err="1">
                <a:solidFill>
                  <a:prstClr val="black"/>
                </a:solidFill>
                <a:cs typeface="Arial" panose="020B0604020202020204" pitchFamily="34" charset="0"/>
              </a:rPr>
              <a:t>Sepulcri</a:t>
            </a:r>
            <a:r>
              <a:rPr lang="de-DE" sz="1050" dirty="0">
                <a:solidFill>
                  <a:prstClr val="black"/>
                </a:solidFill>
                <a:cs typeface="Arial" panose="020B0604020202020204" pitchFamily="34" charset="0"/>
              </a:rPr>
              <a:t> D, </a:t>
            </a:r>
            <a:r>
              <a:rPr lang="de-DE" sz="1050" dirty="0" err="1">
                <a:solidFill>
                  <a:prstClr val="black"/>
                </a:solidFill>
                <a:cs typeface="Arial" panose="020B0604020202020204" pitchFamily="34" charset="0"/>
              </a:rPr>
              <a:t>Dangel</a:t>
            </a:r>
            <a:r>
              <a:rPr lang="de-DE" sz="1050" dirty="0">
                <a:solidFill>
                  <a:prstClr val="black"/>
                </a:solidFill>
                <a:cs typeface="Arial" panose="020B0604020202020204" pitchFamily="34" charset="0"/>
              </a:rPr>
              <a:t> M, Ulrich A, Frei R, Widmer AF. </a:t>
            </a:r>
            <a:r>
              <a:rPr lang="de-DE" sz="1050" dirty="0" err="1">
                <a:solidFill>
                  <a:prstClr val="black"/>
                </a:solidFill>
                <a:cs typeface="Arial" panose="020B0604020202020204" pitchFamily="34" charset="0"/>
              </a:rPr>
              <a:t>Simplifying</a:t>
            </a:r>
            <a:r>
              <a:rPr lang="de-DE" sz="1050" dirty="0">
                <a:solidFill>
                  <a:prstClr val="black"/>
                </a:solidFill>
                <a:cs typeface="Arial" panose="020B0604020202020204" pitchFamily="34" charset="0"/>
              </a:rPr>
              <a:t> the WHO protocol: Three </a:t>
            </a:r>
            <a:r>
              <a:rPr lang="de-DE" sz="1050" dirty="0" err="1">
                <a:solidFill>
                  <a:prstClr val="black"/>
                </a:solidFill>
                <a:cs typeface="Arial" panose="020B0604020202020204" pitchFamily="34" charset="0"/>
              </a:rPr>
              <a:t>steps</a:t>
            </a:r>
            <a:r>
              <a:rPr lang="de-DE" sz="1050" dirty="0">
                <a:solidFill>
                  <a:prstClr val="black"/>
                </a:solidFill>
                <a:cs typeface="Arial" panose="020B0604020202020204" pitchFamily="34" charset="0"/>
              </a:rPr>
              <a:t> versus six </a:t>
            </a:r>
            <a:r>
              <a:rPr lang="de-DE" sz="1050" dirty="0" err="1">
                <a:solidFill>
                  <a:prstClr val="black"/>
                </a:solidFill>
                <a:cs typeface="Arial" panose="020B0604020202020204" pitchFamily="34" charset="0"/>
              </a:rPr>
              <a:t>steps</a:t>
            </a:r>
            <a:r>
              <a:rPr lang="de-DE" sz="1050" dirty="0">
                <a:solidFill>
                  <a:prstClr val="black"/>
                </a:solidFill>
                <a:cs typeface="Arial" panose="020B0604020202020204" pitchFamily="34" charset="0"/>
              </a:rPr>
              <a:t> for </a:t>
            </a:r>
            <a:r>
              <a:rPr lang="de-DE" sz="1050" dirty="0" err="1">
                <a:solidFill>
                  <a:prstClr val="black"/>
                </a:solidFill>
                <a:cs typeface="Arial" panose="020B0604020202020204" pitchFamily="34" charset="0"/>
              </a:rPr>
              <a:t>performance</a:t>
            </a:r>
            <a:r>
              <a:rPr lang="de-DE" sz="1050" dirty="0">
                <a:solidFill>
                  <a:prstClr val="black"/>
                </a:solidFill>
                <a:cs typeface="Arial" panose="020B0604020202020204" pitchFamily="34" charset="0"/>
              </a:rPr>
              <a:t> of </a:t>
            </a:r>
            <a:r>
              <a:rPr lang="de-DE" sz="1050" dirty="0" err="1">
                <a:solidFill>
                  <a:prstClr val="black"/>
                </a:solidFill>
                <a:cs typeface="Arial" panose="020B0604020202020204" pitchFamily="34" charset="0"/>
              </a:rPr>
              <a:t>hand</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hygiene</a:t>
            </a:r>
            <a:r>
              <a:rPr lang="de-DE" sz="1050" dirty="0">
                <a:solidFill>
                  <a:prstClr val="black"/>
                </a:solidFill>
                <a:cs typeface="Arial" panose="020B0604020202020204" pitchFamily="34" charset="0"/>
              </a:rPr>
              <a:t> - a </a:t>
            </a:r>
            <a:r>
              <a:rPr lang="de-DE" sz="1050" dirty="0" err="1">
                <a:solidFill>
                  <a:prstClr val="black"/>
                </a:solidFill>
                <a:cs typeface="Arial" panose="020B0604020202020204" pitchFamily="34" charset="0"/>
              </a:rPr>
              <a:t>cluster-randomized</a:t>
            </a:r>
            <a:r>
              <a:rPr lang="de-DE" sz="1050" dirty="0">
                <a:solidFill>
                  <a:prstClr val="black"/>
                </a:solidFill>
                <a:cs typeface="Arial" panose="020B0604020202020204" pitchFamily="34" charset="0"/>
              </a:rPr>
              <a:t> trial. </a:t>
            </a:r>
            <a:r>
              <a:rPr lang="de-DE" sz="1050" dirty="0" err="1">
                <a:solidFill>
                  <a:prstClr val="black"/>
                </a:solidFill>
                <a:cs typeface="Arial" panose="020B0604020202020204" pitchFamily="34" charset="0"/>
              </a:rPr>
              <a:t>Clin</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Infect</a:t>
            </a:r>
            <a:r>
              <a:rPr lang="de-DE" sz="1050" dirty="0">
                <a:solidFill>
                  <a:prstClr val="black"/>
                </a:solidFill>
                <a:cs typeface="Arial" panose="020B0604020202020204" pitchFamily="34" charset="0"/>
              </a:rPr>
              <a:t> Dis. 2018</a:t>
            </a:r>
          </a:p>
          <a:p>
            <a:r>
              <a:rPr lang="de-DE" sz="1050" dirty="0" err="1">
                <a:solidFill>
                  <a:prstClr val="black"/>
                </a:solidFill>
                <a:cs typeface="Arial" panose="020B0604020202020204" pitchFamily="34" charset="0"/>
              </a:rPr>
              <a:t>Vandegrift</a:t>
            </a:r>
            <a:r>
              <a:rPr lang="de-DE" sz="1050" dirty="0">
                <a:solidFill>
                  <a:prstClr val="black"/>
                </a:solidFill>
                <a:cs typeface="Arial" panose="020B0604020202020204" pitchFamily="34" charset="0"/>
              </a:rPr>
              <a:t> R, Bateman AC, Siemens KN, Nguyen M, Wilson HE, Green JL, et al. </a:t>
            </a:r>
            <a:r>
              <a:rPr lang="de-DE" sz="1050" dirty="0" err="1">
                <a:solidFill>
                  <a:prstClr val="black"/>
                </a:solidFill>
                <a:cs typeface="Arial" panose="020B0604020202020204" pitchFamily="34" charset="0"/>
              </a:rPr>
              <a:t>Cleanliness</a:t>
            </a:r>
            <a:r>
              <a:rPr lang="de-DE" sz="1050" dirty="0">
                <a:solidFill>
                  <a:prstClr val="black"/>
                </a:solidFill>
                <a:cs typeface="Arial" panose="020B0604020202020204" pitchFamily="34" charset="0"/>
              </a:rPr>
              <a:t> in </a:t>
            </a:r>
            <a:r>
              <a:rPr lang="de-DE" sz="1050" dirty="0" err="1">
                <a:solidFill>
                  <a:prstClr val="black"/>
                </a:solidFill>
                <a:cs typeface="Arial" panose="020B0604020202020204" pitchFamily="34" charset="0"/>
              </a:rPr>
              <a:t>context</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reconciling</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hygiene</a:t>
            </a:r>
            <a:r>
              <a:rPr lang="de-DE" sz="1050" dirty="0">
                <a:solidFill>
                  <a:prstClr val="black"/>
                </a:solidFill>
                <a:cs typeface="Arial" panose="020B0604020202020204" pitchFamily="34" charset="0"/>
              </a:rPr>
              <a:t> with a modern </a:t>
            </a:r>
            <a:r>
              <a:rPr lang="de-DE" sz="1050" dirty="0" err="1">
                <a:solidFill>
                  <a:prstClr val="black"/>
                </a:solidFill>
                <a:cs typeface="Arial" panose="020B0604020202020204" pitchFamily="34" charset="0"/>
              </a:rPr>
              <a:t>microbial</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perspective</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Microbiome</a:t>
            </a:r>
            <a:r>
              <a:rPr lang="de-DE" sz="1050" dirty="0">
                <a:solidFill>
                  <a:prstClr val="black"/>
                </a:solidFill>
                <a:cs typeface="Arial" panose="020B0604020202020204" pitchFamily="34" charset="0"/>
              </a:rPr>
              <a:t>. 2017;5(1):</a:t>
            </a:r>
            <a:r>
              <a:rPr lang="de-DE" sz="1050" dirty="0" err="1">
                <a:solidFill>
                  <a:prstClr val="black"/>
                </a:solidFill>
                <a:cs typeface="Arial" panose="020B0604020202020204" pitchFamily="34" charset="0"/>
              </a:rPr>
              <a:t>76.Vermeil</a:t>
            </a:r>
            <a:r>
              <a:rPr lang="de-DE" sz="1050" dirty="0">
                <a:solidFill>
                  <a:prstClr val="black"/>
                </a:solidFill>
                <a:cs typeface="Arial" panose="020B0604020202020204" pitchFamily="34" charset="0"/>
              </a:rPr>
              <a:t> T, Peters A, Kilpatrick C, </a:t>
            </a:r>
            <a:r>
              <a:rPr lang="de-DE" sz="1050" dirty="0" err="1">
                <a:solidFill>
                  <a:prstClr val="black"/>
                </a:solidFill>
                <a:cs typeface="Arial" panose="020B0604020202020204" pitchFamily="34" charset="0"/>
              </a:rPr>
              <a:t>Pires</a:t>
            </a:r>
            <a:r>
              <a:rPr lang="de-DE" sz="1050" dirty="0">
                <a:solidFill>
                  <a:prstClr val="black"/>
                </a:solidFill>
                <a:cs typeface="Arial" panose="020B0604020202020204" pitchFamily="34" charset="0"/>
              </a:rPr>
              <a:t> D, </a:t>
            </a:r>
            <a:r>
              <a:rPr lang="de-DE" sz="1050" dirty="0" err="1">
                <a:solidFill>
                  <a:prstClr val="black"/>
                </a:solidFill>
                <a:cs typeface="Arial" panose="020B0604020202020204" pitchFamily="34" charset="0"/>
              </a:rPr>
              <a:t>Allegranzi</a:t>
            </a:r>
            <a:r>
              <a:rPr lang="de-DE" sz="1050" dirty="0">
                <a:solidFill>
                  <a:prstClr val="black"/>
                </a:solidFill>
                <a:cs typeface="Arial" panose="020B0604020202020204" pitchFamily="34" charset="0"/>
              </a:rPr>
              <a:t> B, </a:t>
            </a:r>
            <a:r>
              <a:rPr lang="de-DE" sz="1050" dirty="0" err="1">
                <a:solidFill>
                  <a:prstClr val="black"/>
                </a:solidFill>
                <a:cs typeface="Arial" panose="020B0604020202020204" pitchFamily="34" charset="0"/>
              </a:rPr>
              <a:t>Pittet</a:t>
            </a:r>
            <a:r>
              <a:rPr lang="de-DE" sz="1050" dirty="0">
                <a:solidFill>
                  <a:prstClr val="black"/>
                </a:solidFill>
                <a:cs typeface="Arial" panose="020B0604020202020204" pitchFamily="34" charset="0"/>
              </a:rPr>
              <a:t> D. Hand </a:t>
            </a:r>
            <a:r>
              <a:rPr lang="de-DE" sz="1050" dirty="0" err="1">
                <a:solidFill>
                  <a:prstClr val="black"/>
                </a:solidFill>
                <a:cs typeface="Arial" panose="020B0604020202020204" pitchFamily="34" charset="0"/>
              </a:rPr>
              <a:t>hygiene</a:t>
            </a:r>
            <a:r>
              <a:rPr lang="de-DE" sz="1050" dirty="0">
                <a:solidFill>
                  <a:prstClr val="black"/>
                </a:solidFill>
                <a:cs typeface="Arial" panose="020B0604020202020204" pitchFamily="34" charset="0"/>
              </a:rPr>
              <a:t> in </a:t>
            </a:r>
            <a:r>
              <a:rPr lang="de-DE" sz="1050" dirty="0" err="1">
                <a:solidFill>
                  <a:prstClr val="black"/>
                </a:solidFill>
                <a:cs typeface="Arial" panose="020B0604020202020204" pitchFamily="34" charset="0"/>
              </a:rPr>
              <a:t>hospitals</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anatomy</a:t>
            </a:r>
            <a:r>
              <a:rPr lang="de-DE" sz="1050" dirty="0">
                <a:solidFill>
                  <a:prstClr val="black"/>
                </a:solidFill>
                <a:cs typeface="Arial" panose="020B0604020202020204" pitchFamily="34" charset="0"/>
              </a:rPr>
              <a:t> of a </a:t>
            </a:r>
            <a:r>
              <a:rPr lang="de-DE" sz="1050" dirty="0" err="1">
                <a:solidFill>
                  <a:prstClr val="black"/>
                </a:solidFill>
                <a:cs typeface="Arial" panose="020B0604020202020204" pitchFamily="34" charset="0"/>
              </a:rPr>
              <a:t>revolution</a:t>
            </a:r>
            <a:r>
              <a:rPr lang="de-DE" sz="1050" dirty="0">
                <a:solidFill>
                  <a:prstClr val="black"/>
                </a:solidFill>
                <a:cs typeface="Arial" panose="020B0604020202020204" pitchFamily="34" charset="0"/>
              </a:rPr>
              <a:t>. J </a:t>
            </a:r>
            <a:r>
              <a:rPr lang="de-DE" sz="1050" dirty="0" err="1">
                <a:solidFill>
                  <a:prstClr val="black"/>
                </a:solidFill>
                <a:cs typeface="Arial" panose="020B0604020202020204" pitchFamily="34" charset="0"/>
              </a:rPr>
              <a:t>Hosp</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Infect</a:t>
            </a:r>
            <a:r>
              <a:rPr lang="de-DE" sz="1050" dirty="0">
                <a:solidFill>
                  <a:prstClr val="black"/>
                </a:solidFill>
                <a:cs typeface="Arial" panose="020B0604020202020204" pitchFamily="34" charset="0"/>
              </a:rPr>
              <a:t>. 2018.</a:t>
            </a:r>
          </a:p>
          <a:p>
            <a:r>
              <a:rPr lang="de-DE" sz="1050" dirty="0" err="1">
                <a:solidFill>
                  <a:prstClr val="black"/>
                </a:solidFill>
                <a:cs typeface="Arial" panose="020B0604020202020204" pitchFamily="34" charset="0"/>
              </a:rPr>
              <a:t>Wyer</a:t>
            </a:r>
            <a:r>
              <a:rPr lang="de-DE" sz="1050" dirty="0">
                <a:solidFill>
                  <a:prstClr val="black"/>
                </a:solidFill>
                <a:cs typeface="Arial" panose="020B0604020202020204" pitchFamily="34" charset="0"/>
              </a:rPr>
              <a:t>, Mary, Rick </a:t>
            </a:r>
            <a:r>
              <a:rPr lang="de-DE" sz="1050" dirty="0" err="1">
                <a:solidFill>
                  <a:prstClr val="black"/>
                </a:solidFill>
                <a:cs typeface="Arial" panose="020B0604020202020204" pitchFamily="34" charset="0"/>
              </a:rPr>
              <a:t>Iedema</a:t>
            </a:r>
            <a:r>
              <a:rPr lang="de-DE" sz="1050" dirty="0">
                <a:solidFill>
                  <a:prstClr val="black"/>
                </a:solidFill>
                <a:cs typeface="Arial" panose="020B0604020202020204" pitchFamily="34" charset="0"/>
              </a:rPr>
              <a:t>, Su-Yin </a:t>
            </a:r>
            <a:r>
              <a:rPr lang="de-DE" sz="1050" dirty="0" err="1">
                <a:solidFill>
                  <a:prstClr val="black"/>
                </a:solidFill>
                <a:cs typeface="Arial" panose="020B0604020202020204" pitchFamily="34" charset="0"/>
              </a:rPr>
              <a:t>Hor</a:t>
            </a:r>
            <a:r>
              <a:rPr lang="de-DE" sz="1050" dirty="0">
                <a:solidFill>
                  <a:prstClr val="black"/>
                </a:solidFill>
                <a:cs typeface="Arial" panose="020B0604020202020204" pitchFamily="34" charset="0"/>
              </a:rPr>
              <a:t>, Christine </a:t>
            </a:r>
            <a:r>
              <a:rPr lang="de-DE" sz="1050" dirty="0" err="1">
                <a:solidFill>
                  <a:prstClr val="black"/>
                </a:solidFill>
                <a:cs typeface="Arial" panose="020B0604020202020204" pitchFamily="34" charset="0"/>
              </a:rPr>
              <a:t>Jorm</a:t>
            </a:r>
            <a:r>
              <a:rPr lang="de-DE" sz="1050" dirty="0">
                <a:solidFill>
                  <a:prstClr val="black"/>
                </a:solidFill>
                <a:cs typeface="Arial" panose="020B0604020202020204" pitchFamily="34" charset="0"/>
              </a:rPr>
              <a:t>, Claire </a:t>
            </a:r>
            <a:r>
              <a:rPr lang="de-DE" sz="1050" dirty="0" err="1">
                <a:solidFill>
                  <a:prstClr val="black"/>
                </a:solidFill>
                <a:cs typeface="Arial" panose="020B0604020202020204" pitchFamily="34" charset="0"/>
              </a:rPr>
              <a:t>Hooker</a:t>
            </a:r>
            <a:r>
              <a:rPr lang="de-DE" sz="1050" dirty="0">
                <a:solidFill>
                  <a:prstClr val="black"/>
                </a:solidFill>
                <a:cs typeface="Arial" panose="020B0604020202020204" pitchFamily="34" charset="0"/>
              </a:rPr>
              <a:t>, and Gwendolyn L. Gilbert. “Patient Involvement Can </a:t>
            </a:r>
            <a:r>
              <a:rPr lang="de-DE" sz="1050" dirty="0" err="1">
                <a:solidFill>
                  <a:prstClr val="black"/>
                </a:solidFill>
                <a:cs typeface="Arial" panose="020B0604020202020204" pitchFamily="34" charset="0"/>
              </a:rPr>
              <a:t>Affect</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Clinicians</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Perspectives</a:t>
            </a:r>
            <a:r>
              <a:rPr lang="de-DE" sz="1050" dirty="0">
                <a:solidFill>
                  <a:prstClr val="black"/>
                </a:solidFill>
                <a:cs typeface="Arial" panose="020B0604020202020204" pitchFamily="34" charset="0"/>
              </a:rPr>
              <a:t> and Practices of </a:t>
            </a:r>
            <a:r>
              <a:rPr lang="de-DE" sz="1050" dirty="0" err="1">
                <a:solidFill>
                  <a:prstClr val="black"/>
                </a:solidFill>
                <a:cs typeface="Arial" panose="020B0604020202020204" pitchFamily="34" charset="0"/>
              </a:rPr>
              <a:t>Infection</a:t>
            </a:r>
            <a:r>
              <a:rPr lang="de-DE" sz="1050" dirty="0">
                <a:solidFill>
                  <a:prstClr val="black"/>
                </a:solidFill>
                <a:cs typeface="Arial" panose="020B0604020202020204" pitchFamily="34" charset="0"/>
              </a:rPr>
              <a:t> </a:t>
            </a:r>
            <a:r>
              <a:rPr lang="de-DE" sz="1050" dirty="0" err="1">
                <a:solidFill>
                  <a:prstClr val="black"/>
                </a:solidFill>
                <a:cs typeface="Arial" panose="020B0604020202020204" pitchFamily="34" charset="0"/>
              </a:rPr>
              <a:t>Prevention</a:t>
            </a:r>
            <a:r>
              <a:rPr lang="de-DE" sz="1050" dirty="0">
                <a:solidFill>
                  <a:prstClr val="black"/>
                </a:solidFill>
                <a:cs typeface="Arial" panose="020B0604020202020204" pitchFamily="34" charset="0"/>
              </a:rPr>
              <a:t> and Control: A ‘Post-Qualitative’ Study Using Video-Reflexive </a:t>
            </a:r>
            <a:r>
              <a:rPr lang="de-DE" sz="1050" dirty="0" err="1">
                <a:solidFill>
                  <a:prstClr val="black"/>
                </a:solidFill>
                <a:cs typeface="Arial" panose="020B0604020202020204" pitchFamily="34" charset="0"/>
              </a:rPr>
              <a:t>Ethnography</a:t>
            </a:r>
            <a:r>
              <a:rPr lang="de-DE" sz="1050" dirty="0">
                <a:solidFill>
                  <a:prstClr val="black"/>
                </a:solidFill>
                <a:cs typeface="Arial" panose="020B0604020202020204" pitchFamily="34" charset="0"/>
              </a:rPr>
              <a:t>.” International Journal of Qualitative </a:t>
            </a:r>
            <a:r>
              <a:rPr lang="de-DE" sz="1050" dirty="0" err="1">
                <a:solidFill>
                  <a:prstClr val="black"/>
                </a:solidFill>
                <a:cs typeface="Arial" panose="020B0604020202020204" pitchFamily="34" charset="0"/>
              </a:rPr>
              <a:t>Methods</a:t>
            </a:r>
            <a:r>
              <a:rPr lang="de-DE" sz="1050" dirty="0">
                <a:solidFill>
                  <a:prstClr val="black"/>
                </a:solidFill>
                <a:cs typeface="Arial" panose="020B0604020202020204" pitchFamily="34" charset="0"/>
              </a:rPr>
              <a:t>, (December 2017).</a:t>
            </a:r>
          </a:p>
          <a:p>
            <a:r>
              <a:rPr lang="de-DE" sz="1050" dirty="0">
                <a:solidFill>
                  <a:prstClr val="black"/>
                </a:solidFill>
                <a:cs typeface="Arial" panose="020B0604020202020204" pitchFamily="34" charset="0"/>
              </a:rPr>
              <a:t>Bildquelle für alle Bilder ohne spezifische Angaben: https://pixabay.com/de/</a:t>
            </a:r>
            <a:endParaRPr lang="de-DE" sz="1050" dirty="0">
              <a:cs typeface="Arial" panose="020B0604020202020204" pitchFamily="34" charset="0"/>
            </a:endParaRPr>
          </a:p>
        </p:txBody>
      </p:sp>
    </p:spTree>
    <p:extLst>
      <p:ext uri="{BB962C8B-B14F-4D97-AF65-F5344CB8AC3E}">
        <p14:creationId xmlns:p14="http://schemas.microsoft.com/office/powerpoint/2010/main" val="173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868143" y="6578564"/>
            <a:ext cx="3178891" cy="5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5"/>
          <p:cNvSpPr txBox="1">
            <a:spLocks noChangeArrowheads="1"/>
          </p:cNvSpPr>
          <p:nvPr/>
        </p:nvSpPr>
        <p:spPr bwMode="auto">
          <a:xfrm>
            <a:off x="5788333" y="6659562"/>
            <a:ext cx="333851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r" eaLnBrk="1" fontAlgn="auto" hangingPunct="1">
              <a:spcBef>
                <a:spcPct val="0"/>
              </a:spcBef>
              <a:spcAft>
                <a:spcPts val="0"/>
              </a:spcAft>
              <a:buNone/>
              <a:defRPr/>
            </a:pPr>
            <a:r>
              <a:rPr kumimoji="0" lang="de-DE" altLang="de-DE" sz="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www.aktion-sauberehaende.de   </a:t>
            </a:r>
            <a:r>
              <a:rPr lang="de-DE" altLang="de-DE" sz="700" dirty="0">
                <a:solidFill>
                  <a:prstClr val="black"/>
                </a:solidFill>
              </a:rPr>
              <a:t>|   © </a:t>
            </a:r>
            <a:r>
              <a:rPr lang="de-DE" altLang="de-DE" sz="700" dirty="0" smtClean="0">
                <a:solidFill>
                  <a:prstClr val="black"/>
                </a:solidFill>
              </a:rPr>
              <a:t>ASH</a:t>
            </a:r>
            <a:endParaRPr kumimoji="0" lang="de-DE" altLang="de-DE" sz="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pic>
        <p:nvPicPr>
          <p:cNvPr id="10" name="Inhaltsplatzhalt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20640"/>
            <a:ext cx="2124022" cy="84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5"/>
          <a:stretch>
            <a:fillRect/>
          </a:stretch>
        </p:blipFill>
        <p:spPr>
          <a:xfrm>
            <a:off x="1619672" y="1556791"/>
            <a:ext cx="6070183" cy="2749371"/>
          </a:xfrm>
          <a:prstGeom prst="rect">
            <a:avLst/>
          </a:prstGeom>
        </p:spPr>
      </p:pic>
      <p:sp>
        <p:nvSpPr>
          <p:cNvPr id="5" name="Rechteck 4"/>
          <p:cNvSpPr/>
          <p:nvPr/>
        </p:nvSpPr>
        <p:spPr>
          <a:xfrm>
            <a:off x="755576" y="4306163"/>
            <a:ext cx="7704856" cy="1938992"/>
          </a:xfrm>
          <a:prstGeom prst="rect">
            <a:avLst/>
          </a:prstGeom>
        </p:spPr>
        <p:txBody>
          <a:bodyPr wrap="square">
            <a:spAutoFit/>
          </a:bodyPr>
          <a:lstStyle/>
          <a:p>
            <a:endParaRPr lang="de-DE" sz="2400" b="1" dirty="0" smtClean="0">
              <a:latin typeface="+mn-lt"/>
            </a:endParaRPr>
          </a:p>
          <a:p>
            <a:r>
              <a:rPr lang="de-DE" sz="2400" b="1" dirty="0" smtClean="0">
                <a:latin typeface="+mn-lt"/>
              </a:rPr>
              <a:t>Kontakt</a:t>
            </a:r>
            <a:r>
              <a:rPr lang="de-DE" sz="2400" b="1" dirty="0">
                <a:latin typeface="+mn-lt"/>
              </a:rPr>
              <a:t>: </a:t>
            </a:r>
            <a:r>
              <a:rPr lang="de-DE" sz="2400" b="1" dirty="0" smtClean="0">
                <a:latin typeface="+mn-lt"/>
              </a:rPr>
              <a:t> Aktion Saubere Hände</a:t>
            </a:r>
          </a:p>
          <a:p>
            <a:r>
              <a:rPr lang="de-DE" sz="2400" b="1" dirty="0">
                <a:latin typeface="+mn-lt"/>
              </a:rPr>
              <a:t> </a:t>
            </a:r>
            <a:r>
              <a:rPr lang="de-DE" sz="2400" b="1" dirty="0" smtClean="0">
                <a:latin typeface="+mn-lt"/>
              </a:rPr>
              <a:t>	    Institut </a:t>
            </a:r>
            <a:r>
              <a:rPr lang="de-DE" sz="2400" b="1" dirty="0">
                <a:latin typeface="+mn-lt"/>
              </a:rPr>
              <a:t>für Hygiene und Umweltmedizin</a:t>
            </a:r>
            <a:br>
              <a:rPr lang="de-DE" sz="2400" b="1" dirty="0">
                <a:latin typeface="+mn-lt"/>
              </a:rPr>
            </a:br>
            <a:r>
              <a:rPr lang="de-DE" sz="2400" b="1" dirty="0">
                <a:latin typeface="+mn-lt"/>
              </a:rPr>
              <a:t>	</a:t>
            </a:r>
            <a:r>
              <a:rPr lang="de-DE" sz="2400" b="1" dirty="0" smtClean="0">
                <a:latin typeface="+mn-lt"/>
              </a:rPr>
              <a:t>    Charité </a:t>
            </a:r>
            <a:r>
              <a:rPr lang="de-DE" sz="2400" b="1" dirty="0">
                <a:latin typeface="+mn-lt"/>
              </a:rPr>
              <a:t>– Universitätsmedizin</a:t>
            </a:r>
            <a:br>
              <a:rPr lang="de-DE" sz="2400" b="1" dirty="0">
                <a:latin typeface="+mn-lt"/>
              </a:rPr>
            </a:br>
            <a:r>
              <a:rPr lang="de-DE" sz="2400" b="1" dirty="0">
                <a:latin typeface="+mn-lt"/>
              </a:rPr>
              <a:t>	</a:t>
            </a:r>
            <a:r>
              <a:rPr lang="de-DE" sz="2400" b="1" dirty="0" smtClean="0">
                <a:latin typeface="+mn-lt"/>
              </a:rPr>
              <a:t>    </a:t>
            </a:r>
            <a:r>
              <a:rPr lang="de-DE" sz="2400" b="1" dirty="0" smtClean="0">
                <a:latin typeface="+mn-lt"/>
                <a:hlinkClick r:id="rId6"/>
              </a:rPr>
              <a:t>aktion-sauberehaende@charite.de</a:t>
            </a:r>
            <a:r>
              <a:rPr lang="de-DE" sz="2400" b="1" dirty="0" smtClean="0">
                <a:latin typeface="+mn-lt"/>
              </a:rPr>
              <a:t> </a:t>
            </a:r>
            <a:endParaRPr lang="de-DE" sz="2400" dirty="0">
              <a:latin typeface="+mn-lt"/>
            </a:endParaRPr>
          </a:p>
        </p:txBody>
      </p:sp>
    </p:spTree>
    <p:extLst>
      <p:ext uri="{BB962C8B-B14F-4D97-AF65-F5344CB8AC3E}">
        <p14:creationId xmlns:p14="http://schemas.microsoft.com/office/powerpoint/2010/main" val="376362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el 1">
            <a:extLst>
              <a:ext uri="{FF2B5EF4-FFF2-40B4-BE49-F238E27FC236}">
                <a16:creationId xmlns:a16="http://schemas.microsoft.com/office/drawing/2014/main" id="{27C52D9E-7291-4AF7-876B-8C72DBF6EB8C}"/>
              </a:ext>
            </a:extLst>
          </p:cNvPr>
          <p:cNvSpPr>
            <a:spLocks noGrp="1"/>
          </p:cNvSpPr>
          <p:nvPr>
            <p:ph type="title"/>
          </p:nvPr>
        </p:nvSpPr>
        <p:spPr bwMode="auto">
          <a:xfrm>
            <a:off x="611560" y="404664"/>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de-DE" altLang="en-US" sz="2800" b="1" dirty="0">
                <a:ea typeface="ＭＳ Ｐゴシック" panose="020B0600070205080204" pitchFamily="34" charset="-128"/>
              </a:rPr>
              <a:t>Rechtlicher Hinweis</a:t>
            </a:r>
          </a:p>
        </p:txBody>
      </p:sp>
      <p:sp>
        <p:nvSpPr>
          <p:cNvPr id="3" name="Inhaltsplatzhalter 2">
            <a:extLst>
              <a:ext uri="{FF2B5EF4-FFF2-40B4-BE49-F238E27FC236}">
                <a16:creationId xmlns:a16="http://schemas.microsoft.com/office/drawing/2014/main" id="{0E0EAC10-62E2-4B1E-840C-0CEC6B801CBC}"/>
              </a:ext>
            </a:extLst>
          </p:cNvPr>
          <p:cNvSpPr>
            <a:spLocks noGrp="1"/>
          </p:cNvSpPr>
          <p:nvPr>
            <p:ph idx="1"/>
          </p:nvPr>
        </p:nvSpPr>
        <p:spPr>
          <a:xfrm>
            <a:off x="395536" y="1844824"/>
            <a:ext cx="8229600" cy="4525963"/>
          </a:xfrm>
        </p:spPr>
        <p:txBody>
          <a:bodyPr vert="horz" wrap="square" lIns="91440" tIns="45720" rIns="91440" bIns="45720" numCol="1" anchor="t" anchorCtr="0" compatLnSpc="1">
            <a:prstTxWarp prst="textNoShape">
              <a:avLst/>
            </a:prstTxWarp>
            <a:noAutofit/>
          </a:bodyPr>
          <a:lstStyle/>
          <a:p>
            <a:pPr>
              <a:lnSpc>
                <a:spcPct val="150000"/>
              </a:lnSpc>
            </a:pPr>
            <a:r>
              <a:rPr lang="de-DE" altLang="en-US" sz="2000" dirty="0">
                <a:ea typeface="ＭＳ Ｐゴシック" panose="020B0600070205080204" pitchFamily="34" charset="-128"/>
              </a:rPr>
              <a:t>Diese Präsentation wurde von der Aktion Saubere Hände anlässlich des Aktionstags am 5. Mai 2019 erstellt. </a:t>
            </a:r>
          </a:p>
          <a:p>
            <a:pPr>
              <a:lnSpc>
                <a:spcPct val="150000"/>
              </a:lnSpc>
            </a:pPr>
            <a:r>
              <a:rPr lang="de-DE" altLang="en-US" sz="2000" dirty="0">
                <a:ea typeface="ＭＳ Ｐゴシック" panose="020B0600070205080204" pitchFamily="34" charset="-128"/>
              </a:rPr>
              <a:t>Sie darf frei vervielfältigt und öffentlich verwendet werden. </a:t>
            </a:r>
          </a:p>
          <a:p>
            <a:pPr>
              <a:lnSpc>
                <a:spcPct val="150000"/>
              </a:lnSpc>
            </a:pPr>
            <a:r>
              <a:rPr lang="de-DE" altLang="en-US" sz="2000" dirty="0">
                <a:ea typeface="ＭＳ Ｐゴシック" panose="020B0600070205080204" pitchFamily="34" charset="-128"/>
              </a:rPr>
              <a:t>Änderungen am Inhalt der Präsentation sind nicht zulässig. Es wird darum gebeten, auf die Urheber hinzuweisen. </a:t>
            </a:r>
          </a:p>
          <a:p>
            <a:pPr>
              <a:lnSpc>
                <a:spcPct val="150000"/>
              </a:lnSpc>
            </a:pPr>
            <a:r>
              <a:rPr lang="de-DE" altLang="en-US" sz="2000" dirty="0">
                <a:ea typeface="ＭＳ Ｐゴシック" panose="020B0600070205080204" pitchFamily="34" charset="-128"/>
              </a:rPr>
              <a:t>Eine kommerzielle Nutzung durch </a:t>
            </a:r>
            <a:r>
              <a:rPr lang="de-DE" altLang="en-US" sz="2000" dirty="0" smtClean="0">
                <a:ea typeface="ＭＳ Ｐゴシック" panose="020B0600070205080204" pitchFamily="34" charset="-128"/>
              </a:rPr>
              <a:t>Verkauf </a:t>
            </a:r>
            <a:r>
              <a:rPr lang="de-DE" altLang="en-US" sz="2000" dirty="0">
                <a:ea typeface="ＭＳ Ｐゴシック" panose="020B0600070205080204" pitchFamily="34" charset="-128"/>
              </a:rPr>
              <a:t>oder Verwendung in bezahlten Vorträgen ist nicht zulässig und kann juristisch verfolgt werden.</a:t>
            </a:r>
          </a:p>
          <a:p>
            <a:pPr>
              <a:lnSpc>
                <a:spcPct val="150000"/>
              </a:lnSpc>
              <a:buFontTx/>
              <a:buNone/>
            </a:pPr>
            <a:endParaRPr lang="de-DE" altLang="en-US" sz="2000" dirty="0">
              <a:ea typeface="ＭＳ Ｐゴシック" panose="020B0600070205080204" pitchFamily="34" charset="-128"/>
            </a:endParaRPr>
          </a:p>
        </p:txBody>
      </p:sp>
    </p:spTree>
    <p:extLst>
      <p:ext uri="{BB962C8B-B14F-4D97-AF65-F5344CB8AC3E}">
        <p14:creationId xmlns:p14="http://schemas.microsoft.com/office/powerpoint/2010/main" val="19663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a:extLst>
              <a:ext uri="{FF2B5EF4-FFF2-40B4-BE49-F238E27FC236}">
                <a16:creationId xmlns:a16="http://schemas.microsoft.com/office/drawing/2014/main" id="{DC5724EC-444D-4058-9E4B-30D4AF09D36D}"/>
              </a:ext>
            </a:extLst>
          </p:cNvPr>
          <p:cNvSpPr>
            <a:spLocks noGrp="1"/>
          </p:cNvSpPr>
          <p:nvPr>
            <p:ph type="title"/>
          </p:nvPr>
        </p:nvSpPr>
        <p:spPr bwMode="auto">
          <a:xfrm>
            <a:off x="611560" y="404664"/>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de-DE" altLang="en-US" sz="2800" b="1" dirty="0">
                <a:ea typeface="ＭＳ Ｐゴシック" panose="020B0600070205080204" pitchFamily="34" charset="-128"/>
              </a:rPr>
              <a:t>Didaktische Erläuterung</a:t>
            </a:r>
            <a:br>
              <a:rPr lang="de-DE" altLang="en-US" sz="2800" b="1" dirty="0">
                <a:ea typeface="ＭＳ Ｐゴシック" panose="020B0600070205080204" pitchFamily="34" charset="-128"/>
              </a:rPr>
            </a:br>
            <a:endParaRPr lang="de-DE" altLang="en-US" sz="2800" b="1" dirty="0">
              <a:ea typeface="ＭＳ Ｐゴシック" panose="020B0600070205080204" pitchFamily="34" charset="-128"/>
            </a:endParaRPr>
          </a:p>
        </p:txBody>
      </p:sp>
      <p:sp>
        <p:nvSpPr>
          <p:cNvPr id="9218" name="Inhaltsplatzhalter 2">
            <a:extLst>
              <a:ext uri="{FF2B5EF4-FFF2-40B4-BE49-F238E27FC236}">
                <a16:creationId xmlns:a16="http://schemas.microsoft.com/office/drawing/2014/main" id="{E0660486-7B73-4873-97FA-396E6D0FF379}"/>
              </a:ext>
            </a:extLst>
          </p:cNvPr>
          <p:cNvSpPr>
            <a:spLocks noGrp="1"/>
          </p:cNvSpPr>
          <p:nvPr>
            <p:ph idx="1"/>
          </p:nvPr>
        </p:nvSpPr>
        <p:spPr bwMode="auto">
          <a:xfrm>
            <a:off x="683568" y="1600200"/>
            <a:ext cx="756084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nSpc>
                <a:spcPct val="150000"/>
              </a:lnSpc>
              <a:buNone/>
            </a:pPr>
            <a:endParaRPr lang="de-DE" altLang="en-US" sz="2000" dirty="0" smtClean="0">
              <a:ea typeface="ＭＳ Ｐゴシック" panose="020B0600070205080204" pitchFamily="34" charset="-128"/>
            </a:endParaRPr>
          </a:p>
          <a:p>
            <a:pPr marL="0" indent="0">
              <a:lnSpc>
                <a:spcPct val="150000"/>
              </a:lnSpc>
              <a:buNone/>
            </a:pPr>
            <a:endParaRPr lang="de-DE" altLang="en-US" sz="2000" dirty="0">
              <a:ea typeface="ＭＳ Ｐゴシック" panose="020B0600070205080204" pitchFamily="34" charset="-128"/>
            </a:endParaRPr>
          </a:p>
          <a:p>
            <a:pPr marL="0" indent="0" algn="ctr">
              <a:lnSpc>
                <a:spcPct val="150000"/>
              </a:lnSpc>
              <a:buNone/>
            </a:pPr>
            <a:r>
              <a:rPr lang="de-DE" altLang="en-US" sz="2000" dirty="0" smtClean="0">
                <a:ea typeface="ＭＳ Ｐゴシック" panose="020B0600070205080204" pitchFamily="34" charset="-128"/>
              </a:rPr>
              <a:t>Um </a:t>
            </a:r>
            <a:r>
              <a:rPr lang="de-DE" altLang="en-US" sz="2000" dirty="0">
                <a:ea typeface="ＭＳ Ｐゴシック" panose="020B0600070205080204" pitchFamily="34" charset="-128"/>
              </a:rPr>
              <a:t>die Vermittlung der Inhalte dieser Präsentation zu erleichtern, wurden die Folien um Notizen ergänzt. Diese enthalten Hinweise zur didaktischen Vermittlung, zum wissenschaftlichen Hintergrund (Publikationen etc.) oder zur Relevanz der einzelnen Gliederungspunkte. </a:t>
            </a:r>
          </a:p>
        </p:txBody>
      </p:sp>
    </p:spTree>
    <p:extLst>
      <p:ext uri="{BB962C8B-B14F-4D97-AF65-F5344CB8AC3E}">
        <p14:creationId xmlns:p14="http://schemas.microsoft.com/office/powerpoint/2010/main" val="31134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el 1">
            <a:extLst>
              <a:ext uri="{FF2B5EF4-FFF2-40B4-BE49-F238E27FC236}">
                <a16:creationId xmlns:a16="http://schemas.microsoft.com/office/drawing/2014/main" id="{E8282227-800C-4EF8-8461-25B159005ED8}"/>
              </a:ext>
            </a:extLst>
          </p:cNvPr>
          <p:cNvSpPr>
            <a:spLocks noGrp="1"/>
          </p:cNvSpPr>
          <p:nvPr>
            <p:ph type="title"/>
          </p:nvPr>
        </p:nvSpPr>
        <p:spPr bwMode="auto">
          <a:xfrm>
            <a:off x="689000" y="332656"/>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de-DE" altLang="en-US" sz="2800" b="1" dirty="0">
                <a:ea typeface="ＭＳ Ｐゴシック" panose="020B0600070205080204" pitchFamily="34" charset="-128"/>
              </a:rPr>
              <a:t>Präsentation</a:t>
            </a:r>
            <a:r>
              <a:rPr lang="fr-FR" altLang="en-US" sz="2800" b="1" dirty="0">
                <a:ea typeface="ＭＳ Ｐゴシック" panose="020B0600070205080204" pitchFamily="34" charset="-128"/>
              </a:rPr>
              <a:t> </a:t>
            </a:r>
            <a:r>
              <a:rPr lang="de-DE" altLang="en-US" sz="2800" b="1" dirty="0">
                <a:ea typeface="ＭＳ Ｐゴシック" panose="020B0600070205080204" pitchFamily="34" charset="-128"/>
              </a:rPr>
              <a:t>zum Aktionstag 2019</a:t>
            </a:r>
            <a:br>
              <a:rPr lang="de-DE" altLang="en-US" sz="2800" b="1" dirty="0">
                <a:ea typeface="ＭＳ Ｐゴシック" panose="020B0600070205080204" pitchFamily="34" charset="-128"/>
              </a:rPr>
            </a:br>
            <a:endParaRPr lang="de-DE" altLang="en-US" sz="2800" b="1" dirty="0">
              <a:ea typeface="ＭＳ Ｐゴシック" panose="020B0600070205080204" pitchFamily="34" charset="-128"/>
            </a:endParaRPr>
          </a:p>
        </p:txBody>
      </p:sp>
      <p:sp>
        <p:nvSpPr>
          <p:cNvPr id="3" name="Textfeld 2">
            <a:extLst>
              <a:ext uri="{FF2B5EF4-FFF2-40B4-BE49-F238E27FC236}">
                <a16:creationId xmlns:a16="http://schemas.microsoft.com/office/drawing/2014/main" id="{E945F45E-8126-FD46-9E00-93055E193A0A}"/>
              </a:ext>
            </a:extLst>
          </p:cNvPr>
          <p:cNvSpPr txBox="1"/>
          <p:nvPr/>
        </p:nvSpPr>
        <p:spPr>
          <a:xfrm>
            <a:off x="899592" y="4941168"/>
            <a:ext cx="7560840" cy="1077218"/>
          </a:xfrm>
          <a:prstGeom prst="rect">
            <a:avLst/>
          </a:prstGeom>
          <a:noFill/>
        </p:spPr>
        <p:txBody>
          <a:bodyPr wrap="square" rtlCol="0">
            <a:spAutoFit/>
          </a:bodyPr>
          <a:lstStyle/>
          <a:p>
            <a:pPr algn="ctr"/>
            <a:r>
              <a:rPr lang="de-DE" sz="3200" b="1" dirty="0"/>
              <a:t>Aktuelle Fragen, Erkenntnisse und Trends aus </a:t>
            </a:r>
            <a:r>
              <a:rPr lang="de-DE" sz="3200" b="1" dirty="0" smtClean="0"/>
              <a:t>der Infektionsprävention</a:t>
            </a:r>
            <a:endParaRPr lang="de-DE" sz="3200" b="1" dirty="0"/>
          </a:p>
        </p:txBody>
      </p:sp>
      <p:pic>
        <p:nvPicPr>
          <p:cNvPr id="5" name="Grafik 4">
            <a:extLst>
              <a:ext uri="{FF2B5EF4-FFF2-40B4-BE49-F238E27FC236}">
                <a16:creationId xmlns:a16="http://schemas.microsoft.com/office/drawing/2014/main" id="{93329302-FBA7-7A48-9181-3B5FD1ED0D70}"/>
              </a:ext>
            </a:extLst>
          </p:cNvPr>
          <p:cNvPicPr>
            <a:picLocks noChangeAspect="1"/>
          </p:cNvPicPr>
          <p:nvPr/>
        </p:nvPicPr>
        <p:blipFill>
          <a:blip r:embed="rId2"/>
          <a:stretch>
            <a:fillRect/>
          </a:stretch>
        </p:blipFill>
        <p:spPr>
          <a:xfrm>
            <a:off x="2771800" y="1844824"/>
            <a:ext cx="4064000" cy="2705100"/>
          </a:xfrm>
          <a:prstGeom prst="rect">
            <a:avLst/>
          </a:prstGeom>
        </p:spPr>
      </p:pic>
    </p:spTree>
    <p:extLst>
      <p:ext uri="{BB962C8B-B14F-4D97-AF65-F5344CB8AC3E}">
        <p14:creationId xmlns:p14="http://schemas.microsoft.com/office/powerpoint/2010/main" val="261230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el 1">
            <a:extLst>
              <a:ext uri="{FF2B5EF4-FFF2-40B4-BE49-F238E27FC236}">
                <a16:creationId xmlns:a16="http://schemas.microsoft.com/office/drawing/2014/main" id="{08BE10F8-7904-4B1C-979B-AF365945C600}"/>
              </a:ext>
            </a:extLst>
          </p:cNvPr>
          <p:cNvSpPr>
            <a:spLocks noGrp="1"/>
          </p:cNvSpPr>
          <p:nvPr>
            <p:ph type="title"/>
          </p:nvPr>
        </p:nvSpPr>
        <p:spPr bwMode="auto">
          <a:xfrm>
            <a:off x="683568" y="26064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de-DE" altLang="en-US" sz="2800" b="1" dirty="0" smtClean="0">
                <a:ea typeface="ＭＳ Ｐゴシック" panose="020B0600070205080204" pitchFamily="34" charset="-128"/>
              </a:rPr>
              <a:t>Übersicht</a:t>
            </a:r>
            <a:endParaRPr lang="de-DE" altLang="en-US" sz="2800" b="1" dirty="0">
              <a:ea typeface="ＭＳ Ｐゴシック" panose="020B0600070205080204" pitchFamily="34" charset="-128"/>
            </a:endParaRPr>
          </a:p>
        </p:txBody>
      </p:sp>
      <p:sp>
        <p:nvSpPr>
          <p:cNvPr id="10242" name="Inhaltsplatzhalter 2">
            <a:extLst>
              <a:ext uri="{FF2B5EF4-FFF2-40B4-BE49-F238E27FC236}">
                <a16:creationId xmlns:a16="http://schemas.microsoft.com/office/drawing/2014/main" id="{F8D61D11-FEF3-4FBD-ADE7-A4DEED599188}"/>
              </a:ext>
            </a:extLst>
          </p:cNvPr>
          <p:cNvSpPr>
            <a:spLocks noGrp="1"/>
          </p:cNvSpPr>
          <p:nvPr>
            <p:ph idx="1"/>
          </p:nvPr>
        </p:nvSpPr>
        <p:spPr bwMode="auto">
          <a:xfrm>
            <a:off x="251520" y="1556792"/>
            <a:ext cx="8407846" cy="51125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nSpc>
                <a:spcPct val="150000"/>
              </a:lnSpc>
              <a:buFontTx/>
              <a:buAutoNum type="arabicPeriod"/>
            </a:pPr>
            <a:r>
              <a:rPr lang="de-DE" altLang="en-US" sz="2000" dirty="0">
                <a:ea typeface="ＭＳ Ｐゴシック" panose="020B0600070205080204" pitchFamily="34" charset="-128"/>
              </a:rPr>
              <a:t>Faktencheck</a:t>
            </a:r>
          </a:p>
          <a:p>
            <a:pPr lvl="1">
              <a:buFontTx/>
              <a:buAutoNum type="arabicPeriod"/>
            </a:pPr>
            <a:r>
              <a:rPr lang="de-DE" altLang="en-US" sz="1800" dirty="0">
                <a:ea typeface="ＭＳ Ｐゴシック" panose="020B0600070205080204" pitchFamily="34" charset="-128"/>
              </a:rPr>
              <a:t>Wirksamkeit alkoholischer Händedesinfektionsmittel</a:t>
            </a:r>
          </a:p>
          <a:p>
            <a:pPr lvl="1">
              <a:buFontTx/>
              <a:buAutoNum type="arabicPeriod"/>
            </a:pPr>
            <a:r>
              <a:rPr lang="de-DE" altLang="en-US" sz="1800" dirty="0">
                <a:ea typeface="ＭＳ Ｐゴシック" panose="020B0600070205080204" pitchFamily="34" charset="-128"/>
              </a:rPr>
              <a:t>Kampagnenerfolg </a:t>
            </a:r>
            <a:r>
              <a:rPr lang="de-DE" altLang="en-US" sz="1800" dirty="0" smtClean="0">
                <a:ea typeface="ＭＳ Ｐゴシック" panose="020B0600070205080204" pitchFamily="34" charset="-128"/>
              </a:rPr>
              <a:t>Australien gegen </a:t>
            </a:r>
            <a:r>
              <a:rPr lang="de-DE" sz="1800" i="1" dirty="0" smtClean="0">
                <a:solidFill>
                  <a:srgbClr val="323232"/>
                </a:solidFill>
              </a:rPr>
              <a:t>Staphylokokkus </a:t>
            </a:r>
            <a:r>
              <a:rPr lang="de-DE" sz="1800" i="1" dirty="0" err="1" smtClean="0">
                <a:solidFill>
                  <a:srgbClr val="323232"/>
                </a:solidFill>
              </a:rPr>
              <a:t>aureus</a:t>
            </a:r>
            <a:r>
              <a:rPr lang="de-DE" sz="1800" i="1" dirty="0" smtClean="0">
                <a:solidFill>
                  <a:srgbClr val="323232"/>
                </a:solidFill>
              </a:rPr>
              <a:t> </a:t>
            </a:r>
            <a:r>
              <a:rPr lang="de-DE" sz="1800" dirty="0" smtClean="0">
                <a:solidFill>
                  <a:srgbClr val="323232"/>
                </a:solidFill>
              </a:rPr>
              <a:t>Blutstrominfektionen</a:t>
            </a:r>
          </a:p>
          <a:p>
            <a:pPr marL="457200" lvl="1" indent="0">
              <a:buNone/>
            </a:pPr>
            <a:r>
              <a:rPr lang="de-DE" altLang="en-US" sz="2000" dirty="0" smtClean="0">
                <a:ea typeface="ＭＳ Ｐゴシック" panose="020B0600070205080204" pitchFamily="34" charset="-128"/>
              </a:rPr>
              <a:t>Händedesinfektion</a:t>
            </a:r>
            <a:endParaRPr lang="de-DE" altLang="en-US" sz="2000" dirty="0">
              <a:ea typeface="ＭＳ Ｐゴシック" panose="020B0600070205080204" pitchFamily="34" charset="-128"/>
            </a:endParaRPr>
          </a:p>
          <a:p>
            <a:pPr lvl="1">
              <a:buFontTx/>
              <a:buAutoNum type="arabicPeriod"/>
            </a:pPr>
            <a:r>
              <a:rPr lang="de-DE" altLang="en-US" sz="1800" dirty="0">
                <a:ea typeface="ＭＳ Ｐゴシック" panose="020B0600070205080204" pitchFamily="34" charset="-128"/>
              </a:rPr>
              <a:t>Konzentration aufs </a:t>
            </a:r>
            <a:r>
              <a:rPr lang="de-DE" altLang="en-US" sz="1800" dirty="0" smtClean="0">
                <a:ea typeface="ＭＳ Ｐゴシック" panose="020B0600070205080204" pitchFamily="34" charset="-128"/>
              </a:rPr>
              <a:t>Wesentliche - Einreibemethode</a:t>
            </a:r>
          </a:p>
          <a:p>
            <a:pPr lvl="1">
              <a:buFontTx/>
              <a:buAutoNum type="arabicPeriod"/>
            </a:pPr>
            <a:r>
              <a:rPr lang="de-DE" altLang="en-US" sz="1800" dirty="0" smtClean="0">
                <a:ea typeface="ＭＳ Ｐゴシック" panose="020B0600070205080204" pitchFamily="34" charset="-128"/>
              </a:rPr>
              <a:t>Konzentration aufs Wesentliche - Einwirkzeit </a:t>
            </a:r>
            <a:endParaRPr lang="de-DE" altLang="en-US" sz="1800" dirty="0">
              <a:ea typeface="ＭＳ Ｐゴシック" panose="020B0600070205080204" pitchFamily="34" charset="-128"/>
            </a:endParaRPr>
          </a:p>
          <a:p>
            <a:pPr lvl="1">
              <a:buFontTx/>
              <a:buAutoNum type="arabicPeriod"/>
            </a:pPr>
            <a:r>
              <a:rPr lang="de-DE" altLang="en-US" sz="1800" dirty="0" smtClean="0">
                <a:ea typeface="ＭＳ Ｐゴシック" panose="020B0600070205080204" pitchFamily="34" charset="-128"/>
              </a:rPr>
              <a:t>Einmalhandschuhe</a:t>
            </a:r>
            <a:br>
              <a:rPr lang="de-DE" altLang="en-US" sz="1800" dirty="0" smtClean="0">
                <a:ea typeface="ＭＳ Ｐゴシック" panose="020B0600070205080204" pitchFamily="34" charset="-128"/>
              </a:rPr>
            </a:br>
            <a:endParaRPr lang="de-DE" altLang="en-US" sz="1800" dirty="0">
              <a:ea typeface="ＭＳ Ｐゴシック" panose="020B0600070205080204" pitchFamily="34" charset="-128"/>
            </a:endParaRPr>
          </a:p>
          <a:p>
            <a:pPr>
              <a:lnSpc>
                <a:spcPct val="150000"/>
              </a:lnSpc>
              <a:buFontTx/>
              <a:buAutoNum type="arabicPeriod"/>
            </a:pPr>
            <a:r>
              <a:rPr lang="de-DE" altLang="en-US" sz="2000" dirty="0" smtClean="0">
                <a:ea typeface="ＭＳ Ｐゴシック" panose="020B0600070205080204" pitchFamily="34" charset="-128"/>
              </a:rPr>
              <a:t>Händehygiene Verhalten</a:t>
            </a:r>
            <a:endParaRPr lang="de-DE" altLang="en-US" sz="2000" dirty="0">
              <a:ea typeface="ＭＳ Ｐゴシック" panose="020B0600070205080204" pitchFamily="34" charset="-128"/>
            </a:endParaRPr>
          </a:p>
          <a:p>
            <a:pPr lvl="1">
              <a:buFontTx/>
              <a:buAutoNum type="arabicPeriod"/>
            </a:pPr>
            <a:r>
              <a:rPr lang="de-DE" altLang="en-US" sz="1800" dirty="0">
                <a:ea typeface="ＭＳ Ｐゴシック" panose="020B0600070205080204" pitchFamily="34" charset="-128"/>
              </a:rPr>
              <a:t>Neues vom </a:t>
            </a:r>
            <a:r>
              <a:rPr lang="de-DE" altLang="en-US" sz="1800" dirty="0" err="1">
                <a:ea typeface="ＭＳ Ｐゴシック" panose="020B0600070205080204" pitchFamily="34" charset="-128"/>
              </a:rPr>
              <a:t>Nudging</a:t>
            </a:r>
            <a:endParaRPr lang="de-DE" altLang="en-US" sz="1800" dirty="0">
              <a:ea typeface="ＭＳ Ｐゴシック" panose="020B0600070205080204" pitchFamily="34" charset="-128"/>
            </a:endParaRPr>
          </a:p>
          <a:p>
            <a:pPr lvl="1">
              <a:buFontTx/>
              <a:buAutoNum type="arabicPeriod"/>
            </a:pPr>
            <a:r>
              <a:rPr lang="de-DE" altLang="en-US" sz="1800" dirty="0">
                <a:ea typeface="ＭＳ Ｐゴシック" panose="020B0600070205080204" pitchFamily="34" charset="-128"/>
              </a:rPr>
              <a:t>Patient </a:t>
            </a:r>
            <a:r>
              <a:rPr lang="de-DE" altLang="en-US" sz="1800" dirty="0" err="1" smtClean="0">
                <a:ea typeface="ＭＳ Ｐゴシック" panose="020B0600070205080204" pitchFamily="34" charset="-128"/>
              </a:rPr>
              <a:t>Empowerment</a:t>
            </a:r>
            <a:r>
              <a:rPr lang="de-DE" altLang="en-US" sz="1800" dirty="0" smtClean="0">
                <a:ea typeface="ＭＳ Ｐゴシック" panose="020B0600070205080204" pitchFamily="34" charset="-128"/>
              </a:rPr>
              <a:t/>
            </a:r>
            <a:br>
              <a:rPr lang="de-DE" altLang="en-US" sz="1800" dirty="0" smtClean="0">
                <a:ea typeface="ＭＳ Ｐゴシック" panose="020B0600070205080204" pitchFamily="34" charset="-128"/>
              </a:rPr>
            </a:br>
            <a:endParaRPr lang="de-DE" altLang="en-US" sz="1800" dirty="0">
              <a:ea typeface="ＭＳ Ｐゴシック" panose="020B0600070205080204" pitchFamily="34" charset="-128"/>
            </a:endParaRPr>
          </a:p>
          <a:p>
            <a:pPr>
              <a:buFontTx/>
              <a:buAutoNum type="arabicPeriod"/>
            </a:pPr>
            <a:r>
              <a:rPr lang="de-DE" altLang="en-US" sz="2000" dirty="0">
                <a:ea typeface="ＭＳ Ｐゴシック" panose="020B0600070205080204" pitchFamily="34" charset="-128"/>
              </a:rPr>
              <a:t>Ausblick: Hygiene im Einklang mit einer modernen mikrobiologischen Perspektive</a:t>
            </a:r>
            <a:br>
              <a:rPr lang="de-DE" altLang="en-US" sz="2000" dirty="0">
                <a:ea typeface="ＭＳ Ｐゴシック" panose="020B0600070205080204" pitchFamily="34" charset="-128"/>
              </a:rPr>
            </a:br>
            <a:endParaRPr lang="de-DE" altLang="en-US" sz="2000" dirty="0">
              <a:ea typeface="ＭＳ Ｐゴシック" panose="020B0600070205080204" pitchFamily="34" charset="-128"/>
            </a:endParaRPr>
          </a:p>
          <a:p>
            <a:endParaRPr lang="de-DE" altLang="en-US" sz="2000" dirty="0">
              <a:ea typeface="ＭＳ Ｐゴシック" panose="020B0600070205080204" pitchFamily="34" charset="-128"/>
            </a:endParaRPr>
          </a:p>
        </p:txBody>
      </p:sp>
    </p:spTree>
    <p:extLst>
      <p:ext uri="{BB962C8B-B14F-4D97-AF65-F5344CB8AC3E}">
        <p14:creationId xmlns:p14="http://schemas.microsoft.com/office/powerpoint/2010/main" val="16357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el 1">
            <a:extLst>
              <a:ext uri="{FF2B5EF4-FFF2-40B4-BE49-F238E27FC236}">
                <a16:creationId xmlns:a16="http://schemas.microsoft.com/office/drawing/2014/main" id="{6E759C04-291D-42BB-A33C-B385DF4BC5A8}"/>
              </a:ext>
            </a:extLst>
          </p:cNvPr>
          <p:cNvSpPr>
            <a:spLocks noGrp="1"/>
          </p:cNvSpPr>
          <p:nvPr>
            <p:ph type="title"/>
          </p:nvPr>
        </p:nvSpPr>
        <p:spPr bwMode="auto">
          <a:xfrm>
            <a:off x="636108" y="188640"/>
            <a:ext cx="8290247"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r"/>
            <a:r>
              <a:rPr lang="de-DE" altLang="en-US" sz="2800" b="1" dirty="0" smtClean="0">
                <a:ea typeface="ＭＳ Ｐゴシック" panose="020B0600070205080204" pitchFamily="34" charset="-128"/>
              </a:rPr>
              <a:t>Wirksamkeit </a:t>
            </a:r>
            <a:r>
              <a:rPr lang="de-DE" altLang="en-US" sz="2800" b="1" dirty="0">
                <a:ea typeface="ＭＳ Ｐゴシック" panose="020B0600070205080204" pitchFamily="34" charset="-128"/>
              </a:rPr>
              <a:t>alkoholischer</a:t>
            </a:r>
            <a:br>
              <a:rPr lang="de-DE" altLang="en-US" sz="2800" b="1" dirty="0">
                <a:ea typeface="ＭＳ Ｐゴシック" panose="020B0600070205080204" pitchFamily="34" charset="-128"/>
              </a:rPr>
            </a:br>
            <a:r>
              <a:rPr lang="de-DE" altLang="en-US" sz="2800" b="1" dirty="0" smtClean="0">
                <a:ea typeface="ＭＳ Ｐゴシック" panose="020B0600070205080204" pitchFamily="34" charset="-128"/>
              </a:rPr>
              <a:t>Händedesinfektionsmittel</a:t>
            </a:r>
            <a:endParaRPr lang="de-DE" altLang="en-US" sz="2800" b="1" dirty="0">
              <a:ea typeface="ＭＳ Ｐゴシック" panose="020B0600070205080204" pitchFamily="34" charset="-128"/>
            </a:endParaRPr>
          </a:p>
        </p:txBody>
      </p:sp>
      <p:sp>
        <p:nvSpPr>
          <p:cNvPr id="4" name="Textfeld 3">
            <a:extLst>
              <a:ext uri="{FF2B5EF4-FFF2-40B4-BE49-F238E27FC236}">
                <a16:creationId xmlns:a16="http://schemas.microsoft.com/office/drawing/2014/main" id="{B2BF9647-865F-EC4F-B69C-2F95312CA44F}"/>
              </a:ext>
            </a:extLst>
          </p:cNvPr>
          <p:cNvSpPr txBox="1"/>
          <p:nvPr/>
        </p:nvSpPr>
        <p:spPr>
          <a:xfrm>
            <a:off x="620623" y="1556792"/>
            <a:ext cx="7886700" cy="2862322"/>
          </a:xfrm>
          <a:prstGeom prst="rect">
            <a:avLst/>
          </a:prstGeom>
          <a:noFill/>
        </p:spPr>
        <p:txBody>
          <a:bodyPr wrap="square" rtlCol="0">
            <a:spAutoFit/>
          </a:bodyPr>
          <a:lstStyle/>
          <a:p>
            <a:pPr lvl="0" eaLnBrk="0" fontAlgn="base" hangingPunct="0">
              <a:lnSpc>
                <a:spcPct val="150000"/>
              </a:lnSpc>
            </a:pPr>
            <a:r>
              <a:rPr lang="de-DE" sz="2000" kern="1200" dirty="0" smtClean="0">
                <a:solidFill>
                  <a:srgbClr val="000000"/>
                </a:solidFill>
                <a:effectLst/>
                <a:latin typeface="+mn-lt"/>
                <a:ea typeface="MS PGothic" panose="020B0600070205080204" pitchFamily="34" charset="-128"/>
                <a:cs typeface="Times New Roman" panose="02020603050405020304" pitchFamily="18" charset="0"/>
              </a:rPr>
              <a:t>Studie (</a:t>
            </a:r>
            <a:r>
              <a:rPr lang="de-DE" sz="2000" kern="1200" dirty="0" err="1" smtClean="0">
                <a:solidFill>
                  <a:srgbClr val="000000"/>
                </a:solidFill>
                <a:effectLst/>
                <a:latin typeface="+mn-lt"/>
                <a:ea typeface="MS PGothic" panose="020B0600070205080204" pitchFamily="34" charset="-128"/>
                <a:cs typeface="Times New Roman" panose="02020603050405020304" pitchFamily="18" charset="0"/>
              </a:rPr>
              <a:t>Pidot</a:t>
            </a:r>
            <a:r>
              <a:rPr lang="de-DE" sz="2000" kern="1200" dirty="0" smtClean="0">
                <a:solidFill>
                  <a:srgbClr val="000000"/>
                </a:solidFill>
                <a:effectLst/>
                <a:latin typeface="+mn-lt"/>
                <a:ea typeface="MS PGothic" panose="020B0600070205080204" pitchFamily="34" charset="-128"/>
                <a:cs typeface="Times New Roman" panose="02020603050405020304" pitchFamily="18" charset="0"/>
              </a:rPr>
              <a:t> et al. 2018</a:t>
            </a:r>
            <a:r>
              <a:rPr lang="de-DE" sz="2000" kern="1200" dirty="0">
                <a:solidFill>
                  <a:srgbClr val="000000"/>
                </a:solidFill>
                <a:effectLst/>
                <a:latin typeface="+mn-lt"/>
                <a:ea typeface="MS PGothic" panose="020B0600070205080204" pitchFamily="34" charset="-128"/>
                <a:cs typeface="Times New Roman" panose="02020603050405020304" pitchFamily="18" charset="0"/>
              </a:rPr>
              <a:t>) zum Anstieg der Infektionsraten mit </a:t>
            </a:r>
            <a:r>
              <a:rPr lang="it-IT" sz="2000" kern="1200" dirty="0">
                <a:solidFill>
                  <a:srgbClr val="000000"/>
                </a:solidFill>
                <a:effectLst/>
                <a:latin typeface="+mn-lt"/>
                <a:ea typeface="MS PGothic" panose="020B0600070205080204" pitchFamily="34" charset="-128"/>
                <a:cs typeface="Times New Roman" panose="02020603050405020304" pitchFamily="18" charset="0"/>
              </a:rPr>
              <a:t>multiresistente</a:t>
            </a:r>
            <a:r>
              <a:rPr lang="de-DE" sz="2000" kern="1200" dirty="0">
                <a:solidFill>
                  <a:srgbClr val="000000"/>
                </a:solidFill>
                <a:effectLst/>
                <a:latin typeface="+mn-lt"/>
                <a:ea typeface="MS PGothic" panose="020B0600070205080204" pitchFamily="34" charset="-128"/>
                <a:cs typeface="Times New Roman" panose="02020603050405020304" pitchFamily="18" charset="0"/>
              </a:rPr>
              <a:t>m E</a:t>
            </a:r>
            <a:r>
              <a:rPr lang="it-IT" sz="2000" kern="1200" dirty="0" err="1">
                <a:solidFill>
                  <a:srgbClr val="000000"/>
                </a:solidFill>
                <a:effectLst/>
                <a:latin typeface="+mn-lt"/>
                <a:ea typeface="MS PGothic" panose="020B0600070205080204" pitchFamily="34" charset="-128"/>
                <a:cs typeface="Times New Roman" panose="02020603050405020304" pitchFamily="18" charset="0"/>
              </a:rPr>
              <a:t>nterococcus</a:t>
            </a:r>
            <a:r>
              <a:rPr lang="it-IT" sz="2000" kern="1200" dirty="0">
                <a:solidFill>
                  <a:srgbClr val="000000"/>
                </a:solidFill>
                <a:effectLst/>
                <a:latin typeface="+mn-lt"/>
                <a:ea typeface="MS PGothic" panose="020B0600070205080204" pitchFamily="34" charset="-128"/>
                <a:cs typeface="Times New Roman" panose="02020603050405020304" pitchFamily="18" charset="0"/>
              </a:rPr>
              <a:t> </a:t>
            </a:r>
            <a:r>
              <a:rPr lang="it-IT" sz="2000" kern="1200" dirty="0" err="1">
                <a:solidFill>
                  <a:srgbClr val="000000"/>
                </a:solidFill>
                <a:effectLst/>
                <a:latin typeface="+mn-lt"/>
                <a:ea typeface="MS PGothic" panose="020B0600070205080204" pitchFamily="34" charset="-128"/>
                <a:cs typeface="Times New Roman" panose="02020603050405020304" pitchFamily="18" charset="0"/>
              </a:rPr>
              <a:t>faecium</a:t>
            </a:r>
            <a:r>
              <a:rPr lang="it-IT" sz="2000" kern="1200" dirty="0">
                <a:solidFill>
                  <a:srgbClr val="000000"/>
                </a:solidFill>
                <a:effectLst/>
                <a:latin typeface="+mn-lt"/>
                <a:ea typeface="MS PGothic" panose="020B0600070205080204" pitchFamily="34" charset="-128"/>
                <a:cs typeface="Times New Roman" panose="02020603050405020304" pitchFamily="18" charset="0"/>
              </a:rPr>
              <a:t> </a:t>
            </a:r>
            <a:r>
              <a:rPr lang="de-DE" sz="2000" kern="1200" dirty="0">
                <a:solidFill>
                  <a:srgbClr val="000000"/>
                </a:solidFill>
                <a:effectLst/>
                <a:latin typeface="+mn-lt"/>
                <a:ea typeface="MS PGothic" panose="020B0600070205080204" pitchFamily="34" charset="-128"/>
                <a:cs typeface="Times New Roman" panose="02020603050405020304" pitchFamily="18" charset="0"/>
              </a:rPr>
              <a:t>in australischen Krankenhäusern</a:t>
            </a:r>
            <a:endParaRPr lang="de-DE" sz="2000" dirty="0">
              <a:effectLst/>
              <a:latin typeface="+mn-lt"/>
              <a:ea typeface="Times New Roman" panose="02020603050405020304" pitchFamily="18" charset="0"/>
              <a:cs typeface="Times New Roman" panose="02020603050405020304" pitchFamily="18" charset="0"/>
            </a:endParaRPr>
          </a:p>
          <a:p>
            <a:pPr marL="285750" lvl="0" indent="-285750" eaLnBrk="0" fontAlgn="base" hangingPunct="0">
              <a:lnSpc>
                <a:spcPct val="150000"/>
              </a:lnSpc>
              <a:buFont typeface="Arial" panose="020B0604020202020204" pitchFamily="34" charset="0"/>
              <a:buChar char="•"/>
            </a:pPr>
            <a:r>
              <a:rPr lang="de-DE" sz="2000" kern="1200" dirty="0">
                <a:solidFill>
                  <a:srgbClr val="000000"/>
                </a:solidFill>
                <a:effectLst/>
                <a:latin typeface="+mn-lt"/>
                <a:ea typeface="MS PGothic" panose="020B0600070205080204" pitchFamily="34" charset="-128"/>
                <a:cs typeface="Times New Roman" panose="02020603050405020304" pitchFamily="18" charset="0"/>
              </a:rPr>
              <a:t>Hypothese: zunehmende Toleranz gegenüber </a:t>
            </a:r>
            <a:r>
              <a:rPr lang="de-DE" sz="2000" kern="1200" dirty="0" smtClean="0">
                <a:solidFill>
                  <a:srgbClr val="000000"/>
                </a:solidFill>
                <a:effectLst/>
                <a:latin typeface="+mn-lt"/>
                <a:ea typeface="MS PGothic" panose="020B0600070205080204" pitchFamily="34" charset="-128"/>
                <a:cs typeface="Times New Roman" panose="02020603050405020304" pitchFamily="18" charset="0"/>
              </a:rPr>
              <a:t>23% alkoholhaltigen </a:t>
            </a:r>
            <a:r>
              <a:rPr lang="de-DE" sz="2000" kern="1200" dirty="0">
                <a:solidFill>
                  <a:srgbClr val="000000"/>
                </a:solidFill>
                <a:effectLst/>
                <a:latin typeface="+mn-lt"/>
                <a:ea typeface="MS PGothic" panose="020B0600070205080204" pitchFamily="34" charset="-128"/>
                <a:cs typeface="Times New Roman" panose="02020603050405020304" pitchFamily="18" charset="0"/>
              </a:rPr>
              <a:t>Desinfektionsmitteln</a:t>
            </a:r>
            <a:endParaRPr lang="de-DE" sz="2000" dirty="0">
              <a:effectLst/>
              <a:latin typeface="+mn-lt"/>
              <a:ea typeface="Times New Roman" panose="02020603050405020304" pitchFamily="18" charset="0"/>
              <a:cs typeface="Times New Roman" panose="02020603050405020304" pitchFamily="18" charset="0"/>
            </a:endParaRPr>
          </a:p>
          <a:p>
            <a:pPr marL="285750" lvl="0" indent="-285750" eaLnBrk="0" fontAlgn="base" hangingPunct="0">
              <a:lnSpc>
                <a:spcPct val="150000"/>
              </a:lnSpc>
              <a:buFont typeface="Arial" panose="020B0604020202020204" pitchFamily="34" charset="0"/>
              <a:buChar char="•"/>
            </a:pPr>
            <a:r>
              <a:rPr lang="de-DE" sz="2000" kern="1200" dirty="0">
                <a:solidFill>
                  <a:srgbClr val="000000"/>
                </a:solidFill>
                <a:effectLst/>
                <a:latin typeface="+mn-lt"/>
                <a:ea typeface="MS PGothic" panose="020B0600070205080204" pitchFamily="34" charset="-128"/>
                <a:cs typeface="Times New Roman" panose="02020603050405020304" pitchFamily="18" charset="0"/>
              </a:rPr>
              <a:t>Verunsicherung: Ist die Wirksamkeit von Standardhygienemaßnahmen gegen nosokomiale Infektionen mit Enterokokken gefährdet?</a:t>
            </a:r>
            <a:endParaRPr lang="de-DE" sz="2000" dirty="0">
              <a:effectLst/>
              <a:latin typeface="+mn-lt"/>
              <a:ea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74113A38-DE15-3C4F-9CBA-709E572EEC8E}"/>
              </a:ext>
            </a:extLst>
          </p:cNvPr>
          <p:cNvSpPr txBox="1"/>
          <p:nvPr/>
        </p:nvSpPr>
        <p:spPr>
          <a:xfrm>
            <a:off x="368047" y="4653136"/>
            <a:ext cx="8152717" cy="1938992"/>
          </a:xfrm>
          <a:prstGeom prst="rect">
            <a:avLst/>
          </a:prstGeom>
          <a:noFill/>
        </p:spPr>
        <p:txBody>
          <a:bodyPr wrap="square" rtlCol="0">
            <a:spAutoFit/>
          </a:bodyPr>
          <a:lstStyle/>
          <a:p>
            <a:pPr>
              <a:lnSpc>
                <a:spcPct val="150000"/>
              </a:lnSpc>
            </a:pPr>
            <a:r>
              <a:rPr lang="de-DE" altLang="en-US" sz="2000" b="1" dirty="0">
                <a:latin typeface="+mn-lt"/>
              </a:rPr>
              <a:t>Überprüfung durch Robert Koch-Institut: </a:t>
            </a:r>
            <a:r>
              <a:rPr lang="de-DE" altLang="en-US" sz="2000" b="1" dirty="0" smtClean="0">
                <a:latin typeface="+mn-lt"/>
              </a:rPr>
              <a:t> keinen </a:t>
            </a:r>
            <a:r>
              <a:rPr lang="de-DE" altLang="en-US" sz="2000" b="1" dirty="0">
                <a:latin typeface="+mn-lt"/>
              </a:rPr>
              <a:t>Anlass zur Beunruhigung!</a:t>
            </a:r>
          </a:p>
          <a:p>
            <a:pPr>
              <a:lnSpc>
                <a:spcPct val="150000"/>
              </a:lnSpc>
            </a:pPr>
            <a:endParaRPr lang="de-DE" altLang="en-US" sz="2000" b="1" dirty="0" smtClean="0">
              <a:latin typeface="+mn-lt"/>
            </a:endParaRPr>
          </a:p>
          <a:p>
            <a:pPr algn="ctr">
              <a:lnSpc>
                <a:spcPct val="150000"/>
              </a:lnSpc>
            </a:pPr>
            <a:r>
              <a:rPr lang="de-DE" altLang="en-US" sz="2000" b="1" dirty="0" smtClean="0">
                <a:latin typeface="+mn-lt"/>
              </a:rPr>
              <a:t>Bei </a:t>
            </a:r>
            <a:r>
              <a:rPr lang="de-DE" altLang="en-US" sz="2000" b="1" dirty="0">
                <a:latin typeface="+mn-lt"/>
              </a:rPr>
              <a:t>korrekter Anwendung der geprüften Händedesinfektionsmittel ist die Wirksamkeit gegen Enterokokken gesichert!</a:t>
            </a:r>
            <a:endParaRPr lang="de-DE" sz="2000" b="1" dirty="0">
              <a:latin typeface="+mn-lt"/>
            </a:endParaRPr>
          </a:p>
        </p:txBody>
      </p:sp>
    </p:spTree>
    <p:extLst>
      <p:ext uri="{BB962C8B-B14F-4D97-AF65-F5344CB8AC3E}">
        <p14:creationId xmlns:p14="http://schemas.microsoft.com/office/powerpoint/2010/main" val="306259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el 1">
            <a:extLst>
              <a:ext uri="{FF2B5EF4-FFF2-40B4-BE49-F238E27FC236}">
                <a16:creationId xmlns:a16="http://schemas.microsoft.com/office/drawing/2014/main" id="{6E759C04-291D-42BB-A33C-B385DF4BC5A8}"/>
              </a:ext>
            </a:extLst>
          </p:cNvPr>
          <p:cNvSpPr>
            <a:spLocks noGrp="1"/>
          </p:cNvSpPr>
          <p:nvPr>
            <p:ph type="title"/>
          </p:nvPr>
        </p:nvSpPr>
        <p:spPr bwMode="auto">
          <a:xfrm>
            <a:off x="853753" y="89220"/>
            <a:ext cx="8290247"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r"/>
            <a:r>
              <a:rPr lang="de-DE" altLang="en-US" sz="2800" b="1" dirty="0" smtClean="0">
                <a:ea typeface="ＭＳ Ｐゴシック" panose="020B0600070205080204" pitchFamily="34" charset="-128"/>
              </a:rPr>
              <a:t>Australien: Kampagnenerfolg gegen </a:t>
            </a:r>
            <a:br>
              <a:rPr lang="de-DE" altLang="en-US" sz="2800" b="1" dirty="0" smtClean="0">
                <a:ea typeface="ＭＳ Ｐゴシック" panose="020B0600070205080204" pitchFamily="34" charset="-128"/>
              </a:rPr>
            </a:br>
            <a:r>
              <a:rPr lang="de-DE" sz="2800" b="1" dirty="0" smtClean="0"/>
              <a:t>Staphylokokken-Erkrankungen</a:t>
            </a:r>
            <a:endParaRPr lang="de-DE" altLang="en-US" sz="2800" b="1" dirty="0">
              <a:ea typeface="ＭＳ Ｐゴシック" panose="020B0600070205080204" pitchFamily="34" charset="-128"/>
            </a:endParaRPr>
          </a:p>
        </p:txBody>
      </p:sp>
      <p:sp>
        <p:nvSpPr>
          <p:cNvPr id="6" name="Inhaltsplatzhalter 5">
            <a:extLst>
              <a:ext uri="{FF2B5EF4-FFF2-40B4-BE49-F238E27FC236}">
                <a16:creationId xmlns:a16="http://schemas.microsoft.com/office/drawing/2014/main" id="{30809586-D4AA-6E49-8A7D-22A28F72F71A}"/>
              </a:ext>
            </a:extLst>
          </p:cNvPr>
          <p:cNvSpPr>
            <a:spLocks noGrp="1"/>
          </p:cNvSpPr>
          <p:nvPr>
            <p:ph idx="1"/>
          </p:nvPr>
        </p:nvSpPr>
        <p:spPr>
          <a:xfrm>
            <a:off x="2187925" y="2533819"/>
            <a:ext cx="2203821" cy="3048000"/>
          </a:xfrm>
        </p:spPr>
        <p:txBody>
          <a:bodyPr>
            <a:noAutofit/>
          </a:bodyPr>
          <a:lstStyle/>
          <a:p>
            <a:pPr marL="0" indent="0">
              <a:buNone/>
            </a:pPr>
            <a:r>
              <a:rPr lang="de-DE" dirty="0"/>
              <a:t>10%</a:t>
            </a:r>
          </a:p>
          <a:p>
            <a:pPr marL="0" indent="0">
              <a:buNone/>
            </a:pPr>
            <a:endParaRPr lang="de-DE" dirty="0" smtClean="0"/>
          </a:p>
          <a:p>
            <a:pPr marL="0" indent="0">
              <a:buNone/>
            </a:pPr>
            <a:endParaRPr lang="de-DE" dirty="0"/>
          </a:p>
          <a:p>
            <a:pPr marL="0" indent="0">
              <a:buNone/>
            </a:pPr>
            <a:endParaRPr lang="de-DE" dirty="0"/>
          </a:p>
          <a:p>
            <a:pPr marL="0" indent="0">
              <a:buNone/>
            </a:pPr>
            <a:r>
              <a:rPr lang="de-DE" dirty="0" smtClean="0"/>
              <a:t>15</a:t>
            </a:r>
            <a:r>
              <a:rPr lang="de-DE" dirty="0"/>
              <a:t>%</a:t>
            </a:r>
          </a:p>
        </p:txBody>
      </p:sp>
      <p:pic>
        <p:nvPicPr>
          <p:cNvPr id="3" name="Grafik 2">
            <a:extLst>
              <a:ext uri="{FF2B5EF4-FFF2-40B4-BE49-F238E27FC236}">
                <a16:creationId xmlns:a16="http://schemas.microsoft.com/office/drawing/2014/main" id="{E07BFDFA-600D-C24F-BBC3-7B747C580CAB}"/>
              </a:ext>
            </a:extLst>
          </p:cNvPr>
          <p:cNvPicPr>
            <a:picLocks noChangeAspect="1"/>
          </p:cNvPicPr>
          <p:nvPr/>
        </p:nvPicPr>
        <p:blipFill>
          <a:blip r:embed="rId3"/>
          <a:stretch>
            <a:fillRect/>
          </a:stretch>
        </p:blipFill>
        <p:spPr>
          <a:xfrm>
            <a:off x="4788024" y="1772816"/>
            <a:ext cx="3896614" cy="4100344"/>
          </a:xfrm>
          <a:prstGeom prst="rect">
            <a:avLst/>
          </a:prstGeom>
        </p:spPr>
      </p:pic>
      <p:sp>
        <p:nvSpPr>
          <p:cNvPr id="13" name="Pfeil: nach oben 12">
            <a:extLst>
              <a:ext uri="{FF2B5EF4-FFF2-40B4-BE49-F238E27FC236}">
                <a16:creationId xmlns:a16="http://schemas.microsoft.com/office/drawing/2014/main" id="{0C0AA9C2-FED5-4E4D-9C0A-1ABE6E13A70D}"/>
              </a:ext>
            </a:extLst>
          </p:cNvPr>
          <p:cNvSpPr/>
          <p:nvPr/>
        </p:nvSpPr>
        <p:spPr>
          <a:xfrm>
            <a:off x="3217650" y="2196979"/>
            <a:ext cx="542726" cy="91440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B050"/>
              </a:solidFill>
            </a:endParaRPr>
          </a:p>
        </p:txBody>
      </p:sp>
      <p:sp>
        <p:nvSpPr>
          <p:cNvPr id="15" name="Pfeil: nach oben 14">
            <a:extLst>
              <a:ext uri="{FF2B5EF4-FFF2-40B4-BE49-F238E27FC236}">
                <a16:creationId xmlns:a16="http://schemas.microsoft.com/office/drawing/2014/main" id="{CE3AE6D8-D898-FE4C-BC77-5A08C1B506AE}"/>
              </a:ext>
            </a:extLst>
          </p:cNvPr>
          <p:cNvSpPr/>
          <p:nvPr/>
        </p:nvSpPr>
        <p:spPr>
          <a:xfrm rot="10800000">
            <a:off x="3291434" y="4815305"/>
            <a:ext cx="542726" cy="91440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p:cNvSpPr txBox="1"/>
          <p:nvPr/>
        </p:nvSpPr>
        <p:spPr>
          <a:xfrm>
            <a:off x="69193" y="3710871"/>
            <a:ext cx="4322553" cy="830997"/>
          </a:xfrm>
          <a:prstGeom prst="rect">
            <a:avLst/>
          </a:prstGeom>
          <a:noFill/>
        </p:spPr>
        <p:txBody>
          <a:bodyPr wrap="square" rtlCol="0">
            <a:spAutoFit/>
          </a:bodyPr>
          <a:lstStyle/>
          <a:p>
            <a:r>
              <a:rPr lang="de-DE" sz="2400" dirty="0">
                <a:solidFill>
                  <a:prstClr val="black"/>
                </a:solidFill>
                <a:latin typeface="+mn-lt"/>
              </a:rPr>
              <a:t>Inzidenz von </a:t>
            </a:r>
            <a:r>
              <a:rPr lang="de-DE" sz="2400" dirty="0" err="1">
                <a:solidFill>
                  <a:prstClr val="black"/>
                </a:solidFill>
                <a:latin typeface="+mn-lt"/>
              </a:rPr>
              <a:t>Staphylo­coccus-aureus-Bakteriämien</a:t>
            </a:r>
            <a:r>
              <a:rPr lang="de-DE" sz="2400" dirty="0">
                <a:solidFill>
                  <a:prstClr val="black"/>
                </a:solidFill>
                <a:latin typeface="+mn-lt"/>
              </a:rPr>
              <a:t> </a:t>
            </a:r>
            <a:endParaRPr lang="de-DE" sz="2400" dirty="0">
              <a:latin typeface="+mn-lt"/>
            </a:endParaRPr>
          </a:p>
        </p:txBody>
      </p:sp>
      <p:sp>
        <p:nvSpPr>
          <p:cNvPr id="4" name="Textfeld 3"/>
          <p:cNvSpPr txBox="1"/>
          <p:nvPr/>
        </p:nvSpPr>
        <p:spPr>
          <a:xfrm>
            <a:off x="147114" y="1772816"/>
            <a:ext cx="3142722" cy="830997"/>
          </a:xfrm>
          <a:prstGeom prst="rect">
            <a:avLst/>
          </a:prstGeom>
          <a:noFill/>
        </p:spPr>
        <p:txBody>
          <a:bodyPr wrap="square" rtlCol="0">
            <a:spAutoFit/>
          </a:bodyPr>
          <a:lstStyle/>
          <a:p>
            <a:r>
              <a:rPr lang="de-DE" sz="2400" dirty="0" smtClean="0">
                <a:latin typeface="+mn-lt"/>
              </a:rPr>
              <a:t>Händedesinfektions-Compliance</a:t>
            </a:r>
            <a:endParaRPr lang="de-DE" sz="2400" dirty="0">
              <a:latin typeface="+mn-lt"/>
            </a:endParaRPr>
          </a:p>
        </p:txBody>
      </p:sp>
      <p:sp>
        <p:nvSpPr>
          <p:cNvPr id="5" name="Textfeld 4"/>
          <p:cNvSpPr txBox="1"/>
          <p:nvPr/>
        </p:nvSpPr>
        <p:spPr>
          <a:xfrm>
            <a:off x="239834" y="6111989"/>
            <a:ext cx="8723989" cy="400110"/>
          </a:xfrm>
          <a:prstGeom prst="rect">
            <a:avLst/>
          </a:prstGeom>
          <a:noFill/>
        </p:spPr>
        <p:txBody>
          <a:bodyPr wrap="square" rtlCol="0">
            <a:spAutoFit/>
          </a:bodyPr>
          <a:lstStyle/>
          <a:p>
            <a:pPr algn="ctr"/>
            <a:r>
              <a:rPr lang="de-DE" sz="2000" dirty="0" smtClean="0">
                <a:latin typeface="+mn-lt"/>
              </a:rPr>
              <a:t>Fast alle Krankenhäuser hatten zu Beginn eine </a:t>
            </a:r>
            <a:r>
              <a:rPr lang="de-DE" sz="2000" dirty="0">
                <a:latin typeface="+mn-lt"/>
              </a:rPr>
              <a:t>C</a:t>
            </a:r>
            <a:r>
              <a:rPr lang="de-DE" sz="2000" dirty="0" smtClean="0">
                <a:latin typeface="+mn-lt"/>
              </a:rPr>
              <a:t>ompliance-Rate von über 70%!</a:t>
            </a:r>
            <a:endParaRPr lang="de-DE" sz="2000" dirty="0">
              <a:latin typeface="+mn-lt"/>
            </a:endParaRPr>
          </a:p>
        </p:txBody>
      </p:sp>
    </p:spTree>
    <p:extLst>
      <p:ext uri="{BB962C8B-B14F-4D97-AF65-F5344CB8AC3E}">
        <p14:creationId xmlns:p14="http://schemas.microsoft.com/office/powerpoint/2010/main" val="213289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a:extLst>
              <a:ext uri="{FF2B5EF4-FFF2-40B4-BE49-F238E27FC236}">
                <a16:creationId xmlns:a16="http://schemas.microsoft.com/office/drawing/2014/main" id="{34A12459-1A24-416C-852E-413D409B9BD1}"/>
              </a:ext>
            </a:extLst>
          </p:cNvPr>
          <p:cNvSpPr>
            <a:spLocks noGrp="1"/>
          </p:cNvSpPr>
          <p:nvPr>
            <p:ph type="title"/>
          </p:nvPr>
        </p:nvSpPr>
        <p:spPr bwMode="auto">
          <a:xfrm>
            <a:off x="565530" y="129170"/>
            <a:ext cx="8335838"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de-DE" altLang="en-US" sz="2800" b="1" dirty="0">
                <a:ea typeface="ＭＳ Ｐゴシック" panose="020B0600070205080204" pitchFamily="34" charset="-128"/>
              </a:rPr>
              <a:t>Händedesinfektion:</a:t>
            </a:r>
            <a:br>
              <a:rPr lang="de-DE" altLang="en-US" sz="2800" b="1" dirty="0">
                <a:ea typeface="ＭＳ Ｐゴシック" panose="020B0600070205080204" pitchFamily="34" charset="-128"/>
              </a:rPr>
            </a:br>
            <a:r>
              <a:rPr lang="de-DE" altLang="en-US" sz="2800" b="1" dirty="0" smtClean="0">
                <a:ea typeface="ＭＳ Ｐゴシック" panose="020B0600070205080204" pitchFamily="34" charset="-128"/>
              </a:rPr>
              <a:t>Studie </a:t>
            </a:r>
            <a:r>
              <a:rPr lang="de-DE" altLang="en-US" sz="2800" b="1" dirty="0" smtClean="0">
                <a:ea typeface="ＭＳ Ｐゴシック" panose="020B0600070205080204" pitchFamily="34" charset="-128"/>
              </a:rPr>
              <a:t>Einreibemethode</a:t>
            </a:r>
            <a:endParaRPr lang="de-DE" altLang="en-US" sz="2800" b="1" dirty="0">
              <a:ea typeface="ＭＳ Ｐゴシック" panose="020B0600070205080204" pitchFamily="34" charset="-128"/>
            </a:endParaRPr>
          </a:p>
        </p:txBody>
      </p:sp>
      <p:pic>
        <p:nvPicPr>
          <p:cNvPr id="12290" name="Inhaltsplatzhalter 4" descr="Bildschirmfoto 2019-02-10 um 17.20.30.png">
            <a:extLst>
              <a:ext uri="{FF2B5EF4-FFF2-40B4-BE49-F238E27FC236}">
                <a16:creationId xmlns:a16="http://schemas.microsoft.com/office/drawing/2014/main" id="{8F2A40BF-9908-443F-B54D-E0AF0A2B87B3}"/>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258" r="1790"/>
          <a:stretch>
            <a:fillRect/>
          </a:stretch>
        </p:blipFill>
        <p:spPr bwMode="auto">
          <a:xfrm>
            <a:off x="14167" y="1371450"/>
            <a:ext cx="5311775" cy="4351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feld 5">
            <a:extLst>
              <a:ext uri="{FF2B5EF4-FFF2-40B4-BE49-F238E27FC236}">
                <a16:creationId xmlns:a16="http://schemas.microsoft.com/office/drawing/2014/main" id="{7EF301DE-907D-4CD2-884E-7E9D5830DCDD}"/>
              </a:ext>
            </a:extLst>
          </p:cNvPr>
          <p:cNvSpPr txBox="1">
            <a:spLocks noChangeArrowheads="1"/>
          </p:cNvSpPr>
          <p:nvPr/>
        </p:nvSpPr>
        <p:spPr bwMode="auto">
          <a:xfrm>
            <a:off x="14167" y="6215712"/>
            <a:ext cx="8374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en-US" sz="1200" dirty="0">
                <a:latin typeface="+mn-lt"/>
              </a:rPr>
              <a:t>'</a:t>
            </a:r>
            <a:r>
              <a:rPr lang="de-DE" altLang="en-US" sz="1200" dirty="0" err="1">
                <a:latin typeface="+mn-lt"/>
              </a:rPr>
              <a:t>Based</a:t>
            </a:r>
            <a:r>
              <a:rPr lang="de-DE" altLang="en-US" sz="1200" dirty="0">
                <a:latin typeface="+mn-lt"/>
              </a:rPr>
              <a:t> on the 'How to </a:t>
            </a:r>
            <a:r>
              <a:rPr lang="de-DE" altLang="en-US" sz="1200" dirty="0" err="1">
                <a:latin typeface="+mn-lt"/>
              </a:rPr>
              <a:t>Handrub</a:t>
            </a:r>
            <a:r>
              <a:rPr lang="de-DE" altLang="en-US" sz="1200" dirty="0">
                <a:latin typeface="+mn-lt"/>
              </a:rPr>
              <a:t>', URL: http://www.who.int/</a:t>
            </a:r>
            <a:r>
              <a:rPr lang="de-DE" altLang="en-US" sz="1200" dirty="0" err="1">
                <a:latin typeface="+mn-lt"/>
              </a:rPr>
              <a:t>gpsc</a:t>
            </a:r>
            <a:r>
              <a:rPr lang="de-DE" altLang="en-US" sz="1200" dirty="0">
                <a:latin typeface="+mn-lt"/>
              </a:rPr>
              <a:t>/</a:t>
            </a:r>
            <a:r>
              <a:rPr lang="de-DE" altLang="en-US" sz="1200" dirty="0" err="1">
                <a:latin typeface="+mn-lt"/>
              </a:rPr>
              <a:t>5may</a:t>
            </a:r>
            <a:r>
              <a:rPr lang="de-DE" altLang="en-US" sz="1200" dirty="0">
                <a:latin typeface="+mn-lt"/>
              </a:rPr>
              <a:t>/How_To_HandRub_Poster.pdf © World Health Organization 2009. All </a:t>
            </a:r>
            <a:r>
              <a:rPr lang="de-DE" altLang="en-US" sz="1200" dirty="0" err="1">
                <a:latin typeface="+mn-lt"/>
              </a:rPr>
              <a:t>rights</a:t>
            </a:r>
            <a:r>
              <a:rPr lang="de-DE" altLang="en-US" sz="1200" dirty="0">
                <a:latin typeface="+mn-lt"/>
              </a:rPr>
              <a:t> </a:t>
            </a:r>
            <a:r>
              <a:rPr lang="de-DE" altLang="en-US" sz="1200" dirty="0" err="1">
                <a:latin typeface="+mn-lt"/>
              </a:rPr>
              <a:t>reserved</a:t>
            </a:r>
            <a:r>
              <a:rPr lang="de-DE" altLang="en-US" sz="1200" dirty="0">
                <a:latin typeface="+mn-lt"/>
              </a:rPr>
              <a:t>.'</a:t>
            </a:r>
          </a:p>
        </p:txBody>
      </p:sp>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CF1F09E6-7592-204C-9072-11997A4FC86A}"/>
                  </a:ext>
                </a:extLst>
              </p14:cNvPr>
              <p14:cNvContentPartPr/>
              <p14:nvPr/>
            </p14:nvContentPartPr>
            <p14:xfrm>
              <a:off x="9452731" y="777552"/>
              <a:ext cx="28800" cy="14400"/>
            </p14:xfrm>
          </p:contentPart>
        </mc:Choice>
        <mc:Fallback xmlns="">
          <p:pic>
            <p:nvPicPr>
              <p:cNvPr id="7" name="Freihand 6">
                <a:extLst>
                  <a:ext uri="{FF2B5EF4-FFF2-40B4-BE49-F238E27FC236}">
                    <a16:creationId xmlns:a16="http://schemas.microsoft.com/office/drawing/2014/main" id="{CF1F09E6-7592-204C-9072-11997A4FC86A}"/>
                  </a:ext>
                </a:extLst>
              </p:cNvPr>
              <p:cNvPicPr/>
              <p:nvPr/>
            </p:nvPicPr>
            <p:blipFill>
              <a:blip r:embed="rId10"/>
              <a:stretch>
                <a:fillRect/>
              </a:stretch>
            </p:blipFill>
            <p:spPr>
              <a:xfrm>
                <a:off x="9421771" y="746952"/>
                <a:ext cx="90360" cy="75600"/>
              </a:xfrm>
              <a:prstGeom prst="rect">
                <a:avLst/>
              </a:prstGeom>
            </p:spPr>
          </p:pic>
        </mc:Fallback>
      </mc:AlternateContent>
      <p:sp>
        <p:nvSpPr>
          <p:cNvPr id="8" name="Textfeld 7">
            <a:extLst>
              <a:ext uri="{FF2B5EF4-FFF2-40B4-BE49-F238E27FC236}">
                <a16:creationId xmlns:a16="http://schemas.microsoft.com/office/drawing/2014/main" id="{6BD144C1-CD20-2446-870D-B5218556FF14}"/>
              </a:ext>
            </a:extLst>
          </p:cNvPr>
          <p:cNvSpPr txBox="1"/>
          <p:nvPr/>
        </p:nvSpPr>
        <p:spPr>
          <a:xfrm>
            <a:off x="3869996" y="2512410"/>
            <a:ext cx="1828800" cy="1828800"/>
          </a:xfrm>
          <a:prstGeom prst="rect">
            <a:avLst/>
          </a:prstGeom>
          <a:noFill/>
        </p:spPr>
        <p:txBody>
          <a:bodyPr wrap="square" rtlCol="0">
            <a:spAutoFit/>
          </a:bodyPr>
          <a:lstStyle/>
          <a:p>
            <a:pPr algn="l"/>
            <a:endParaRPr lang="de-DE" dirty="0"/>
          </a:p>
        </p:txBody>
      </p:sp>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05B9D0AC-1767-9E44-943D-0C58FCFB2224}"/>
                  </a:ext>
                </a:extLst>
              </p14:cNvPr>
              <p14:cNvContentPartPr/>
              <p14:nvPr/>
            </p14:nvContentPartPr>
            <p14:xfrm>
              <a:off x="2022775" y="3164293"/>
              <a:ext cx="1339200" cy="1284840"/>
            </p14:xfrm>
          </p:contentPart>
        </mc:Choice>
        <mc:Fallback xmlns="">
          <p:pic>
            <p:nvPicPr>
              <p:cNvPr id="10" name="Freihand 9">
                <a:extLst>
                  <a:ext uri="{FF2B5EF4-FFF2-40B4-BE49-F238E27FC236}">
                    <a16:creationId xmlns:a16="http://schemas.microsoft.com/office/drawing/2014/main" id="{05B9D0AC-1767-9E44-943D-0C58FCFB2224}"/>
                  </a:ext>
                </a:extLst>
              </p:cNvPr>
              <p:cNvPicPr/>
              <p:nvPr/>
            </p:nvPicPr>
            <p:blipFill>
              <a:blip r:embed="rId12"/>
              <a:stretch>
                <a:fillRect/>
              </a:stretch>
            </p:blipFill>
            <p:spPr>
              <a:xfrm>
                <a:off x="1968775" y="3056263"/>
                <a:ext cx="1447200" cy="150090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9BE2227-1027-F843-BB6E-55BF08BFFA77}"/>
                  </a:ext>
                </a:extLst>
              </p14:cNvPr>
              <p14:cNvContentPartPr/>
              <p14:nvPr/>
            </p14:nvContentPartPr>
            <p14:xfrm>
              <a:off x="1847942" y="3526515"/>
              <a:ext cx="1529280" cy="1039680"/>
            </p14:xfrm>
          </p:contentPart>
        </mc:Choice>
        <mc:Fallback xmlns="">
          <p:pic>
            <p:nvPicPr>
              <p:cNvPr id="11" name="Freihand 10">
                <a:extLst>
                  <a:ext uri="{FF2B5EF4-FFF2-40B4-BE49-F238E27FC236}">
                    <a16:creationId xmlns:a16="http://schemas.microsoft.com/office/drawing/2014/main" id="{F9BE2227-1027-F843-BB6E-55BF08BFFA77}"/>
                  </a:ext>
                </a:extLst>
              </p:cNvPr>
              <p:cNvPicPr/>
              <p:nvPr/>
            </p:nvPicPr>
            <p:blipFill>
              <a:blip r:embed="rId14"/>
              <a:stretch>
                <a:fillRect/>
              </a:stretch>
            </p:blipFill>
            <p:spPr>
              <a:xfrm>
                <a:off x="1793929" y="3418515"/>
                <a:ext cx="1637305" cy="1255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F9BE2227-1027-F843-BB6E-55BF08BFFA77}"/>
                  </a:ext>
                </a:extLst>
              </p14:cNvPr>
              <p14:cNvContentPartPr/>
              <p14:nvPr/>
            </p14:nvContentPartPr>
            <p14:xfrm>
              <a:off x="3833158" y="3361027"/>
              <a:ext cx="1529280" cy="1039680"/>
            </p14:xfrm>
          </p:contentPart>
        </mc:Choice>
        <mc:Fallback xmlns="">
          <p:pic>
            <p:nvPicPr>
              <p:cNvPr id="12" name="Freihand 11">
                <a:extLst>
                  <a:ext uri="{FF2B5EF4-FFF2-40B4-BE49-F238E27FC236}">
                    <a16:creationId xmlns:a16="http://schemas.microsoft.com/office/drawing/2014/main" id="{F9BE2227-1027-F843-BB6E-55BF08BFFA77}"/>
                  </a:ext>
                </a:extLst>
              </p:cNvPr>
              <p:cNvPicPr/>
              <p:nvPr/>
            </p:nvPicPr>
            <p:blipFill>
              <a:blip r:embed="rId14"/>
              <a:stretch>
                <a:fillRect/>
              </a:stretch>
            </p:blipFill>
            <p:spPr>
              <a:xfrm>
                <a:off x="3779145" y="3253027"/>
                <a:ext cx="1637305" cy="1255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F9BE2227-1027-F843-BB6E-55BF08BFFA77}"/>
                  </a:ext>
                </a:extLst>
              </p14:cNvPr>
              <p14:cNvContentPartPr/>
              <p14:nvPr/>
            </p14:nvContentPartPr>
            <p14:xfrm>
              <a:off x="153829" y="3257763"/>
              <a:ext cx="1529280" cy="1039680"/>
            </p14:xfrm>
          </p:contentPart>
        </mc:Choice>
        <mc:Fallback xmlns="">
          <p:pic>
            <p:nvPicPr>
              <p:cNvPr id="13" name="Freihand 12">
                <a:extLst>
                  <a:ext uri="{FF2B5EF4-FFF2-40B4-BE49-F238E27FC236}">
                    <a16:creationId xmlns:a16="http://schemas.microsoft.com/office/drawing/2014/main" id="{F9BE2227-1027-F843-BB6E-55BF08BFFA77}"/>
                  </a:ext>
                </a:extLst>
              </p:cNvPr>
              <p:cNvPicPr/>
              <p:nvPr/>
            </p:nvPicPr>
            <p:blipFill>
              <a:blip r:embed="rId14"/>
              <a:stretch>
                <a:fillRect/>
              </a:stretch>
            </p:blipFill>
            <p:spPr>
              <a:xfrm>
                <a:off x="99816" y="3149763"/>
                <a:ext cx="1637305" cy="1255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05B9D0AC-1767-9E44-943D-0C58FCFB2224}"/>
                  </a:ext>
                </a:extLst>
              </p14:cNvPr>
              <p14:cNvContentPartPr/>
              <p14:nvPr/>
            </p14:nvContentPartPr>
            <p14:xfrm>
              <a:off x="343909" y="3164293"/>
              <a:ext cx="1339200" cy="1284840"/>
            </p14:xfrm>
          </p:contentPart>
        </mc:Choice>
        <mc:Fallback xmlns="">
          <p:pic>
            <p:nvPicPr>
              <p:cNvPr id="14" name="Freihand 13">
                <a:extLst>
                  <a:ext uri="{FF2B5EF4-FFF2-40B4-BE49-F238E27FC236}">
                    <a16:creationId xmlns:a16="http://schemas.microsoft.com/office/drawing/2014/main" id="{05B9D0AC-1767-9E44-943D-0C58FCFB2224}"/>
                  </a:ext>
                </a:extLst>
              </p:cNvPr>
              <p:cNvPicPr/>
              <p:nvPr/>
            </p:nvPicPr>
            <p:blipFill>
              <a:blip r:embed="rId12"/>
              <a:stretch>
                <a:fillRect/>
              </a:stretch>
            </p:blipFill>
            <p:spPr>
              <a:xfrm>
                <a:off x="289909" y="3056263"/>
                <a:ext cx="1447200" cy="150090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05B9D0AC-1767-9E44-943D-0C58FCFB2224}"/>
                  </a:ext>
                </a:extLst>
              </p14:cNvPr>
              <p14:cNvContentPartPr/>
              <p14:nvPr/>
            </p14:nvContentPartPr>
            <p14:xfrm>
              <a:off x="4044215" y="3255817"/>
              <a:ext cx="1339200" cy="1284840"/>
            </p14:xfrm>
          </p:contentPart>
        </mc:Choice>
        <mc:Fallback xmlns="">
          <p:pic>
            <p:nvPicPr>
              <p:cNvPr id="15" name="Freihand 14">
                <a:extLst>
                  <a:ext uri="{FF2B5EF4-FFF2-40B4-BE49-F238E27FC236}">
                    <a16:creationId xmlns:a16="http://schemas.microsoft.com/office/drawing/2014/main" id="{05B9D0AC-1767-9E44-943D-0C58FCFB2224}"/>
                  </a:ext>
                </a:extLst>
              </p:cNvPr>
              <p:cNvPicPr/>
              <p:nvPr/>
            </p:nvPicPr>
            <p:blipFill>
              <a:blip r:embed="rId12"/>
              <a:stretch>
                <a:fillRect/>
              </a:stretch>
            </p:blipFill>
            <p:spPr>
              <a:xfrm>
                <a:off x="3990215" y="3147787"/>
                <a:ext cx="1447200" cy="1500901"/>
              </a:xfrm>
              <a:prstGeom prst="rect">
                <a:avLst/>
              </a:prstGeom>
            </p:spPr>
          </p:pic>
        </mc:Fallback>
      </mc:AlternateContent>
      <p:graphicFrame>
        <p:nvGraphicFramePr>
          <p:cNvPr id="16" name="Objekt 15"/>
          <p:cNvGraphicFramePr>
            <a:graphicFrameLocks noChangeAspect="1"/>
          </p:cNvGraphicFramePr>
          <p:nvPr>
            <p:extLst>
              <p:ext uri="{D42A27DB-BD31-4B8C-83A1-F6EECF244321}">
                <p14:modId xmlns:p14="http://schemas.microsoft.com/office/powerpoint/2010/main" val="1369770427"/>
              </p:ext>
            </p:extLst>
          </p:nvPr>
        </p:nvGraphicFramePr>
        <p:xfrm>
          <a:off x="5698796" y="1328207"/>
          <a:ext cx="3265692" cy="4618880"/>
        </p:xfrm>
        <a:graphic>
          <a:graphicData uri="http://schemas.openxmlformats.org/presentationml/2006/ole">
            <mc:AlternateContent xmlns:mc="http://schemas.openxmlformats.org/markup-compatibility/2006">
              <mc:Choice xmlns:v="urn:schemas-microsoft-com:vml" Requires="v">
                <p:oleObj spid="_x0000_s1040" name="Acrobat Document" r:id="rId19" imgW="8019977" imgH="11344050" progId="AcroExch.Document.DC">
                  <p:embed/>
                </p:oleObj>
              </mc:Choice>
              <mc:Fallback>
                <p:oleObj name="Acrobat Document" r:id="rId19" imgW="8019977" imgH="11344050" progId="AcroExch.Document.DC">
                  <p:embed/>
                  <p:pic>
                    <p:nvPicPr>
                      <p:cNvPr id="0" name=""/>
                      <p:cNvPicPr/>
                      <p:nvPr/>
                    </p:nvPicPr>
                    <p:blipFill>
                      <a:blip r:embed="rId20"/>
                      <a:stretch>
                        <a:fillRect/>
                      </a:stretch>
                    </p:blipFill>
                    <p:spPr>
                      <a:xfrm>
                        <a:off x="5698796" y="1328207"/>
                        <a:ext cx="3265692" cy="461888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BA8FFF69-E994-9548-85CA-D5B1AF511209}"/>
                  </a:ext>
                </a:extLst>
              </p14:cNvPr>
              <p14:cNvContentPartPr/>
              <p14:nvPr/>
            </p14:nvContentPartPr>
            <p14:xfrm>
              <a:off x="2805470" y="4677850"/>
              <a:ext cx="1768680" cy="1352520"/>
            </p14:xfrm>
          </p:contentPart>
        </mc:Choice>
        <mc:Fallback xmlns="">
          <p:pic>
            <p:nvPicPr>
              <p:cNvPr id="17" name="Freihand 16">
                <a:extLst>
                  <a:ext uri="{FF2B5EF4-FFF2-40B4-BE49-F238E27FC236}">
                    <a16:creationId xmlns:a16="http://schemas.microsoft.com/office/drawing/2014/main" id="{BA8FFF69-E994-9548-85CA-D5B1AF511209}"/>
                  </a:ext>
                </a:extLst>
              </p:cNvPr>
              <p:cNvPicPr/>
              <p:nvPr/>
            </p:nvPicPr>
            <p:blipFill>
              <a:blip r:embed="rId22"/>
              <a:stretch>
                <a:fillRect/>
              </a:stretch>
            </p:blipFill>
            <p:spPr>
              <a:xfrm>
                <a:off x="2769470" y="4605850"/>
                <a:ext cx="1840680" cy="1496520"/>
              </a:xfrm>
              <a:prstGeom prst="rect">
                <a:avLst/>
              </a:prstGeom>
            </p:spPr>
          </p:pic>
        </mc:Fallback>
      </mc:AlternateContent>
    </p:spTree>
    <p:extLst>
      <p:ext uri="{BB962C8B-B14F-4D97-AF65-F5344CB8AC3E}">
        <p14:creationId xmlns:p14="http://schemas.microsoft.com/office/powerpoint/2010/main" val="3900116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8">
            <a:extLst>
              <a:ext uri="{FF2B5EF4-FFF2-40B4-BE49-F238E27FC236}">
                <a16:creationId xmlns:a16="http://schemas.microsoft.com/office/drawing/2014/main" id="{EAC33602-5E26-3040-A1E6-DF8C8CCDE8B1}"/>
              </a:ext>
            </a:extLst>
          </p:cNvPr>
          <p:cNvSpPr txBox="1">
            <a:spLocks noChangeArrowheads="1"/>
          </p:cNvSpPr>
          <p:nvPr/>
        </p:nvSpPr>
        <p:spPr bwMode="auto">
          <a:xfrm>
            <a:off x="1862091" y="4797152"/>
            <a:ext cx="55461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en-US" sz="2800" b="1" dirty="0">
                <a:solidFill>
                  <a:srgbClr val="003300"/>
                </a:solidFill>
                <a:latin typeface="+mn-lt"/>
              </a:rPr>
              <a:t>Händedesinfektionsmittel </a:t>
            </a:r>
          </a:p>
          <a:p>
            <a:pPr algn="ctr"/>
            <a:endParaRPr lang="de-DE" altLang="en-US" sz="2800" b="1" dirty="0">
              <a:solidFill>
                <a:srgbClr val="003300"/>
              </a:solidFill>
              <a:latin typeface="+mn-lt"/>
            </a:endParaRPr>
          </a:p>
          <a:p>
            <a:pPr algn="ctr"/>
            <a:r>
              <a:rPr lang="de-DE" altLang="en-US" sz="2800" b="1" dirty="0">
                <a:solidFill>
                  <a:srgbClr val="003300"/>
                </a:solidFill>
                <a:latin typeface="+mn-lt"/>
              </a:rPr>
              <a:t>Einwirkzeit 15 Sek</a:t>
            </a:r>
          </a:p>
        </p:txBody>
      </p:sp>
      <p:sp>
        <p:nvSpPr>
          <p:cNvPr id="4" name="Titel 1">
            <a:extLst>
              <a:ext uri="{FF2B5EF4-FFF2-40B4-BE49-F238E27FC236}">
                <a16:creationId xmlns:a16="http://schemas.microsoft.com/office/drawing/2014/main" id="{42B27A36-7846-494B-81E5-6F3E5A2A7E55}"/>
              </a:ext>
            </a:extLst>
          </p:cNvPr>
          <p:cNvSpPr txBox="1">
            <a:spLocks noGrp="1"/>
          </p:cNvSpPr>
          <p:nvPr>
            <p:ph type="title"/>
          </p:nvPr>
        </p:nvSpPr>
        <p:spPr bwMode="auto">
          <a:xfrm>
            <a:off x="1115616" y="116632"/>
            <a:ext cx="7886700" cy="1325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sz="4400" kern="12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r"/>
            <a:r>
              <a:rPr lang="de-DE" altLang="en-US" sz="2800" b="1" dirty="0">
                <a:solidFill>
                  <a:schemeClr val="tx1"/>
                </a:solidFill>
                <a:ea typeface="ＭＳ Ｐゴシック" panose="020B0600070205080204" pitchFamily="34" charset="-128"/>
              </a:rPr>
              <a:t>Händedesinfektion:</a:t>
            </a:r>
            <a:br>
              <a:rPr lang="de-DE" altLang="en-US" sz="2800" b="1" dirty="0">
                <a:solidFill>
                  <a:schemeClr val="tx1"/>
                </a:solidFill>
                <a:ea typeface="ＭＳ Ｐゴシック" panose="020B0600070205080204" pitchFamily="34" charset="-128"/>
              </a:rPr>
            </a:br>
            <a:r>
              <a:rPr lang="de-DE" altLang="en-US" sz="2800" b="1" dirty="0" smtClean="0">
                <a:solidFill>
                  <a:schemeClr val="tx1"/>
                </a:solidFill>
                <a:ea typeface="ＭＳ Ｐゴシック" panose="020B0600070205080204" pitchFamily="34" charset="-128"/>
              </a:rPr>
              <a:t>Studien </a:t>
            </a:r>
            <a:r>
              <a:rPr lang="de-DE" altLang="en-US" sz="2800" b="1" dirty="0" smtClean="0">
                <a:solidFill>
                  <a:schemeClr val="tx1"/>
                </a:solidFill>
                <a:ea typeface="ＭＳ Ｐゴシック" panose="020B0600070205080204" pitchFamily="34" charset="-128"/>
              </a:rPr>
              <a:t>Einwirkzeit</a:t>
            </a:r>
            <a:endParaRPr lang="de-DE" altLang="en-US" sz="2800" b="1" dirty="0">
              <a:solidFill>
                <a:schemeClr val="tx1"/>
              </a:solidFill>
              <a:ea typeface="ＭＳ Ｐゴシック" panose="020B0600070205080204" pitchFamily="34" charset="-128"/>
            </a:endParaRPr>
          </a:p>
        </p:txBody>
      </p:sp>
      <p:pic>
        <p:nvPicPr>
          <p:cNvPr id="8" name="Grafik 7"/>
          <p:cNvPicPr>
            <a:picLocks noChangeAspect="1"/>
          </p:cNvPicPr>
          <p:nvPr/>
        </p:nvPicPr>
        <p:blipFill rotWithShape="1">
          <a:blip r:embed="rId3"/>
          <a:srcRect l="17609" t="17582" b="24547"/>
          <a:stretch/>
        </p:blipFill>
        <p:spPr>
          <a:xfrm>
            <a:off x="1691680" y="1340768"/>
            <a:ext cx="5887007" cy="3313133"/>
          </a:xfrm>
          <a:prstGeom prst="rect">
            <a:avLst/>
          </a:prstGeom>
        </p:spPr>
      </p:pic>
    </p:spTree>
    <p:extLst>
      <p:ext uri="{BB962C8B-B14F-4D97-AF65-F5344CB8AC3E}">
        <p14:creationId xmlns:p14="http://schemas.microsoft.com/office/powerpoint/2010/main" val="2560920188"/>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2004</Words>
  <Application>Microsoft Office PowerPoint</Application>
  <PresentationFormat>Bildschirmpräsentation (4:3)</PresentationFormat>
  <Paragraphs>249</Paragraphs>
  <Slides>16</Slides>
  <Notes>13</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16</vt:i4>
      </vt:variant>
    </vt:vector>
  </HeadingPairs>
  <TitlesOfParts>
    <vt:vector size="27" baseType="lpstr">
      <vt:lpstr>MS PGothic</vt:lpstr>
      <vt:lpstr>MS PGothic</vt:lpstr>
      <vt:lpstr>.SFUIText</vt:lpstr>
      <vt:lpstr>.SFUIText-Italic</vt:lpstr>
      <vt:lpstr>.SFUIText-Semibold</vt:lpstr>
      <vt:lpstr>Arial</vt:lpstr>
      <vt:lpstr>Calibri</vt:lpstr>
      <vt:lpstr>HelveticaNeue</vt:lpstr>
      <vt:lpstr>Times New Roman</vt:lpstr>
      <vt:lpstr>Larissa</vt:lpstr>
      <vt:lpstr>Acrobat Document</vt:lpstr>
      <vt:lpstr>Aktionstag 2019</vt:lpstr>
      <vt:lpstr>Rechtlicher Hinweis</vt:lpstr>
      <vt:lpstr>Didaktische Erläuterung </vt:lpstr>
      <vt:lpstr>Präsentation zum Aktionstag 2019 </vt:lpstr>
      <vt:lpstr>Übersicht</vt:lpstr>
      <vt:lpstr>Wirksamkeit alkoholischer Händedesinfektionsmittel</vt:lpstr>
      <vt:lpstr>Australien: Kampagnenerfolg gegen  Staphylokokken-Erkrankungen</vt:lpstr>
      <vt:lpstr>Händedesinfektion: Studie Einreibemethode</vt:lpstr>
      <vt:lpstr>Händedesinfektion: Studien Einwirkzeit</vt:lpstr>
      <vt:lpstr>Händedesinfektion: Studie Einmalhandschuhe</vt:lpstr>
      <vt:lpstr>Händehygieneverhalten:  Neues vom Nudging </vt:lpstr>
      <vt:lpstr>Patient Empowerment</vt:lpstr>
      <vt:lpstr>Patient Empowerment </vt:lpstr>
      <vt:lpstr>Ausblick: Hygiene im Einklang mit einer modernen mikrobiologischen Perspektive </vt:lpstr>
      <vt:lpstr>Literatur</vt:lpstr>
      <vt:lpstr>PowerPoint-Präsentation</vt:lpstr>
    </vt:vector>
  </TitlesOfParts>
  <Company>Praxis Page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Oliver Busse</dc:creator>
  <cp:lastModifiedBy>Walter, Janine</cp:lastModifiedBy>
  <cp:revision>329</cp:revision>
  <cp:lastPrinted>2014-09-04T10:29:05Z</cp:lastPrinted>
  <dcterms:created xsi:type="dcterms:W3CDTF">2010-11-29T20:02:44Z</dcterms:created>
  <dcterms:modified xsi:type="dcterms:W3CDTF">2019-04-02T12:42:13Z</dcterms:modified>
</cp:coreProperties>
</file>