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9" r:id="rId1"/>
  </p:sldMasterIdLst>
  <p:notesMasterIdLst>
    <p:notesMasterId r:id="rId25"/>
  </p:notesMasterIdLst>
  <p:handoutMasterIdLst>
    <p:handoutMasterId r:id="rId26"/>
  </p:handoutMasterIdLst>
  <p:sldIdLst>
    <p:sldId id="256" r:id="rId2"/>
    <p:sldId id="327" r:id="rId3"/>
    <p:sldId id="330" r:id="rId4"/>
    <p:sldId id="355" r:id="rId5"/>
    <p:sldId id="303" r:id="rId6"/>
    <p:sldId id="356" r:id="rId7"/>
    <p:sldId id="357" r:id="rId8"/>
    <p:sldId id="374" r:id="rId9"/>
    <p:sldId id="363" r:id="rId10"/>
    <p:sldId id="375" r:id="rId11"/>
    <p:sldId id="366" r:id="rId12"/>
    <p:sldId id="367" r:id="rId13"/>
    <p:sldId id="368" r:id="rId14"/>
    <p:sldId id="365" r:id="rId15"/>
    <p:sldId id="369" r:id="rId16"/>
    <p:sldId id="377" r:id="rId17"/>
    <p:sldId id="362" r:id="rId18"/>
    <p:sldId id="360" r:id="rId19"/>
    <p:sldId id="376" r:id="rId20"/>
    <p:sldId id="370" r:id="rId21"/>
    <p:sldId id="371" r:id="rId22"/>
    <p:sldId id="372" r:id="rId23"/>
    <p:sldId id="267" r:id="rId24"/>
  </p:sldIdLst>
  <p:sldSz cx="9144000" cy="6858000" type="screen4x3"/>
  <p:notesSz cx="6858000"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071" userDrawn="1">
          <p15:clr>
            <a:srgbClr val="A4A3A4"/>
          </p15:clr>
        </p15:guide>
        <p15:guide id="2" pos="4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433"/>
    <a:srgbClr val="636462"/>
    <a:srgbClr val="EB8B2D"/>
    <a:srgbClr val="7777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73"/>
    <p:restoredTop sz="94628"/>
  </p:normalViewPr>
  <p:slideViewPr>
    <p:cSldViewPr snapToObjects="1" showGuides="1">
      <p:cViewPr>
        <p:scale>
          <a:sx n="96" d="100"/>
          <a:sy n="96" d="100"/>
        </p:scale>
        <p:origin x="-2394" y="-552"/>
      </p:cViewPr>
      <p:guideLst>
        <p:guide orient="horz" pos="1071"/>
        <p:guide pos="43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sz="quarter" idx="1"/>
          </p:nvPr>
        </p:nvSpPr>
        <p:spPr>
          <a:xfrm>
            <a:off x="3884613" y="0"/>
            <a:ext cx="2971800" cy="496332"/>
          </a:xfrm>
          <a:prstGeom prst="rect">
            <a:avLst/>
          </a:prstGeom>
        </p:spPr>
        <p:txBody>
          <a:bodyPr vert="horz" lIns="91440" tIns="45720" rIns="91440" bIns="45720" rtlCol="0"/>
          <a:lstStyle>
            <a:lvl1pPr algn="r">
              <a:defRPr sz="1200"/>
            </a:lvl1pPr>
          </a:lstStyle>
          <a:p>
            <a:fld id="{8935E558-A483-47FD-8112-7056E8C3B65F}" type="datetimeFigureOut">
              <a:rPr lang="en-GB" smtClean="0"/>
              <a:t>17/09/2019</a:t>
            </a:fld>
            <a:endParaRPr lang="en-GB"/>
          </a:p>
        </p:txBody>
      </p:sp>
      <p:sp>
        <p:nvSpPr>
          <p:cNvPr id="4" name="Fußzeilenplatzhalter 3"/>
          <p:cNvSpPr>
            <a:spLocks noGrp="1"/>
          </p:cNvSpPr>
          <p:nvPr>
            <p:ph type="ftr" sz="quarter" idx="2"/>
          </p:nvPr>
        </p:nvSpPr>
        <p:spPr>
          <a:xfrm>
            <a:off x="0" y="9428583"/>
            <a:ext cx="2971800" cy="496332"/>
          </a:xfrm>
          <a:prstGeom prst="rect">
            <a:avLst/>
          </a:prstGeom>
        </p:spPr>
        <p:txBody>
          <a:bodyPr vert="horz" lIns="91440" tIns="45720" rIns="91440" bIns="45720" rtlCol="0" anchor="b"/>
          <a:lstStyle>
            <a:lvl1pPr algn="l">
              <a:defRPr sz="1200"/>
            </a:lvl1pPr>
          </a:lstStyle>
          <a:p>
            <a:endParaRPr lang="en-GB"/>
          </a:p>
        </p:txBody>
      </p:sp>
      <p:sp>
        <p:nvSpPr>
          <p:cNvPr id="5" name="Foliennummernplatzhalter 4"/>
          <p:cNvSpPr>
            <a:spLocks noGrp="1"/>
          </p:cNvSpPr>
          <p:nvPr>
            <p:ph type="sldNum" sz="quarter" idx="3"/>
          </p:nvPr>
        </p:nvSpPr>
        <p:spPr>
          <a:xfrm>
            <a:off x="3884613" y="9428583"/>
            <a:ext cx="2971800" cy="496332"/>
          </a:xfrm>
          <a:prstGeom prst="rect">
            <a:avLst/>
          </a:prstGeom>
        </p:spPr>
        <p:txBody>
          <a:bodyPr vert="horz" lIns="91440" tIns="45720" rIns="91440" bIns="45720" rtlCol="0" anchor="b"/>
          <a:lstStyle>
            <a:lvl1pPr algn="r">
              <a:defRPr sz="1200"/>
            </a:lvl1pPr>
          </a:lstStyle>
          <a:p>
            <a:fld id="{760AEB7A-48CC-4724-8ACC-87C6FF0969BB}" type="slidenum">
              <a:rPr lang="en-GB" smtClean="0"/>
              <a:t>‹Nr.›</a:t>
            </a:fld>
            <a:endParaRPr lang="en-GB"/>
          </a:p>
        </p:txBody>
      </p:sp>
    </p:spTree>
    <p:extLst>
      <p:ext uri="{BB962C8B-B14F-4D97-AF65-F5344CB8AC3E}">
        <p14:creationId xmlns:p14="http://schemas.microsoft.com/office/powerpoint/2010/main" val="3867640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842CE5A1-857B-214D-8BEE-AF65CEFCD544}" type="datetimeFigureOut">
              <a:rPr lang="de-DE" smtClean="0"/>
              <a:t>17.09.2019</a:t>
            </a:fld>
            <a:endParaRPr lang="de-DE"/>
          </a:p>
        </p:txBody>
      </p:sp>
      <p:sp>
        <p:nvSpPr>
          <p:cNvPr id="4" name="Folienbildplatzhalter 3"/>
          <p:cNvSpPr>
            <a:spLocks noGrp="1" noRot="1" noChangeAspect="1"/>
          </p:cNvSpPr>
          <p:nvPr>
            <p:ph type="sldImg" idx="2"/>
          </p:nvPr>
        </p:nvSpPr>
        <p:spPr>
          <a:xfrm>
            <a:off x="1195388" y="1241425"/>
            <a:ext cx="44672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5"/>
            <a:ext cx="2971800"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9428585"/>
            <a:ext cx="2971800" cy="498055"/>
          </a:xfrm>
          <a:prstGeom prst="rect">
            <a:avLst/>
          </a:prstGeom>
        </p:spPr>
        <p:txBody>
          <a:bodyPr vert="horz" lIns="91440" tIns="45720" rIns="91440" bIns="45720" rtlCol="0" anchor="b"/>
          <a:lstStyle>
            <a:lvl1pPr algn="r">
              <a:defRPr sz="1200"/>
            </a:lvl1pPr>
          </a:lstStyle>
          <a:p>
            <a:fld id="{0B531BCB-E4CC-CD41-BF0E-941D9510A3DE}" type="slidenum">
              <a:rPr lang="de-DE" smtClean="0"/>
              <a:t>‹Nr.›</a:t>
            </a:fld>
            <a:endParaRPr lang="de-DE"/>
          </a:p>
        </p:txBody>
      </p:sp>
    </p:spTree>
    <p:extLst>
      <p:ext uri="{BB962C8B-B14F-4D97-AF65-F5344CB8AC3E}">
        <p14:creationId xmlns:p14="http://schemas.microsoft.com/office/powerpoint/2010/main" val="223562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7" name="Bild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76288"/>
          </a:xfrm>
          <a:prstGeom prst="rect">
            <a:avLst/>
          </a:prstGeom>
        </p:spPr>
      </p:pic>
      <p:sp>
        <p:nvSpPr>
          <p:cNvPr id="2" name="Title 1"/>
          <p:cNvSpPr>
            <a:spLocks noGrp="1"/>
          </p:cNvSpPr>
          <p:nvPr>
            <p:ph type="ctrTitle"/>
          </p:nvPr>
        </p:nvSpPr>
        <p:spPr>
          <a:xfrm>
            <a:off x="683568" y="4437112"/>
            <a:ext cx="7772400" cy="506437"/>
          </a:xfrm>
          <a:prstGeom prst="rect">
            <a:avLst/>
          </a:prstGeom>
        </p:spPr>
        <p:txBody>
          <a:bodyPr anchor="b"/>
          <a:lstStyle>
            <a:lvl1pPr algn="l">
              <a:defRPr sz="3000">
                <a:solidFill>
                  <a:schemeClr val="tx1"/>
                </a:solidFill>
              </a:defRPr>
            </a:lvl1pPr>
          </a:lstStyle>
          <a:p>
            <a:r>
              <a:rPr lang="de-DE" dirty="0"/>
              <a:t>Mastertitelformat bearbeiten</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98526" y="2276873"/>
            <a:ext cx="7886700" cy="3744416"/>
          </a:xfrm>
          <a:prstGeom prst="rect">
            <a:avLst/>
          </a:prstGeom>
        </p:spPr>
        <p:txBody>
          <a:bodyPr/>
          <a:lstStyle>
            <a:lvl1pPr marL="0" indent="0">
              <a:buFontTx/>
              <a:buNone/>
              <a:defRPr sz="1900">
                <a:latin typeface="+mj-lt"/>
              </a:defRPr>
            </a:lvl1pPr>
          </a:lstStyle>
          <a:p>
            <a:r>
              <a:rPr lang="de-DE" dirty="0"/>
              <a:t>Masterfließtextformat bearbeiten</a:t>
            </a:r>
          </a:p>
        </p:txBody>
      </p:sp>
      <p:sp>
        <p:nvSpPr>
          <p:cNvPr id="6" name="Slide Number Placeholder 5"/>
          <p:cNvSpPr>
            <a:spLocks noGrp="1"/>
          </p:cNvSpPr>
          <p:nvPr>
            <p:ph type="sldNum" sz="quarter" idx="12"/>
          </p:nvPr>
        </p:nvSpPr>
        <p:spPr/>
        <p:txBody>
          <a:bodyPr/>
          <a:lstStyle/>
          <a:p>
            <a:r>
              <a:rPr lang="de-DE"/>
              <a:t>Seite </a:t>
            </a:r>
            <a:fld id="{EBA229B5-7CFD-BC45-B1DD-7E8FA6FF2A01}" type="slidenum">
              <a:rPr lang="de-DE" smtClean="0"/>
              <a:pPr/>
              <a:t>‹Nr.›</a:t>
            </a:fld>
            <a:endParaRPr lang="de-DE" dirty="0"/>
          </a:p>
        </p:txBody>
      </p:sp>
      <p:sp>
        <p:nvSpPr>
          <p:cNvPr id="8" name="Titel 7"/>
          <p:cNvSpPr>
            <a:spLocks noGrp="1"/>
          </p:cNvSpPr>
          <p:nvPr>
            <p:ph type="title"/>
          </p:nvPr>
        </p:nvSpPr>
        <p:spPr>
          <a:xfrm>
            <a:off x="598526" y="1268760"/>
            <a:ext cx="7886700" cy="543595"/>
          </a:xfrm>
          <a:prstGeom prst="rect">
            <a:avLst/>
          </a:prstGeom>
        </p:spPr>
        <p:txBody>
          <a:bodyPr/>
          <a:lstStyle>
            <a:lvl1pPr>
              <a:defRPr sz="3000">
                <a:solidFill>
                  <a:schemeClr val="tx1"/>
                </a:solidFill>
              </a:defRPr>
            </a:lvl1pPr>
          </a:lstStyle>
          <a:p>
            <a:r>
              <a:rPr lang="de-DE" dirty="0"/>
              <a:t>Mastertitelformat bearbeiten</a:t>
            </a:r>
          </a:p>
        </p:txBody>
      </p:sp>
      <p:sp>
        <p:nvSpPr>
          <p:cNvPr id="5" name="Fußzeilenplatzhalter 1"/>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000">
                <a:solidFill>
                  <a:srgbClr val="343433"/>
                </a:solidFill>
              </a:defRPr>
            </a:lvl1pPr>
          </a:lstStyle>
          <a:p>
            <a:r>
              <a:rPr lang="de-DE" smtClean="0"/>
              <a:t>Studiendekan Univ.-Prof. Dr. Walter Obwexer</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598526" y="1268760"/>
            <a:ext cx="7886700" cy="471586"/>
          </a:xfrm>
          <a:prstGeom prst="rect">
            <a:avLst/>
          </a:prstGeom>
        </p:spPr>
        <p:txBody>
          <a:bodyPr/>
          <a:lstStyle>
            <a:lvl1pPr>
              <a:defRPr sz="3000">
                <a:solidFill>
                  <a:schemeClr val="tx1"/>
                </a:solidFill>
              </a:defRPr>
            </a:lvl1pPr>
          </a:lstStyle>
          <a:p>
            <a:r>
              <a:rPr lang="de-DE" dirty="0"/>
              <a:t>Mastertitelformat bearbeiten</a:t>
            </a:r>
            <a:endParaRPr lang="en-US" dirty="0"/>
          </a:p>
        </p:txBody>
      </p:sp>
      <p:sp>
        <p:nvSpPr>
          <p:cNvPr id="3" name="Content Placeholder 2"/>
          <p:cNvSpPr>
            <a:spLocks noGrp="1"/>
          </p:cNvSpPr>
          <p:nvPr>
            <p:ph idx="1" hasCustomPrompt="1"/>
          </p:nvPr>
        </p:nvSpPr>
        <p:spPr>
          <a:xfrm>
            <a:off x="598526" y="2276872"/>
            <a:ext cx="7886700" cy="3672408"/>
          </a:xfrm>
          <a:prstGeom prst="rect">
            <a:avLst/>
          </a:prstGeom>
        </p:spPr>
        <p:txBody>
          <a:bodyPr/>
          <a:lstStyle>
            <a:lvl1pPr marL="342900" indent="-342900">
              <a:buFont typeface=".AppleSystemUIFont" charset="-120"/>
              <a:buChar char="»"/>
              <a:defRPr sz="1900">
                <a:latin typeface="+mj-lt"/>
              </a:defRPr>
            </a:lvl1pPr>
          </a:lstStyle>
          <a:p>
            <a:r>
              <a:rPr lang="de-DE" dirty="0"/>
              <a:t>Masterfließtextformat bearbeiten</a:t>
            </a:r>
          </a:p>
        </p:txBody>
      </p:sp>
      <p:sp>
        <p:nvSpPr>
          <p:cNvPr id="6" name="Slide Number Placeholder 5"/>
          <p:cNvSpPr>
            <a:spLocks noGrp="1"/>
          </p:cNvSpPr>
          <p:nvPr>
            <p:ph type="sldNum" sz="quarter" idx="12"/>
          </p:nvPr>
        </p:nvSpPr>
        <p:spPr/>
        <p:txBody>
          <a:bodyPr/>
          <a:lstStyle/>
          <a:p>
            <a:r>
              <a:rPr lang="de-DE"/>
              <a:t>Seite </a:t>
            </a:r>
            <a:fld id="{EBA229B5-7CFD-BC45-B1DD-7E8FA6FF2A01}" type="slidenum">
              <a:rPr lang="de-DE" smtClean="0"/>
              <a:pPr/>
              <a:t>‹Nr.›</a:t>
            </a:fld>
            <a:endParaRPr lang="de-DE" dirty="0"/>
          </a:p>
        </p:txBody>
      </p:sp>
      <p:sp>
        <p:nvSpPr>
          <p:cNvPr id="5" name="Fußzeilenplatzhalter 1"/>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000">
                <a:solidFill>
                  <a:srgbClr val="343433"/>
                </a:solidFill>
              </a:defRPr>
            </a:lvl1pPr>
          </a:lstStyle>
          <a:p>
            <a:r>
              <a:rPr lang="de-DE" smtClean="0"/>
              <a:t>Studiendekan Univ.-Prof. Dr. Walter Obwexer</a:t>
            </a:r>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0158" y="1268760"/>
            <a:ext cx="7886700" cy="495125"/>
          </a:xfrm>
          <a:prstGeom prst="rect">
            <a:avLst/>
          </a:prstGeom>
        </p:spPr>
        <p:txBody>
          <a:bodyPr anchor="b"/>
          <a:lstStyle>
            <a:lvl1pPr algn="l">
              <a:defRPr sz="3000">
                <a:solidFill>
                  <a:schemeClr val="tx1"/>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620158" y="2276872"/>
            <a:ext cx="7886700" cy="3744416"/>
          </a:xfrm>
          <a:prstGeom prst="rect">
            <a:avLst/>
          </a:prstGeom>
        </p:spPr>
        <p:txBody>
          <a:bodyPr/>
          <a:lstStyle>
            <a:lvl1pPr marL="342900" marR="0" indent="-342900" algn="l" defTabSz="914400" rtl="0" eaLnBrk="1" fontAlgn="auto" latinLnBrk="0" hangingPunct="1">
              <a:lnSpc>
                <a:spcPct val="90000"/>
              </a:lnSpc>
              <a:spcBef>
                <a:spcPts val="1000"/>
              </a:spcBef>
              <a:spcAft>
                <a:spcPts val="0"/>
              </a:spcAft>
              <a:buClr>
                <a:srgbClr val="343433"/>
              </a:buClr>
              <a:buSzTx/>
              <a:buFont typeface=".AppleSystemUIFont" charset="-120"/>
              <a:buChar char="»"/>
              <a:tabLst/>
              <a:defRPr sz="1900">
                <a:solidFill>
                  <a:srgbClr val="34343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Mastertextformat bearbeiten</a:t>
            </a:r>
          </a:p>
          <a:p>
            <a:pPr marL="342900" marR="0" lvl="0" indent="-342900" algn="l" defTabSz="914400" rtl="0" eaLnBrk="1" fontAlgn="auto" latinLnBrk="0" hangingPunct="1">
              <a:lnSpc>
                <a:spcPct val="90000"/>
              </a:lnSpc>
              <a:spcBef>
                <a:spcPts val="1000"/>
              </a:spcBef>
              <a:spcAft>
                <a:spcPts val="0"/>
              </a:spcAft>
              <a:buClr>
                <a:srgbClr val="343433"/>
              </a:buClr>
              <a:buSzTx/>
              <a:buFont typeface=".AppleSystemUIFont" charset="-120"/>
              <a:buChar char="»"/>
              <a:tabLst/>
              <a:defRPr/>
            </a:pPr>
            <a:r>
              <a:rPr lang="de-DE" dirty="0"/>
              <a:t>Mastertextformat bearbeiten</a:t>
            </a:r>
          </a:p>
          <a:p>
            <a:pPr lvl="0"/>
            <a:endParaRPr lang="de-DE" dirty="0"/>
          </a:p>
          <a:p>
            <a:pPr marL="342900" marR="0" lvl="0" indent="-342900" algn="l" defTabSz="914400" rtl="0" eaLnBrk="1" fontAlgn="auto" latinLnBrk="0" hangingPunct="1">
              <a:lnSpc>
                <a:spcPct val="90000"/>
              </a:lnSpc>
              <a:spcBef>
                <a:spcPts val="1000"/>
              </a:spcBef>
              <a:spcAft>
                <a:spcPts val="0"/>
              </a:spcAft>
              <a:buClr>
                <a:srgbClr val="343433"/>
              </a:buClr>
              <a:buSzTx/>
              <a:buFont typeface=".AppleSystemUIFont" charset="-120"/>
              <a:buChar char="»"/>
              <a:tabLst/>
              <a:defRPr/>
            </a:pPr>
            <a:r>
              <a:rPr lang="de-DE" dirty="0"/>
              <a:t>Mastertextformat bearbeiten</a:t>
            </a:r>
          </a:p>
          <a:p>
            <a:pPr marL="342900" marR="0" lvl="0" indent="-342900" algn="l" defTabSz="914400" rtl="0" eaLnBrk="1" fontAlgn="auto" latinLnBrk="0" hangingPunct="1">
              <a:lnSpc>
                <a:spcPct val="90000"/>
              </a:lnSpc>
              <a:spcBef>
                <a:spcPts val="1000"/>
              </a:spcBef>
              <a:spcAft>
                <a:spcPts val="0"/>
              </a:spcAft>
              <a:buClr>
                <a:srgbClr val="343433"/>
              </a:buClr>
              <a:buSzTx/>
              <a:buFont typeface=".AppleSystemUIFont" charset="-120"/>
              <a:buChar char="»"/>
              <a:tabLst/>
              <a:defRPr/>
            </a:pPr>
            <a:r>
              <a:rPr lang="de-DE" dirty="0"/>
              <a:t>Mastertextformat bearbeiten</a:t>
            </a:r>
          </a:p>
          <a:p>
            <a:pPr lvl="0"/>
            <a:endParaRPr lang="de-DE" dirty="0"/>
          </a:p>
        </p:txBody>
      </p:sp>
      <p:sp>
        <p:nvSpPr>
          <p:cNvPr id="6" name="Slide Number Placeholder 5"/>
          <p:cNvSpPr>
            <a:spLocks noGrp="1"/>
          </p:cNvSpPr>
          <p:nvPr>
            <p:ph type="sldNum" sz="quarter" idx="12"/>
          </p:nvPr>
        </p:nvSpPr>
        <p:spPr/>
        <p:txBody>
          <a:bodyPr/>
          <a:lstStyle/>
          <a:p>
            <a:r>
              <a:rPr lang="de-DE" dirty="0"/>
              <a:t>Seite </a:t>
            </a:r>
            <a:fld id="{EBA229B5-7CFD-BC45-B1DD-7E8FA6FF2A01}" type="slidenum">
              <a:rPr lang="de-DE" smtClean="0"/>
              <a:pPr/>
              <a:t>‹Nr.›</a:t>
            </a:fld>
            <a:endParaRPr lang="de-DE" dirty="0"/>
          </a:p>
        </p:txBody>
      </p:sp>
      <p:sp>
        <p:nvSpPr>
          <p:cNvPr id="5" name="Fußzeilenplatzhalter 1"/>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000">
                <a:solidFill>
                  <a:srgbClr val="343433"/>
                </a:solidFill>
              </a:defRPr>
            </a:lvl1pPr>
          </a:lstStyle>
          <a:p>
            <a:r>
              <a:rPr lang="de-DE" smtClean="0"/>
              <a:t>Studiendekan Univ.-Prof. Dr. Walter Obwexer</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8650" y="1268760"/>
            <a:ext cx="7886700" cy="495125"/>
          </a:xfrm>
          <a:prstGeom prst="rect">
            <a:avLst/>
          </a:prstGeom>
        </p:spPr>
        <p:txBody>
          <a:bodyPr anchor="b"/>
          <a:lstStyle>
            <a:lvl1pPr algn="l">
              <a:defRPr sz="3000">
                <a:solidFill>
                  <a:schemeClr val="tx1"/>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628650" y="2276872"/>
            <a:ext cx="7886700" cy="3744416"/>
          </a:xfrm>
          <a:prstGeom prst="rect">
            <a:avLst/>
          </a:prstGeom>
        </p:spPr>
        <p:txBody>
          <a:bodyPr/>
          <a:lstStyle>
            <a:lvl1pPr marL="342900" marR="0" indent="-342900" algn="l" defTabSz="914400" rtl="0" eaLnBrk="1" fontAlgn="auto" latinLnBrk="0" hangingPunct="1">
              <a:lnSpc>
                <a:spcPct val="90000"/>
              </a:lnSpc>
              <a:spcBef>
                <a:spcPts val="1000"/>
              </a:spcBef>
              <a:spcAft>
                <a:spcPts val="0"/>
              </a:spcAft>
              <a:buClr>
                <a:srgbClr val="EB8B2D"/>
              </a:buClr>
              <a:buSzTx/>
              <a:buFont typeface=".AppleSystemUIFont" charset="-120"/>
              <a:buChar char="»"/>
              <a:tabLst/>
              <a:defRPr sz="1900">
                <a:solidFill>
                  <a:srgbClr val="EB8B2D"/>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Mastertextformat bearbeiten</a:t>
            </a:r>
          </a:p>
          <a:p>
            <a:pPr lvl="0"/>
            <a:r>
              <a:rPr lang="de-DE" dirty="0"/>
              <a:t>Mastertextformat bearbeiten</a:t>
            </a:r>
          </a:p>
          <a:p>
            <a:pPr lvl="0"/>
            <a:endParaRPr lang="de-DE" dirty="0"/>
          </a:p>
          <a:p>
            <a:pPr lvl="0"/>
            <a:r>
              <a:rPr lang="de-DE" dirty="0"/>
              <a:t>Mastertextformat bearbeiten</a:t>
            </a:r>
          </a:p>
          <a:p>
            <a:pPr lvl="0"/>
            <a:r>
              <a:rPr lang="de-DE" dirty="0"/>
              <a:t>Mastertextformat bearbeiten</a:t>
            </a:r>
          </a:p>
          <a:p>
            <a:pPr lvl="0"/>
            <a:endParaRPr lang="de-DE" dirty="0"/>
          </a:p>
        </p:txBody>
      </p:sp>
      <p:sp>
        <p:nvSpPr>
          <p:cNvPr id="6" name="Slide Number Placeholder 5"/>
          <p:cNvSpPr>
            <a:spLocks noGrp="1"/>
          </p:cNvSpPr>
          <p:nvPr>
            <p:ph type="sldNum" sz="quarter" idx="12"/>
          </p:nvPr>
        </p:nvSpPr>
        <p:spPr/>
        <p:txBody>
          <a:bodyPr/>
          <a:lstStyle/>
          <a:p>
            <a:r>
              <a:rPr lang="de-DE" dirty="0"/>
              <a:t>Seite </a:t>
            </a:r>
            <a:fld id="{EBA229B5-7CFD-BC45-B1DD-7E8FA6FF2A01}" type="slidenum">
              <a:rPr lang="de-DE" smtClean="0"/>
              <a:pPr/>
              <a:t>‹Nr.›</a:t>
            </a:fld>
            <a:endParaRPr lang="de-DE" dirty="0"/>
          </a:p>
        </p:txBody>
      </p:sp>
      <p:sp>
        <p:nvSpPr>
          <p:cNvPr id="5" name="Fußzeilenplatzhalter 1"/>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000">
                <a:solidFill>
                  <a:srgbClr val="343433"/>
                </a:solidFill>
              </a:defRPr>
            </a:lvl1pPr>
          </a:lstStyle>
          <a:p>
            <a:r>
              <a:rPr lang="de-DE" smtClean="0"/>
              <a:t>Studiendekan Univ.-Prof. Dr. Walter Obwexer</a:t>
            </a:r>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611560" y="1268760"/>
            <a:ext cx="7886700" cy="543595"/>
          </a:xfrm>
          <a:prstGeom prst="rect">
            <a:avLst/>
          </a:prstGeom>
        </p:spPr>
        <p:txBody>
          <a:bodyPr/>
          <a:lstStyle>
            <a:lvl1pPr>
              <a:defRPr sz="3000">
                <a:solidFill>
                  <a:schemeClr val="tx1"/>
                </a:solidFill>
              </a:defRPr>
            </a:lvl1pPr>
          </a:lstStyle>
          <a:p>
            <a:r>
              <a:rPr lang="de-DE" dirty="0"/>
              <a:t>Mastertitelformat bearbeiten</a:t>
            </a:r>
          </a:p>
        </p:txBody>
      </p:sp>
      <p:sp>
        <p:nvSpPr>
          <p:cNvPr id="3" name="Foliennummernplatzhalter 2"/>
          <p:cNvSpPr>
            <a:spLocks noGrp="1"/>
          </p:cNvSpPr>
          <p:nvPr>
            <p:ph type="sldNum" sz="quarter" idx="10"/>
          </p:nvPr>
        </p:nvSpPr>
        <p:spPr/>
        <p:txBody>
          <a:bodyPr/>
          <a:lstStyle/>
          <a:p>
            <a:r>
              <a:rPr lang="de-DE"/>
              <a:t>Seite </a:t>
            </a:r>
            <a:fld id="{EBA229B5-7CFD-BC45-B1DD-7E8FA6FF2A01}" type="slidenum">
              <a:rPr lang="de-DE" smtClean="0"/>
              <a:pPr/>
              <a:t>‹Nr.›</a:t>
            </a:fld>
            <a:endParaRPr lang="de-DE" dirty="0"/>
          </a:p>
        </p:txBody>
      </p:sp>
      <p:sp>
        <p:nvSpPr>
          <p:cNvPr id="6" name="Inhaltsplatzhalter 5"/>
          <p:cNvSpPr>
            <a:spLocks noGrp="1"/>
          </p:cNvSpPr>
          <p:nvPr>
            <p:ph sz="quarter" idx="11"/>
          </p:nvPr>
        </p:nvSpPr>
        <p:spPr>
          <a:xfrm>
            <a:off x="611560" y="2276871"/>
            <a:ext cx="3960440" cy="3708415"/>
          </a:xfrm>
          <a:prstGeom prst="rect">
            <a:avLst/>
          </a:prstGeom>
        </p:spPr>
        <p:txBody>
          <a:bodyPr/>
          <a:lstStyle>
            <a:lvl1pPr marL="0" indent="0">
              <a:buFontTx/>
              <a:buNone/>
              <a:defRPr sz="1900">
                <a:solidFill>
                  <a:srgbClr val="343433"/>
                </a:solidFill>
                <a:latin typeface="+mj-lt"/>
              </a:defRPr>
            </a:lvl1pPr>
            <a:lvl2pPr marL="457200" indent="0">
              <a:buFontTx/>
              <a:buNone/>
              <a:defRPr sz="1900">
                <a:solidFill>
                  <a:srgbClr val="343433"/>
                </a:solidFill>
                <a:latin typeface="+mj-lt"/>
              </a:defRPr>
            </a:lvl2pPr>
            <a:lvl3pPr marL="914400" indent="0">
              <a:buFontTx/>
              <a:buNone/>
              <a:defRPr sz="1900">
                <a:solidFill>
                  <a:srgbClr val="343433"/>
                </a:solidFill>
                <a:latin typeface="+mj-lt"/>
              </a:defRPr>
            </a:lvl3pPr>
            <a:lvl4pPr marL="1371600" indent="0">
              <a:buFontTx/>
              <a:buNone/>
              <a:defRPr sz="1900">
                <a:solidFill>
                  <a:srgbClr val="343433"/>
                </a:solidFill>
                <a:latin typeface="+mj-lt"/>
              </a:defRPr>
            </a:lvl4pPr>
            <a:lvl5pPr marL="1828800" indent="0">
              <a:buFontTx/>
              <a:buNone/>
              <a:defRPr sz="1900">
                <a:solidFill>
                  <a:srgbClr val="343433"/>
                </a:solidFill>
                <a:latin typeface="+mj-lt"/>
              </a:defRPr>
            </a:lvl5pPr>
          </a:lstStyle>
          <a:p>
            <a:pPr lvl="0"/>
            <a:r>
              <a:rPr lang="de-DE" dirty="0"/>
              <a:t>Mastertextformat bearbeiten</a:t>
            </a:r>
          </a:p>
        </p:txBody>
      </p:sp>
      <p:sp>
        <p:nvSpPr>
          <p:cNvPr id="8" name="Inhaltsplatzhalter 7"/>
          <p:cNvSpPr>
            <a:spLocks noGrp="1"/>
          </p:cNvSpPr>
          <p:nvPr>
            <p:ph sz="quarter" idx="12" hasCustomPrompt="1"/>
          </p:nvPr>
        </p:nvSpPr>
        <p:spPr>
          <a:xfrm>
            <a:off x="4788024" y="2276872"/>
            <a:ext cx="3636491" cy="3708415"/>
          </a:xfrm>
          <a:prstGeom prst="rect">
            <a:avLst/>
          </a:prstGeom>
          <a:solidFill>
            <a:schemeClr val="bg1">
              <a:lumMod val="85000"/>
            </a:schemeClr>
          </a:solidFill>
        </p:spPr>
        <p:txBody>
          <a:bodyPr/>
          <a:lstStyle>
            <a:lvl1pPr marL="0" indent="0">
              <a:buFontTx/>
              <a:buNone/>
              <a:defRPr sz="1900">
                <a:solidFill>
                  <a:srgbClr val="343433"/>
                </a:solidFill>
                <a:latin typeface="+mj-lt"/>
              </a:defRPr>
            </a:lvl1pPr>
            <a:lvl2pPr marL="457200" indent="0">
              <a:buFontTx/>
              <a:buNone/>
              <a:defRPr sz="1900">
                <a:solidFill>
                  <a:srgbClr val="343433"/>
                </a:solidFill>
                <a:latin typeface="+mj-lt"/>
              </a:defRPr>
            </a:lvl2pPr>
            <a:lvl3pPr marL="914400" indent="0">
              <a:buFontTx/>
              <a:buNone/>
              <a:defRPr sz="1900">
                <a:solidFill>
                  <a:srgbClr val="343433"/>
                </a:solidFill>
                <a:latin typeface="+mj-lt"/>
              </a:defRPr>
            </a:lvl3pPr>
            <a:lvl4pPr marL="1371600" indent="0">
              <a:buFontTx/>
              <a:buNone/>
              <a:defRPr sz="1900">
                <a:solidFill>
                  <a:srgbClr val="343433"/>
                </a:solidFill>
                <a:latin typeface="+mj-lt"/>
              </a:defRPr>
            </a:lvl4pPr>
            <a:lvl5pPr marL="1828800" indent="0">
              <a:buFontTx/>
              <a:buNone/>
              <a:defRPr sz="1900">
                <a:solidFill>
                  <a:srgbClr val="343433"/>
                </a:solidFill>
                <a:latin typeface="+mj-lt"/>
              </a:defRPr>
            </a:lvl5pPr>
          </a:lstStyle>
          <a:p>
            <a:pPr lvl="0"/>
            <a:r>
              <a:rPr lang="de-DE" dirty="0"/>
              <a:t>Objekt</a:t>
            </a:r>
          </a:p>
        </p:txBody>
      </p:sp>
      <p:sp>
        <p:nvSpPr>
          <p:cNvPr id="7" name="Fußzeilenplatzhalter 1"/>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000">
                <a:solidFill>
                  <a:srgbClr val="343433"/>
                </a:solidFill>
              </a:defRPr>
            </a:lvl1pPr>
          </a:lstStyle>
          <a:p>
            <a:r>
              <a:rPr lang="de-DE" smtClean="0"/>
              <a:t>Studiendekan Univ.-Prof. Dr. Walter Obwexer</a:t>
            </a:r>
            <a:endParaRPr lang="de-DE" dirty="0"/>
          </a:p>
        </p:txBody>
      </p:sp>
    </p:spTree>
    <p:extLst>
      <p:ext uri="{BB962C8B-B14F-4D97-AF65-F5344CB8AC3E}">
        <p14:creationId xmlns:p14="http://schemas.microsoft.com/office/powerpoint/2010/main" val="1958037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enutzerdefiniertes Layout">
    <p:spTree>
      <p:nvGrpSpPr>
        <p:cNvPr id="1" name=""/>
        <p:cNvGrpSpPr/>
        <p:nvPr/>
      </p:nvGrpSpPr>
      <p:grpSpPr>
        <a:xfrm>
          <a:off x="0" y="0"/>
          <a:ext cx="0" cy="0"/>
          <a:chOff x="0" y="0"/>
          <a:chExt cx="0" cy="0"/>
        </a:xfrm>
      </p:grpSpPr>
      <p:pic>
        <p:nvPicPr>
          <p:cNvPr id="4" name="Bild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76288"/>
          </a:xfrm>
          <a:prstGeom prst="rect">
            <a:avLst/>
          </a:prstGeom>
        </p:spPr>
      </p:pic>
    </p:spTree>
    <p:extLst>
      <p:ext uri="{BB962C8B-B14F-4D97-AF65-F5344CB8AC3E}">
        <p14:creationId xmlns:p14="http://schemas.microsoft.com/office/powerpoint/2010/main" val="2012313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Bild 8"/>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0"/>
            <a:ext cx="9144000" cy="6876288"/>
          </a:xfrm>
          <a:prstGeom prst="rect">
            <a:avLst/>
          </a:prstGeom>
        </p:spPr>
      </p:pic>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00">
                <a:solidFill>
                  <a:srgbClr val="343433"/>
                </a:solidFill>
                <a:latin typeface="+mj-lt"/>
              </a:defRPr>
            </a:lvl1pPr>
          </a:lstStyle>
          <a:p>
            <a:r>
              <a:rPr lang="de-DE" dirty="0"/>
              <a:t>Seite </a:t>
            </a:r>
            <a:fld id="{EBA229B5-7CFD-BC45-B1DD-7E8FA6FF2A01}" type="slidenum">
              <a:rPr lang="de-DE" smtClean="0"/>
              <a:pPr/>
              <a:t>‹Nr.›</a:t>
            </a:fld>
            <a:endParaRPr lang="de-DE" dirty="0"/>
          </a:p>
        </p:txBody>
      </p:sp>
      <p:sp>
        <p:nvSpPr>
          <p:cNvPr id="2" name="Fußzeilenplatzhalter 1"/>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000">
                <a:solidFill>
                  <a:srgbClr val="343433"/>
                </a:solidFill>
              </a:defRPr>
            </a:lvl1pPr>
          </a:lstStyle>
          <a:p>
            <a:r>
              <a:rPr lang="de-DE" smtClean="0"/>
              <a:t>Studiendekan Univ.-Prof. Dr. Walter Obwexer</a:t>
            </a:r>
            <a:endParaRPr lang="de-DE" dirty="0"/>
          </a:p>
        </p:txBody>
      </p:sp>
    </p:spTree>
    <p:extLst>
      <p:ext uri="{BB962C8B-B14F-4D97-AF65-F5344CB8AC3E}">
        <p14:creationId xmlns:p14="http://schemas.microsoft.com/office/powerpoint/2010/main" val="188785378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77" r:id="rId3"/>
    <p:sldLayoutId id="2147483662" r:id="rId4"/>
    <p:sldLayoutId id="2147483674" r:id="rId5"/>
    <p:sldLayoutId id="2147483676" r:id="rId6"/>
    <p:sldLayoutId id="2147483675"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10.jp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el 3"/>
          <p:cNvSpPr>
            <a:spLocks noGrp="1"/>
          </p:cNvSpPr>
          <p:nvPr>
            <p:ph type="ctrTitle"/>
          </p:nvPr>
        </p:nvSpPr>
        <p:spPr>
          <a:xfrm>
            <a:off x="323528" y="3996504"/>
            <a:ext cx="8568952" cy="1080120"/>
          </a:xfrm>
        </p:spPr>
        <p:txBody>
          <a:bodyPr/>
          <a:lstStyle/>
          <a:p>
            <a:pPr algn="ctr"/>
            <a:r>
              <a:rPr lang="de-DE" sz="2800" b="1" dirty="0" smtClean="0">
                <a:latin typeface="+mn-lt"/>
              </a:rPr>
              <a:t>Der </a:t>
            </a:r>
            <a:r>
              <a:rPr lang="de-DE" sz="2800" b="1" dirty="0">
                <a:latin typeface="+mn-lt"/>
              </a:rPr>
              <a:t>Rechtsrahmen für das </a:t>
            </a:r>
            <a:r>
              <a:rPr lang="de-AT" sz="2800" b="1" dirty="0" smtClean="0">
                <a:latin typeface="+mn-lt"/>
              </a:rPr>
              <a:t>Naturgefahrenmanagement: Südtirol</a:t>
            </a:r>
            <a:br>
              <a:rPr lang="de-AT" sz="2800" b="1" dirty="0" smtClean="0">
                <a:latin typeface="+mn-lt"/>
              </a:rPr>
            </a:br>
            <a:r>
              <a:rPr lang="en-GB" sz="1800" b="1" dirty="0" smtClean="0"/>
              <a:t>Innsbruck</a:t>
            </a:r>
            <a:r>
              <a:rPr lang="en-GB" sz="1800" b="1" dirty="0"/>
              <a:t>, 17.09.2019</a:t>
            </a:r>
            <a:r>
              <a:rPr lang="de-AT" sz="2400" b="1" dirty="0" smtClean="0">
                <a:latin typeface="+mn-lt"/>
              </a:rPr>
              <a:t/>
            </a:r>
            <a:br>
              <a:rPr lang="de-AT" sz="2400" b="1" dirty="0" smtClean="0">
                <a:latin typeface="+mn-lt"/>
              </a:rPr>
            </a:br>
            <a:r>
              <a:rPr lang="en-GB" sz="1600" b="1" dirty="0" smtClean="0"/>
              <a:t>Univ</a:t>
            </a:r>
            <a:r>
              <a:rPr lang="en-GB" sz="1600" b="1" dirty="0"/>
              <a:t>.-</a:t>
            </a:r>
            <a:r>
              <a:rPr lang="en-GB" sz="1600" b="1" dirty="0" err="1"/>
              <a:t>Prof.</a:t>
            </a:r>
            <a:r>
              <a:rPr lang="en-GB" sz="1600" b="1" dirty="0"/>
              <a:t> </a:t>
            </a:r>
            <a:r>
              <a:rPr lang="en-GB" sz="1600" b="1" dirty="0" err="1"/>
              <a:t>Dr.</a:t>
            </a:r>
            <a:r>
              <a:rPr lang="en-GB" sz="1600" b="1" dirty="0"/>
              <a:t> Esther </a:t>
            </a:r>
            <a:r>
              <a:rPr lang="en-GB" sz="1600" b="1" dirty="0" err="1" smtClean="0"/>
              <a:t>Happacher</a:t>
            </a:r>
            <a:r>
              <a:rPr lang="en-GB" sz="1600" b="1" dirty="0"/>
              <a:t> </a:t>
            </a:r>
            <a:r>
              <a:rPr lang="en-GB" sz="1600" b="1" dirty="0" smtClean="0"/>
              <a:t>(</a:t>
            </a:r>
            <a:r>
              <a:rPr lang="en-GB" sz="1600" b="1" dirty="0" err="1" smtClean="0"/>
              <a:t>Institut</a:t>
            </a:r>
            <a:r>
              <a:rPr lang="en-GB" sz="1600" b="1" dirty="0" smtClean="0"/>
              <a:t> </a:t>
            </a:r>
            <a:r>
              <a:rPr lang="en-GB" sz="1600" b="1" dirty="0" err="1" smtClean="0"/>
              <a:t>für</a:t>
            </a:r>
            <a:r>
              <a:rPr lang="en-GB" sz="1600" b="1" dirty="0" smtClean="0"/>
              <a:t> </a:t>
            </a:r>
            <a:r>
              <a:rPr lang="en-GB" sz="1600" b="1" dirty="0" err="1" smtClean="0"/>
              <a:t>Italienisches</a:t>
            </a:r>
            <a:r>
              <a:rPr lang="en-GB" sz="1600" b="1" dirty="0" smtClean="0"/>
              <a:t> </a:t>
            </a:r>
            <a:r>
              <a:rPr lang="en-GB" sz="1600" b="1" dirty="0" err="1" smtClean="0"/>
              <a:t>Recht</a:t>
            </a:r>
            <a:r>
              <a:rPr lang="en-GB" sz="1600" b="1" dirty="0" smtClean="0"/>
              <a:t>)</a:t>
            </a:r>
            <a:endParaRPr lang="de-DE" sz="2000" b="1" dirty="0"/>
          </a:p>
        </p:txBody>
      </p:sp>
    </p:spTree>
    <p:extLst>
      <p:ext uri="{BB962C8B-B14F-4D97-AF65-F5344CB8AC3E}">
        <p14:creationId xmlns:p14="http://schemas.microsoft.com/office/powerpoint/2010/main" val="111879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90993" y="1340768"/>
            <a:ext cx="8424936" cy="3744416"/>
          </a:xfrm>
        </p:spPr>
        <p:txBody>
          <a:bodyPr/>
          <a:lstStyle/>
          <a:p>
            <a:pPr>
              <a:lnSpc>
                <a:spcPct val="100000"/>
              </a:lnSpc>
              <a:spcBef>
                <a:spcPts val="600"/>
              </a:spcBef>
            </a:pPr>
            <a:r>
              <a:rPr lang="de-AT" sz="2000" dirty="0" smtClean="0">
                <a:latin typeface="+mn-lt"/>
              </a:rPr>
              <a:t>Landesgesetz </a:t>
            </a:r>
            <a:r>
              <a:rPr lang="de-AT" sz="2000" dirty="0">
                <a:latin typeface="+mn-lt"/>
              </a:rPr>
              <a:t>definiert Notstand </a:t>
            </a:r>
            <a:r>
              <a:rPr lang="de-AT" sz="2000" dirty="0" smtClean="0">
                <a:latin typeface="+mn-lt"/>
              </a:rPr>
              <a:t>(</a:t>
            </a:r>
            <a:r>
              <a:rPr lang="de-AT" sz="2000" dirty="0">
                <a:latin typeface="+mn-lt"/>
              </a:rPr>
              <a:t>Art 8 LG </a:t>
            </a:r>
            <a:r>
              <a:rPr lang="de-AT" sz="2000" dirty="0" err="1">
                <a:latin typeface="+mn-lt"/>
              </a:rPr>
              <a:t>Nr</a:t>
            </a:r>
            <a:r>
              <a:rPr lang="de-AT" sz="2000" dirty="0">
                <a:latin typeface="+mn-lt"/>
              </a:rPr>
              <a:t> 15/2002): </a:t>
            </a:r>
          </a:p>
          <a:p>
            <a:pPr marL="342900" indent="-342900">
              <a:lnSpc>
                <a:spcPct val="100000"/>
              </a:lnSpc>
              <a:spcBef>
                <a:spcPts val="600"/>
              </a:spcBef>
              <a:buFont typeface="Wingdings" panose="05000000000000000000" pitchFamily="2" charset="2"/>
              <a:buChar char="ü"/>
            </a:pPr>
            <a:r>
              <a:rPr lang="de-AT" sz="2000" dirty="0">
                <a:latin typeface="+mn-lt"/>
              </a:rPr>
              <a:t>Notstand: Ereignis, welches das Leben, die Gesundheit oder die Grundversorgung zahlreicher Personen oder Tiere bedroht oder die Umwelt und andere Grundvoraussetzungen für das Leben der Bevölkerung derart bedroht oder beeinträchtigt, dass einheitliche Organisation und Führung erforderlich </a:t>
            </a:r>
          </a:p>
          <a:p>
            <a:r>
              <a:rPr lang="de-AT" sz="2000" dirty="0">
                <a:latin typeface="+mn-lt"/>
              </a:rPr>
              <a:t>besonders gravierende Gefahren- oder Schadenssituation aufgrund ihrer Natur oder ihrem Ausmaß: Landeshauptmann erklärt den Notstand und bestimmt, welcher Teil des Landesgebietes davon betroffen ist und wie lange der Notstand gilt</a:t>
            </a:r>
          </a:p>
          <a:p>
            <a:r>
              <a:rPr lang="de-AT" sz="2000" dirty="0">
                <a:latin typeface="+mn-lt"/>
              </a:rPr>
              <a:t>Landeshauptmann verfügt über Notverordnungsrecht (Art 8 </a:t>
            </a:r>
            <a:r>
              <a:rPr lang="de-AT" sz="2000" dirty="0" err="1">
                <a:latin typeface="+mn-lt"/>
              </a:rPr>
              <a:t>Abs</a:t>
            </a:r>
            <a:r>
              <a:rPr lang="de-AT" sz="2000" dirty="0">
                <a:latin typeface="+mn-lt"/>
              </a:rPr>
              <a:t> 6 LG </a:t>
            </a:r>
            <a:r>
              <a:rPr lang="de-AT" sz="2000" dirty="0" err="1">
                <a:latin typeface="+mn-lt"/>
              </a:rPr>
              <a:t>Nr</a:t>
            </a:r>
            <a:r>
              <a:rPr lang="de-AT" sz="2000" dirty="0">
                <a:latin typeface="+mn-lt"/>
              </a:rPr>
              <a:t> 15/2002)</a:t>
            </a:r>
          </a:p>
          <a:p>
            <a:r>
              <a:rPr lang="de-AT" sz="2000" dirty="0">
                <a:latin typeface="+mn-lt"/>
              </a:rPr>
              <a:t>staatliche Maßnahmen: nur, </a:t>
            </a:r>
            <a:r>
              <a:rPr lang="de-AT" sz="2000">
                <a:latin typeface="+mn-lt"/>
              </a:rPr>
              <a:t>falls </a:t>
            </a:r>
            <a:r>
              <a:rPr lang="de-AT" sz="2000" smtClean="0">
                <a:latin typeface="+mn-lt"/>
              </a:rPr>
              <a:t>Landeshauptmann </a:t>
            </a:r>
            <a:r>
              <a:rPr lang="de-AT" sz="2000" dirty="0">
                <a:latin typeface="+mn-lt"/>
              </a:rPr>
              <a:t>die Voraussetzungen für einen staatlichen Notstand feststellt (Art 9 LG </a:t>
            </a:r>
            <a:r>
              <a:rPr lang="de-AT" sz="2000" dirty="0" err="1">
                <a:latin typeface="+mn-lt"/>
              </a:rPr>
              <a:t>Nr</a:t>
            </a:r>
            <a:r>
              <a:rPr lang="de-AT" sz="2000" dirty="0">
                <a:latin typeface="+mn-lt"/>
              </a:rPr>
              <a:t> </a:t>
            </a:r>
            <a:r>
              <a:rPr lang="de-AT" sz="2000" dirty="0" smtClean="0">
                <a:latin typeface="+mn-lt"/>
              </a:rPr>
              <a:t>15/2002 – siehe auch Art 24 </a:t>
            </a:r>
            <a:r>
              <a:rPr lang="de-AT" sz="2000" dirty="0" err="1" smtClean="0">
                <a:latin typeface="+mn-lt"/>
              </a:rPr>
              <a:t>GvD</a:t>
            </a:r>
            <a:r>
              <a:rPr lang="de-AT" sz="2000" dirty="0" smtClean="0">
                <a:latin typeface="+mn-lt"/>
              </a:rPr>
              <a:t> </a:t>
            </a:r>
            <a:r>
              <a:rPr lang="de-AT" sz="2000" dirty="0" err="1" smtClean="0">
                <a:latin typeface="+mn-lt"/>
              </a:rPr>
              <a:t>Nr</a:t>
            </a:r>
            <a:r>
              <a:rPr lang="de-AT" sz="2000" dirty="0" smtClean="0">
                <a:latin typeface="+mn-lt"/>
              </a:rPr>
              <a:t> 1/2018)</a:t>
            </a:r>
            <a:endParaRPr lang="de-AT" sz="2000" dirty="0">
              <a:latin typeface="+mn-lt"/>
            </a:endParaRPr>
          </a:p>
          <a:p>
            <a:pPr>
              <a:lnSpc>
                <a:spcPct val="100000"/>
              </a:lnSpc>
              <a:spcBef>
                <a:spcPts val="600"/>
              </a:spcBef>
            </a:pPr>
            <a:endParaRPr lang="de-AT" sz="2000" dirty="0" smtClean="0">
              <a:latin typeface="+mn-lt"/>
            </a:endParaRPr>
          </a:p>
        </p:txBody>
      </p:sp>
      <p:sp>
        <p:nvSpPr>
          <p:cNvPr id="3" name="Foliennummernplatzhalter 2"/>
          <p:cNvSpPr>
            <a:spLocks noGrp="1"/>
          </p:cNvSpPr>
          <p:nvPr>
            <p:ph type="sldNum" sz="quarter" idx="12"/>
          </p:nvPr>
        </p:nvSpPr>
        <p:spPr/>
        <p:txBody>
          <a:bodyPr/>
          <a:lstStyle/>
          <a:p>
            <a:r>
              <a:rPr lang="de-DE" smtClean="0"/>
              <a:t>Seite </a:t>
            </a:r>
            <a:fld id="{EBA229B5-7CFD-BC45-B1DD-7E8FA6FF2A01}" type="slidenum">
              <a:rPr lang="de-DE" smtClean="0"/>
              <a:pPr/>
              <a:t>10</a:t>
            </a:fld>
            <a:endParaRPr lang="de-DE" dirty="0"/>
          </a:p>
        </p:txBody>
      </p:sp>
      <p:sp>
        <p:nvSpPr>
          <p:cNvPr id="4" name="Titel 3"/>
          <p:cNvSpPr>
            <a:spLocks noGrp="1"/>
          </p:cNvSpPr>
          <p:nvPr>
            <p:ph type="title"/>
          </p:nvPr>
        </p:nvSpPr>
        <p:spPr>
          <a:xfrm>
            <a:off x="498376" y="348890"/>
            <a:ext cx="7886700" cy="543595"/>
          </a:xfrm>
        </p:spPr>
        <p:txBody>
          <a:bodyPr/>
          <a:lstStyle/>
          <a:p>
            <a:pPr marL="514350" indent="-514350"/>
            <a:r>
              <a:rPr lang="de-AT" sz="2600" b="1" dirty="0">
                <a:latin typeface="+mn-lt"/>
              </a:rPr>
              <a:t>III. Das Landesgesetz Nr. 15/2002 über die Ordnung der Feuerwehr- und Zivilschutzdienste</a:t>
            </a:r>
            <a:br>
              <a:rPr lang="de-AT" sz="2600" b="1" dirty="0">
                <a:latin typeface="+mn-lt"/>
              </a:rPr>
            </a:br>
            <a:r>
              <a:rPr lang="de-AT" sz="2600" b="1" dirty="0">
                <a:latin typeface="+mn-lt"/>
              </a:rPr>
              <a:t>	</a:t>
            </a:r>
            <a:endParaRPr lang="en-GB" sz="2600" b="1" dirty="0">
              <a:latin typeface="+mn-lt"/>
            </a:endParaRPr>
          </a:p>
        </p:txBody>
      </p:sp>
    </p:spTree>
    <p:extLst>
      <p:ext uri="{BB962C8B-B14F-4D97-AF65-F5344CB8AC3E}">
        <p14:creationId xmlns:p14="http://schemas.microsoft.com/office/powerpoint/2010/main" val="3005564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44704" y="1340768"/>
            <a:ext cx="8640960" cy="3744416"/>
          </a:xfrm>
        </p:spPr>
        <p:txBody>
          <a:bodyPr/>
          <a:lstStyle/>
          <a:p>
            <a:r>
              <a:rPr lang="de-AT" sz="2000" b="1" dirty="0" smtClean="0">
                <a:latin typeface="+mn-lt"/>
              </a:rPr>
              <a:t>Einrichtungen</a:t>
            </a:r>
            <a:r>
              <a:rPr lang="de-AT" sz="2000" dirty="0" smtClean="0">
                <a:latin typeface="+mn-lt"/>
              </a:rPr>
              <a:t> des Zivilschutzdienstes (Art 2 </a:t>
            </a:r>
            <a:r>
              <a:rPr lang="de-AT" sz="2000" dirty="0" err="1" smtClean="0">
                <a:latin typeface="+mn-lt"/>
              </a:rPr>
              <a:t>Abs</a:t>
            </a:r>
            <a:r>
              <a:rPr lang="de-AT" sz="2000" dirty="0" smtClean="0">
                <a:latin typeface="+mn-lt"/>
              </a:rPr>
              <a:t> 1 LG </a:t>
            </a:r>
            <a:r>
              <a:rPr lang="de-AT" sz="2000" dirty="0" err="1" smtClean="0">
                <a:latin typeface="+mn-lt"/>
              </a:rPr>
              <a:t>Nr</a:t>
            </a:r>
            <a:r>
              <a:rPr lang="de-AT" sz="2000" dirty="0" smtClean="0">
                <a:latin typeface="+mn-lt"/>
              </a:rPr>
              <a:t> 15/2002)</a:t>
            </a:r>
          </a:p>
          <a:p>
            <a:pPr marL="342900" indent="-342900">
              <a:buFont typeface="Wingdings" panose="05000000000000000000" pitchFamily="2" charset="2"/>
              <a:buChar char="ü"/>
            </a:pPr>
            <a:r>
              <a:rPr lang="de-AT" sz="2000" dirty="0" smtClean="0">
                <a:latin typeface="+mn-lt"/>
              </a:rPr>
              <a:t> Leitstellen: Land, Bezirke, Gemeinden</a:t>
            </a:r>
          </a:p>
          <a:p>
            <a:pPr marL="342900" indent="-342900">
              <a:lnSpc>
                <a:spcPct val="100000"/>
              </a:lnSpc>
              <a:spcBef>
                <a:spcPts val="600"/>
              </a:spcBef>
              <a:buFont typeface="Wingdings" panose="05000000000000000000" pitchFamily="2" charset="2"/>
              <a:buChar char="ü"/>
            </a:pPr>
            <a:r>
              <a:rPr lang="de-AT" sz="2000" dirty="0" smtClean="0">
                <a:latin typeface="+mn-lt"/>
              </a:rPr>
              <a:t>Agentur </a:t>
            </a:r>
            <a:r>
              <a:rPr lang="de-AT" sz="2000" dirty="0">
                <a:latin typeface="+mn-lt"/>
              </a:rPr>
              <a:t>für </a:t>
            </a:r>
            <a:r>
              <a:rPr lang="de-AT" sz="2000" dirty="0" smtClean="0">
                <a:latin typeface="+mn-lt"/>
              </a:rPr>
              <a:t>Bevölkerungsschutz </a:t>
            </a:r>
            <a:endParaRPr lang="de-AT" sz="2000" dirty="0">
              <a:latin typeface="+mn-lt"/>
            </a:endParaRPr>
          </a:p>
          <a:p>
            <a:pPr marL="342900" indent="-342900">
              <a:lnSpc>
                <a:spcPct val="100000"/>
              </a:lnSpc>
              <a:spcBef>
                <a:spcPts val="600"/>
              </a:spcBef>
              <a:buFont typeface="Wingdings" panose="05000000000000000000" pitchFamily="2" charset="2"/>
              <a:buChar char="ü"/>
            </a:pPr>
            <a:r>
              <a:rPr lang="de-AT" sz="2000" dirty="0" smtClean="0">
                <a:latin typeface="+mn-lt"/>
              </a:rPr>
              <a:t>Feuerwehrdienst</a:t>
            </a:r>
            <a:endParaRPr lang="de-AT" sz="2000" dirty="0">
              <a:latin typeface="+mn-lt"/>
            </a:endParaRPr>
          </a:p>
          <a:p>
            <a:pPr marL="342900" indent="-342900">
              <a:lnSpc>
                <a:spcPct val="100000"/>
              </a:lnSpc>
              <a:spcBef>
                <a:spcPts val="600"/>
              </a:spcBef>
              <a:buFont typeface="Wingdings" panose="05000000000000000000" pitchFamily="2" charset="2"/>
              <a:buChar char="ü"/>
            </a:pPr>
            <a:r>
              <a:rPr lang="de-AT" sz="2000" dirty="0" smtClean="0">
                <a:latin typeface="+mn-lt"/>
              </a:rPr>
              <a:t>Freiwilligenorganisationen </a:t>
            </a:r>
            <a:r>
              <a:rPr lang="de-AT" sz="2000" dirty="0">
                <a:latin typeface="+mn-lt"/>
              </a:rPr>
              <a:t>für den </a:t>
            </a:r>
            <a:r>
              <a:rPr lang="de-AT" sz="2000" dirty="0" smtClean="0">
                <a:latin typeface="+mn-lt"/>
              </a:rPr>
              <a:t>Zivilschutz</a:t>
            </a:r>
            <a:endParaRPr lang="de-AT" sz="2000" dirty="0">
              <a:latin typeface="+mn-lt"/>
            </a:endParaRPr>
          </a:p>
          <a:p>
            <a:pPr marL="342900" indent="-342900">
              <a:lnSpc>
                <a:spcPct val="100000"/>
              </a:lnSpc>
              <a:spcBef>
                <a:spcPts val="600"/>
              </a:spcBef>
              <a:buFont typeface="Wingdings" panose="05000000000000000000" pitchFamily="2" charset="2"/>
              <a:buChar char="ü"/>
            </a:pPr>
            <a:r>
              <a:rPr lang="de-AT" sz="2000" dirty="0" smtClean="0">
                <a:latin typeface="+mn-lt"/>
              </a:rPr>
              <a:t>Landeszivilschutzkomitee</a:t>
            </a:r>
            <a:endParaRPr lang="de-AT" sz="2000" dirty="0">
              <a:latin typeface="+mn-lt"/>
            </a:endParaRPr>
          </a:p>
          <a:p>
            <a:pPr marL="342900" indent="-342900">
              <a:lnSpc>
                <a:spcPct val="100000"/>
              </a:lnSpc>
              <a:spcBef>
                <a:spcPts val="600"/>
              </a:spcBef>
              <a:buFont typeface="Wingdings" panose="05000000000000000000" pitchFamily="2" charset="2"/>
              <a:buChar char="ü"/>
            </a:pPr>
            <a:r>
              <a:rPr lang="de-AT" sz="2000" dirty="0" smtClean="0">
                <a:latin typeface="+mn-lt"/>
              </a:rPr>
              <a:t>Bergrettungsdienst </a:t>
            </a:r>
            <a:r>
              <a:rPr lang="de-AT" sz="2000" dirty="0">
                <a:latin typeface="+mn-lt"/>
              </a:rPr>
              <a:t>im Alpenverein Südtirol (BRD-AVS</a:t>
            </a:r>
            <a:r>
              <a:rPr lang="de-AT" sz="2000" dirty="0" smtClean="0">
                <a:latin typeface="+mn-lt"/>
              </a:rPr>
              <a:t>), "</a:t>
            </a:r>
            <a:r>
              <a:rPr lang="de-AT" sz="2000" dirty="0" err="1">
                <a:latin typeface="+mn-lt"/>
              </a:rPr>
              <a:t>Soccorso</a:t>
            </a:r>
            <a:r>
              <a:rPr lang="de-AT" sz="2000" dirty="0">
                <a:latin typeface="+mn-lt"/>
              </a:rPr>
              <a:t> </a:t>
            </a:r>
            <a:r>
              <a:rPr lang="de-AT" sz="2000" dirty="0" err="1">
                <a:latin typeface="+mn-lt"/>
              </a:rPr>
              <a:t>Alpino</a:t>
            </a:r>
            <a:r>
              <a:rPr lang="de-AT" sz="2000" dirty="0">
                <a:latin typeface="+mn-lt"/>
              </a:rPr>
              <a:t> e </a:t>
            </a:r>
            <a:r>
              <a:rPr lang="de-AT" sz="2000" dirty="0" err="1">
                <a:latin typeface="+mn-lt"/>
              </a:rPr>
              <a:t>Speleologico</a:t>
            </a:r>
            <a:r>
              <a:rPr lang="de-AT" sz="2000" dirty="0">
                <a:latin typeface="+mn-lt"/>
              </a:rPr>
              <a:t> Alto </a:t>
            </a:r>
            <a:r>
              <a:rPr lang="de-AT" sz="2000" dirty="0" err="1">
                <a:latin typeface="+mn-lt"/>
              </a:rPr>
              <a:t>Adige</a:t>
            </a:r>
            <a:r>
              <a:rPr lang="de-AT" sz="2000" dirty="0">
                <a:latin typeface="+mn-lt"/>
              </a:rPr>
              <a:t> del </a:t>
            </a:r>
            <a:r>
              <a:rPr lang="de-AT" sz="2000" dirty="0" smtClean="0">
                <a:latin typeface="+mn-lt"/>
              </a:rPr>
              <a:t>CNSAS„</a:t>
            </a:r>
          </a:p>
          <a:p>
            <a:pPr>
              <a:lnSpc>
                <a:spcPct val="100000"/>
              </a:lnSpc>
              <a:spcBef>
                <a:spcPts val="600"/>
              </a:spcBef>
            </a:pPr>
            <a:endParaRPr lang="de-AT" sz="1800" dirty="0">
              <a:latin typeface="+mn-lt"/>
            </a:endParaRPr>
          </a:p>
          <a:p>
            <a:r>
              <a:rPr lang="de-AT" sz="2000" b="1" dirty="0">
                <a:latin typeface="+mn-lt"/>
              </a:rPr>
              <a:t>Behörden</a:t>
            </a:r>
            <a:r>
              <a:rPr lang="de-AT" sz="2000" dirty="0">
                <a:latin typeface="+mn-lt"/>
              </a:rPr>
              <a:t> des Zivilschutzdienstes (Art 2 </a:t>
            </a:r>
            <a:r>
              <a:rPr lang="de-AT" sz="2000" dirty="0" err="1">
                <a:latin typeface="+mn-lt"/>
              </a:rPr>
              <a:t>Abs</a:t>
            </a:r>
            <a:r>
              <a:rPr lang="de-AT" sz="2000" dirty="0">
                <a:latin typeface="+mn-lt"/>
              </a:rPr>
              <a:t> 2 LG </a:t>
            </a:r>
            <a:r>
              <a:rPr lang="de-AT" sz="2000" dirty="0" err="1">
                <a:latin typeface="+mn-lt"/>
              </a:rPr>
              <a:t>Nr</a:t>
            </a:r>
            <a:r>
              <a:rPr lang="de-AT" sz="2000" dirty="0">
                <a:latin typeface="+mn-lt"/>
              </a:rPr>
              <a:t> 15/2002)</a:t>
            </a:r>
          </a:p>
          <a:p>
            <a:pPr marL="342900" indent="-342900">
              <a:lnSpc>
                <a:spcPct val="100000"/>
              </a:lnSpc>
              <a:spcBef>
                <a:spcPts val="600"/>
              </a:spcBef>
              <a:buFont typeface="Wingdings" panose="05000000000000000000" pitchFamily="2" charset="2"/>
              <a:buChar char="ü"/>
            </a:pPr>
            <a:r>
              <a:rPr lang="de-AT" sz="2000" dirty="0">
                <a:latin typeface="+mn-lt"/>
              </a:rPr>
              <a:t>Landeshauptmann und/oder </a:t>
            </a:r>
            <a:r>
              <a:rPr lang="de-AT" sz="2000" dirty="0" smtClean="0">
                <a:latin typeface="+mn-lt"/>
              </a:rPr>
              <a:t>zuständiger </a:t>
            </a:r>
            <a:r>
              <a:rPr lang="de-AT" sz="2000" dirty="0">
                <a:latin typeface="+mn-lt"/>
              </a:rPr>
              <a:t>Landesrat</a:t>
            </a:r>
          </a:p>
          <a:p>
            <a:pPr marL="342900" indent="-342900">
              <a:lnSpc>
                <a:spcPct val="100000"/>
              </a:lnSpc>
              <a:spcBef>
                <a:spcPts val="600"/>
              </a:spcBef>
              <a:buFont typeface="Wingdings" panose="05000000000000000000" pitchFamily="2" charset="2"/>
              <a:buChar char="ü"/>
            </a:pPr>
            <a:r>
              <a:rPr lang="de-AT" sz="2000" dirty="0">
                <a:latin typeface="+mn-lt"/>
              </a:rPr>
              <a:t>Präsidenten der Leitstellen und des Landeszivilschutzkomitees</a:t>
            </a:r>
          </a:p>
          <a:p>
            <a:pPr marL="342900" indent="-342900">
              <a:lnSpc>
                <a:spcPct val="100000"/>
              </a:lnSpc>
              <a:spcBef>
                <a:spcPts val="600"/>
              </a:spcBef>
              <a:buFont typeface="Wingdings" panose="05000000000000000000" pitchFamily="2" charset="2"/>
              <a:buChar char="ü"/>
            </a:pPr>
            <a:r>
              <a:rPr lang="de-AT" sz="2000" dirty="0">
                <a:latin typeface="+mn-lt"/>
              </a:rPr>
              <a:t>Bürgermeister</a:t>
            </a:r>
          </a:p>
          <a:p>
            <a:endParaRPr lang="de-AT" sz="2400" dirty="0">
              <a:latin typeface="+mn-lt"/>
            </a:endParaRPr>
          </a:p>
        </p:txBody>
      </p:sp>
      <p:sp>
        <p:nvSpPr>
          <p:cNvPr id="3" name="Foliennummernplatzhalter 2"/>
          <p:cNvSpPr>
            <a:spLocks noGrp="1"/>
          </p:cNvSpPr>
          <p:nvPr>
            <p:ph type="sldNum" sz="quarter" idx="12"/>
          </p:nvPr>
        </p:nvSpPr>
        <p:spPr/>
        <p:txBody>
          <a:bodyPr/>
          <a:lstStyle/>
          <a:p>
            <a:r>
              <a:rPr lang="de-DE" smtClean="0"/>
              <a:t>Seite </a:t>
            </a:r>
            <a:fld id="{EBA229B5-7CFD-BC45-B1DD-7E8FA6FF2A01}" type="slidenum">
              <a:rPr lang="de-DE" smtClean="0"/>
              <a:pPr/>
              <a:t>11</a:t>
            </a:fld>
            <a:endParaRPr lang="de-DE" dirty="0"/>
          </a:p>
        </p:txBody>
      </p:sp>
      <p:sp>
        <p:nvSpPr>
          <p:cNvPr id="4" name="Titel 3"/>
          <p:cNvSpPr>
            <a:spLocks noGrp="1"/>
          </p:cNvSpPr>
          <p:nvPr>
            <p:ph type="title"/>
          </p:nvPr>
        </p:nvSpPr>
        <p:spPr>
          <a:xfrm>
            <a:off x="426407" y="348890"/>
            <a:ext cx="7886700" cy="543595"/>
          </a:xfrm>
        </p:spPr>
        <p:txBody>
          <a:bodyPr/>
          <a:lstStyle/>
          <a:p>
            <a:pPr marL="514350" indent="-514350"/>
            <a:r>
              <a:rPr lang="de-AT" sz="2600" b="1" dirty="0">
                <a:latin typeface="+mn-lt"/>
              </a:rPr>
              <a:t>III. Das Landesgesetz Nr. 15/2002 über die Ordnung der Feuerwehr- und Zivilschutzdienste 	</a:t>
            </a:r>
            <a:endParaRPr lang="en-GB" sz="2600" b="1" dirty="0">
              <a:latin typeface="+mn-lt"/>
            </a:endParaRPr>
          </a:p>
        </p:txBody>
      </p:sp>
    </p:spTree>
    <p:extLst>
      <p:ext uri="{BB962C8B-B14F-4D97-AF65-F5344CB8AC3E}">
        <p14:creationId xmlns:p14="http://schemas.microsoft.com/office/powerpoint/2010/main" val="1655978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79512" y="1268760"/>
            <a:ext cx="8856984" cy="3744416"/>
          </a:xfrm>
        </p:spPr>
        <p:txBody>
          <a:bodyPr/>
          <a:lstStyle/>
          <a:p>
            <a:pPr algn="ctr"/>
            <a:endParaRPr lang="de-AT" sz="2000" b="1" dirty="0" smtClean="0">
              <a:latin typeface="+mn-lt"/>
            </a:endParaRPr>
          </a:p>
          <a:p>
            <a:pPr algn="ctr"/>
            <a:r>
              <a:rPr lang="de-AT" sz="2200" b="1" dirty="0" smtClean="0">
                <a:latin typeface="+mn-lt"/>
              </a:rPr>
              <a:t>Die Gemeindeleitstelle (Art 3 LG </a:t>
            </a:r>
            <a:r>
              <a:rPr lang="de-AT" sz="2200" b="1" dirty="0" err="1" smtClean="0">
                <a:latin typeface="+mn-lt"/>
              </a:rPr>
              <a:t>Nr</a:t>
            </a:r>
            <a:r>
              <a:rPr lang="de-AT" sz="2200" b="1" dirty="0" smtClean="0">
                <a:latin typeface="+mn-lt"/>
              </a:rPr>
              <a:t> 15/2002)</a:t>
            </a:r>
            <a:endParaRPr lang="de-AT" sz="2200" b="1" dirty="0" smtClean="0"/>
          </a:p>
          <a:p>
            <a:r>
              <a:rPr lang="de-AT" sz="2200" dirty="0" smtClean="0">
                <a:latin typeface="+mn-lt"/>
              </a:rPr>
              <a:t>Die Mitglieder werden vom Gemeinderat ernannt, jedenfalls Feuerwehrkommandant, Vorsitzender Lawinenkommission, auch Vertreter der Landesverwaltung, der Freiwilligenorganisationen</a:t>
            </a:r>
          </a:p>
          <a:p>
            <a:r>
              <a:rPr lang="de-AT" sz="2200" dirty="0" smtClean="0">
                <a:latin typeface="+mn-lt"/>
              </a:rPr>
              <a:t>Aufgabe: Erstellung des Gemeindezivilschutzplans; Unterstützung des Bürgermeisters (Präsident)</a:t>
            </a:r>
          </a:p>
          <a:p>
            <a:endParaRPr lang="de-AT" sz="2200" dirty="0" smtClean="0">
              <a:latin typeface="+mn-lt"/>
            </a:endParaRPr>
          </a:p>
          <a:p>
            <a:pPr algn="ctr"/>
            <a:r>
              <a:rPr lang="de-AT" sz="2200" b="1" dirty="0" smtClean="0">
                <a:latin typeface="+mn-lt"/>
              </a:rPr>
              <a:t>Die Bezirksleitstelle (Art 4 LG </a:t>
            </a:r>
            <a:r>
              <a:rPr lang="de-AT" sz="2200" b="1" dirty="0" err="1" smtClean="0">
                <a:latin typeface="+mn-lt"/>
              </a:rPr>
              <a:t>Nr</a:t>
            </a:r>
            <a:r>
              <a:rPr lang="de-AT" sz="2200" b="1" dirty="0" smtClean="0">
                <a:latin typeface="+mn-lt"/>
              </a:rPr>
              <a:t> 15/2002)</a:t>
            </a:r>
          </a:p>
          <a:p>
            <a:r>
              <a:rPr lang="de-AT" sz="2200" dirty="0">
                <a:latin typeface="+mn-lt"/>
              </a:rPr>
              <a:t>e</a:t>
            </a:r>
            <a:r>
              <a:rPr lang="de-AT" sz="2200" dirty="0" smtClean="0">
                <a:latin typeface="+mn-lt"/>
              </a:rPr>
              <a:t>inberufen, falls Schadensereignis mehrere Gemeinden betrifft</a:t>
            </a:r>
          </a:p>
          <a:p>
            <a:r>
              <a:rPr lang="de-AT" sz="2200" dirty="0" smtClean="0">
                <a:latin typeface="+mn-lt"/>
              </a:rPr>
              <a:t>Präsident: Präsident des Bezirksverbandes der Freiwilligen Feuerwehren</a:t>
            </a:r>
          </a:p>
        </p:txBody>
      </p:sp>
      <p:sp>
        <p:nvSpPr>
          <p:cNvPr id="3" name="Foliennummernplatzhalter 2"/>
          <p:cNvSpPr>
            <a:spLocks noGrp="1"/>
          </p:cNvSpPr>
          <p:nvPr>
            <p:ph type="sldNum" sz="quarter" idx="12"/>
          </p:nvPr>
        </p:nvSpPr>
        <p:spPr/>
        <p:txBody>
          <a:bodyPr/>
          <a:lstStyle/>
          <a:p>
            <a:r>
              <a:rPr lang="de-DE" smtClean="0"/>
              <a:t>Seite </a:t>
            </a:r>
            <a:fld id="{EBA229B5-7CFD-BC45-B1DD-7E8FA6FF2A01}" type="slidenum">
              <a:rPr lang="de-DE" smtClean="0"/>
              <a:pPr/>
              <a:t>12</a:t>
            </a:fld>
            <a:endParaRPr lang="de-DE" dirty="0"/>
          </a:p>
        </p:txBody>
      </p:sp>
      <p:sp>
        <p:nvSpPr>
          <p:cNvPr id="4" name="Titel 3"/>
          <p:cNvSpPr>
            <a:spLocks noGrp="1"/>
          </p:cNvSpPr>
          <p:nvPr>
            <p:ph type="title"/>
          </p:nvPr>
        </p:nvSpPr>
        <p:spPr>
          <a:xfrm>
            <a:off x="498376" y="348890"/>
            <a:ext cx="7886700" cy="543595"/>
          </a:xfrm>
        </p:spPr>
        <p:txBody>
          <a:bodyPr/>
          <a:lstStyle/>
          <a:p>
            <a:pPr marL="514350" indent="-514350"/>
            <a:r>
              <a:rPr lang="de-AT" sz="2600" b="1" dirty="0">
                <a:latin typeface="+mn-lt"/>
              </a:rPr>
              <a:t>III. Das Landesgesetz Nr. 15/2002 über die Ordnung der Feuerwehr- und Zivilschutzdienste</a:t>
            </a:r>
            <a:endParaRPr lang="en-GB" sz="2600" b="1" dirty="0">
              <a:latin typeface="+mn-lt"/>
            </a:endParaRPr>
          </a:p>
        </p:txBody>
      </p:sp>
    </p:spTree>
    <p:extLst>
      <p:ext uri="{BB962C8B-B14F-4D97-AF65-F5344CB8AC3E}">
        <p14:creationId xmlns:p14="http://schemas.microsoft.com/office/powerpoint/2010/main" val="529256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79512" y="1340768"/>
            <a:ext cx="8856984" cy="3744416"/>
          </a:xfrm>
        </p:spPr>
        <p:txBody>
          <a:bodyPr/>
          <a:lstStyle/>
          <a:p>
            <a:pPr algn="ctr"/>
            <a:endParaRPr lang="de-AT" sz="2200" b="1" dirty="0" smtClean="0">
              <a:latin typeface="+mn-lt"/>
            </a:endParaRPr>
          </a:p>
          <a:p>
            <a:pPr algn="ctr"/>
            <a:r>
              <a:rPr lang="de-AT" sz="2000" b="1" dirty="0" smtClean="0">
                <a:latin typeface="+mn-lt"/>
              </a:rPr>
              <a:t>Die Landesleitstelle (Art 5 LG </a:t>
            </a:r>
            <a:r>
              <a:rPr lang="de-AT" sz="2000" b="1" dirty="0" err="1">
                <a:latin typeface="+mn-lt"/>
              </a:rPr>
              <a:t>N</a:t>
            </a:r>
            <a:r>
              <a:rPr lang="de-AT" sz="2000" b="1" dirty="0" err="1" smtClean="0">
                <a:latin typeface="+mn-lt"/>
              </a:rPr>
              <a:t>r</a:t>
            </a:r>
            <a:r>
              <a:rPr lang="de-AT" sz="2000" b="1" dirty="0" smtClean="0">
                <a:latin typeface="+mn-lt"/>
              </a:rPr>
              <a:t> 15/2002)</a:t>
            </a:r>
          </a:p>
          <a:p>
            <a:pPr algn="ctr"/>
            <a:endParaRPr lang="de-AT" sz="2000" b="1" dirty="0" smtClean="0">
              <a:latin typeface="+mn-lt"/>
            </a:endParaRPr>
          </a:p>
          <a:p>
            <a:r>
              <a:rPr lang="de-AT" sz="2200" dirty="0" smtClean="0">
                <a:latin typeface="+mn-lt"/>
              </a:rPr>
              <a:t>bei </a:t>
            </a:r>
            <a:r>
              <a:rPr lang="de-AT" sz="2200" dirty="0">
                <a:latin typeface="+mn-lt"/>
              </a:rPr>
              <a:t>der Agentur für Bevölkerungsschutz </a:t>
            </a:r>
            <a:r>
              <a:rPr lang="de-AT" sz="2200" dirty="0" smtClean="0">
                <a:latin typeface="+mn-lt"/>
              </a:rPr>
              <a:t>angesiedelt</a:t>
            </a:r>
          </a:p>
          <a:p>
            <a:r>
              <a:rPr lang="de-AT" sz="2200" dirty="0" smtClean="0">
                <a:latin typeface="+mn-lt"/>
              </a:rPr>
              <a:t>Präsident : Landeshauptmann oder delegierter Landesrat</a:t>
            </a:r>
          </a:p>
          <a:p>
            <a:r>
              <a:rPr lang="de-AT" sz="2200" dirty="0">
                <a:latin typeface="+mn-lt"/>
              </a:rPr>
              <a:t>	</a:t>
            </a:r>
            <a:r>
              <a:rPr lang="de-AT" sz="2200" dirty="0" smtClean="0">
                <a:latin typeface="+mn-lt"/>
              </a:rPr>
              <a:t>ruft den Notstand aus, wenn </a:t>
            </a:r>
            <a:r>
              <a:rPr lang="de-AT" sz="2200" dirty="0">
                <a:latin typeface="+mn-lt"/>
              </a:rPr>
              <a:t>auf Landesgebiet Ereignisse eintreten, die wegen ihrer Natur oder ihres Ausmaßes eine schwere Gefahrensituation voraussehen </a:t>
            </a:r>
            <a:r>
              <a:rPr lang="de-AT" sz="2200" dirty="0" smtClean="0">
                <a:latin typeface="+mn-lt"/>
              </a:rPr>
              <a:t>lassen</a:t>
            </a:r>
          </a:p>
          <a:p>
            <a:r>
              <a:rPr lang="de-AT" sz="2200" dirty="0" smtClean="0">
                <a:latin typeface="+mn-lt"/>
              </a:rPr>
              <a:t>Die Landesleitstelle leitet </a:t>
            </a:r>
            <a:r>
              <a:rPr lang="de-AT" sz="2200" dirty="0">
                <a:latin typeface="+mn-lt"/>
              </a:rPr>
              <a:t>und koordiniert die Einsätze der Landesverwaltung, der Staatsverwaltung, der Gemeinden, der Feuerwehr- und </a:t>
            </a:r>
            <a:r>
              <a:rPr lang="de-AT" sz="2200" dirty="0" smtClean="0">
                <a:latin typeface="+mn-lt"/>
              </a:rPr>
              <a:t>Zivilschutzdienste</a:t>
            </a:r>
          </a:p>
        </p:txBody>
      </p:sp>
      <p:sp>
        <p:nvSpPr>
          <p:cNvPr id="3" name="Foliennummernplatzhalter 2"/>
          <p:cNvSpPr>
            <a:spLocks noGrp="1"/>
          </p:cNvSpPr>
          <p:nvPr>
            <p:ph type="sldNum" sz="quarter" idx="12"/>
          </p:nvPr>
        </p:nvSpPr>
        <p:spPr/>
        <p:txBody>
          <a:bodyPr/>
          <a:lstStyle/>
          <a:p>
            <a:r>
              <a:rPr lang="de-DE" smtClean="0"/>
              <a:t>Seite </a:t>
            </a:r>
            <a:fld id="{EBA229B5-7CFD-BC45-B1DD-7E8FA6FF2A01}" type="slidenum">
              <a:rPr lang="de-DE" smtClean="0"/>
              <a:pPr/>
              <a:t>13</a:t>
            </a:fld>
            <a:endParaRPr lang="de-DE" dirty="0"/>
          </a:p>
        </p:txBody>
      </p:sp>
      <p:sp>
        <p:nvSpPr>
          <p:cNvPr id="4" name="Titel 3"/>
          <p:cNvSpPr>
            <a:spLocks noGrp="1"/>
          </p:cNvSpPr>
          <p:nvPr>
            <p:ph type="title"/>
          </p:nvPr>
        </p:nvSpPr>
        <p:spPr>
          <a:xfrm>
            <a:off x="498376" y="348890"/>
            <a:ext cx="7886700" cy="543595"/>
          </a:xfrm>
        </p:spPr>
        <p:txBody>
          <a:bodyPr/>
          <a:lstStyle/>
          <a:p>
            <a:pPr marL="514350" indent="-514350"/>
            <a:r>
              <a:rPr lang="de-AT" sz="2600" b="1" dirty="0">
                <a:latin typeface="+mn-lt"/>
              </a:rPr>
              <a:t>III. Das Landesgesetz Nr. 15/2002 über die Ordnung der Feuerwehr- und Zivilschutzdienste</a:t>
            </a:r>
            <a:endParaRPr lang="en-GB" sz="2600" b="1" dirty="0">
              <a:latin typeface="+mn-lt"/>
            </a:endParaRPr>
          </a:p>
        </p:txBody>
      </p:sp>
    </p:spTree>
    <p:extLst>
      <p:ext uri="{BB962C8B-B14F-4D97-AF65-F5344CB8AC3E}">
        <p14:creationId xmlns:p14="http://schemas.microsoft.com/office/powerpoint/2010/main" val="2196833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51520" y="1916832"/>
            <a:ext cx="8640960" cy="3744416"/>
          </a:xfrm>
        </p:spPr>
        <p:txBody>
          <a:bodyPr/>
          <a:lstStyle/>
          <a:p>
            <a:pPr algn="ctr"/>
            <a:r>
              <a:rPr lang="de-AT" sz="2200" b="1" dirty="0" smtClean="0">
                <a:latin typeface="+mn-lt"/>
              </a:rPr>
              <a:t>Das</a:t>
            </a:r>
            <a:r>
              <a:rPr lang="de-AT" sz="2200" b="1" dirty="0" smtClean="0"/>
              <a:t> </a:t>
            </a:r>
            <a:r>
              <a:rPr lang="de-AT" sz="2200" b="1" dirty="0" smtClean="0">
                <a:latin typeface="+mn-lt"/>
              </a:rPr>
              <a:t>Landeszivilschutzkomitee (Art 6 LG </a:t>
            </a:r>
            <a:r>
              <a:rPr lang="de-AT" sz="2200" b="1" dirty="0" err="1" smtClean="0">
                <a:latin typeface="+mn-lt"/>
              </a:rPr>
              <a:t>Nr</a:t>
            </a:r>
            <a:r>
              <a:rPr lang="de-AT" sz="2200" b="1" dirty="0" smtClean="0">
                <a:latin typeface="+mn-lt"/>
              </a:rPr>
              <a:t> 15/2002)</a:t>
            </a:r>
          </a:p>
          <a:p>
            <a:pPr algn="ctr"/>
            <a:endParaRPr lang="de-AT" sz="2200" b="1" dirty="0" smtClean="0"/>
          </a:p>
          <a:p>
            <a:r>
              <a:rPr lang="de-AT" sz="2200" dirty="0" smtClean="0">
                <a:latin typeface="+mn-lt"/>
              </a:rPr>
              <a:t>Durch </a:t>
            </a:r>
            <a:r>
              <a:rPr lang="de-AT" sz="2200" dirty="0">
                <a:latin typeface="+mn-lt"/>
              </a:rPr>
              <a:t>Vertreter weiterer Abteilungen der Landesverwaltung </a:t>
            </a:r>
            <a:r>
              <a:rPr lang="de-AT" sz="2200" dirty="0" smtClean="0">
                <a:latin typeface="+mn-lt"/>
              </a:rPr>
              <a:t>erweiterte Landesleitstelle (LH; Vertreter Abteilung Straßendienst, Forstwirtschaft, Agentur Bevölkerungsschutz, Landesverband Freiwilligen Feuerwehren, Notfallmedizin, Regierungskommissar) </a:t>
            </a:r>
          </a:p>
          <a:p>
            <a:r>
              <a:rPr lang="de-AT" sz="2200" dirty="0" smtClean="0">
                <a:latin typeface="+mn-lt"/>
              </a:rPr>
              <a:t>koordiniert die </a:t>
            </a:r>
            <a:r>
              <a:rPr lang="de-AT" sz="2200" dirty="0">
                <a:latin typeface="+mn-lt"/>
              </a:rPr>
              <a:t>Tätigkeiten der Einrichtungen des Zivilschutzdienstes </a:t>
            </a:r>
            <a:endParaRPr lang="de-AT" sz="2200" dirty="0" smtClean="0">
              <a:latin typeface="+mn-lt"/>
            </a:endParaRPr>
          </a:p>
          <a:p>
            <a:r>
              <a:rPr lang="de-AT" sz="2200" dirty="0" smtClean="0">
                <a:latin typeface="+mn-lt"/>
              </a:rPr>
              <a:t>zuständig: </a:t>
            </a:r>
            <a:r>
              <a:rPr lang="de-AT" sz="2200" dirty="0" err="1" smtClean="0">
                <a:latin typeface="+mn-lt"/>
              </a:rPr>
              <a:t>ua</a:t>
            </a:r>
            <a:r>
              <a:rPr lang="de-AT" sz="2200" dirty="0" smtClean="0">
                <a:latin typeface="+mn-lt"/>
              </a:rPr>
              <a:t> Erstellung Landeszivilschutzplan</a:t>
            </a:r>
          </a:p>
          <a:p>
            <a:r>
              <a:rPr lang="de-AT" sz="2200" dirty="0" smtClean="0">
                <a:latin typeface="+mn-lt"/>
              </a:rPr>
              <a:t>bereitet </a:t>
            </a:r>
            <a:r>
              <a:rPr lang="de-AT" sz="2200" dirty="0">
                <a:latin typeface="+mn-lt"/>
              </a:rPr>
              <a:t>Verfahren vor, die im Falle dringender Hilfeansuchen seitens anderer Provinzen oder Staaten einzuhalten </a:t>
            </a:r>
            <a:r>
              <a:rPr lang="de-AT" sz="2200" dirty="0" smtClean="0">
                <a:latin typeface="+mn-lt"/>
              </a:rPr>
              <a:t>sind</a:t>
            </a:r>
            <a:endParaRPr lang="de-AT" sz="2200" dirty="0">
              <a:latin typeface="+mn-lt"/>
            </a:endParaRPr>
          </a:p>
        </p:txBody>
      </p:sp>
      <p:sp>
        <p:nvSpPr>
          <p:cNvPr id="3" name="Foliennummernplatzhalter 2"/>
          <p:cNvSpPr>
            <a:spLocks noGrp="1"/>
          </p:cNvSpPr>
          <p:nvPr>
            <p:ph type="sldNum" sz="quarter" idx="12"/>
          </p:nvPr>
        </p:nvSpPr>
        <p:spPr/>
        <p:txBody>
          <a:bodyPr/>
          <a:lstStyle/>
          <a:p>
            <a:r>
              <a:rPr lang="de-DE" smtClean="0"/>
              <a:t>Seite </a:t>
            </a:r>
            <a:fld id="{EBA229B5-7CFD-BC45-B1DD-7E8FA6FF2A01}" type="slidenum">
              <a:rPr lang="de-DE" smtClean="0"/>
              <a:pPr/>
              <a:t>14</a:t>
            </a:fld>
            <a:endParaRPr lang="de-DE" dirty="0"/>
          </a:p>
        </p:txBody>
      </p:sp>
      <p:sp>
        <p:nvSpPr>
          <p:cNvPr id="4" name="Titel 3"/>
          <p:cNvSpPr>
            <a:spLocks noGrp="1"/>
          </p:cNvSpPr>
          <p:nvPr>
            <p:ph type="title"/>
          </p:nvPr>
        </p:nvSpPr>
        <p:spPr>
          <a:xfrm>
            <a:off x="474968" y="620688"/>
            <a:ext cx="7886700" cy="543595"/>
          </a:xfrm>
        </p:spPr>
        <p:txBody>
          <a:bodyPr/>
          <a:lstStyle/>
          <a:p>
            <a:pPr marL="514350" indent="-514350"/>
            <a:r>
              <a:rPr lang="de-AT" sz="2600" b="1" dirty="0">
                <a:latin typeface="+mn-lt"/>
              </a:rPr>
              <a:t>III. Das Landesgesetz Nr. 15/2002 über die Ordnung der Feuerwehr- und Zivilschutzdienste</a:t>
            </a:r>
            <a:endParaRPr lang="en-GB" sz="2600" b="1" dirty="0">
              <a:latin typeface="+mn-lt"/>
            </a:endParaRPr>
          </a:p>
        </p:txBody>
      </p:sp>
    </p:spTree>
    <p:extLst>
      <p:ext uri="{BB962C8B-B14F-4D97-AF65-F5344CB8AC3E}">
        <p14:creationId xmlns:p14="http://schemas.microsoft.com/office/powerpoint/2010/main" val="2976653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79512" y="1772816"/>
            <a:ext cx="8640960" cy="3744416"/>
          </a:xfrm>
        </p:spPr>
        <p:txBody>
          <a:bodyPr/>
          <a:lstStyle/>
          <a:p>
            <a:pPr algn="ctr"/>
            <a:endParaRPr lang="de-AT" sz="600" b="1" dirty="0" smtClean="0">
              <a:latin typeface="+mn-lt"/>
            </a:endParaRPr>
          </a:p>
          <a:p>
            <a:pPr algn="ctr"/>
            <a:r>
              <a:rPr lang="de-AT" sz="2200" b="1" dirty="0" smtClean="0">
                <a:latin typeface="+mn-lt"/>
              </a:rPr>
              <a:t>Die Agentur für Bevölkerungsschutz (Art 22 ff LG </a:t>
            </a:r>
            <a:r>
              <a:rPr lang="de-AT" sz="2200" b="1" dirty="0" err="1" smtClean="0">
                <a:latin typeface="+mn-lt"/>
              </a:rPr>
              <a:t>Nr</a:t>
            </a:r>
            <a:r>
              <a:rPr lang="de-AT" sz="2200" b="1" dirty="0" smtClean="0">
                <a:latin typeface="+mn-lt"/>
              </a:rPr>
              <a:t> 15/2002)</a:t>
            </a:r>
          </a:p>
          <a:p>
            <a:r>
              <a:rPr lang="de-AT" sz="2000" dirty="0" smtClean="0">
                <a:latin typeface="+mn-lt"/>
              </a:rPr>
              <a:t>ist Kompetenzzentrum </a:t>
            </a:r>
            <a:r>
              <a:rPr lang="de-AT" sz="2000" dirty="0">
                <a:latin typeface="+mn-lt"/>
              </a:rPr>
              <a:t>für Brand- und Zivilschutz, technische Gefahren und </a:t>
            </a:r>
            <a:r>
              <a:rPr lang="de-AT" sz="2000" dirty="0" smtClean="0">
                <a:latin typeface="+mn-lt"/>
              </a:rPr>
              <a:t>Naturgefahren</a:t>
            </a:r>
          </a:p>
          <a:p>
            <a:r>
              <a:rPr lang="de-AT" sz="2000" dirty="0" smtClean="0">
                <a:latin typeface="+mn-lt"/>
              </a:rPr>
              <a:t>ist </a:t>
            </a:r>
            <a:r>
              <a:rPr lang="de-AT" sz="2000" u="sng" dirty="0">
                <a:latin typeface="+mn-lt"/>
              </a:rPr>
              <a:t>in Südtirol für das Management aller damit zusammenhängenden Risiken </a:t>
            </a:r>
            <a:r>
              <a:rPr lang="de-AT" sz="2000" u="sng" dirty="0" smtClean="0">
                <a:latin typeface="+mn-lt"/>
              </a:rPr>
              <a:t>zuständig - Risikomanagement: </a:t>
            </a:r>
            <a:endParaRPr lang="de-AT" sz="2000" dirty="0" smtClean="0">
              <a:latin typeface="+mn-lt"/>
            </a:endParaRPr>
          </a:p>
          <a:p>
            <a:r>
              <a:rPr lang="de-AT" sz="2000" dirty="0">
                <a:latin typeface="+mn-lt"/>
              </a:rPr>
              <a:t>	</a:t>
            </a:r>
            <a:r>
              <a:rPr lang="de-AT" sz="2000" dirty="0" smtClean="0">
                <a:latin typeface="+mn-lt"/>
              </a:rPr>
              <a:t>Vorhersage </a:t>
            </a:r>
            <a:r>
              <a:rPr lang="de-AT" sz="2000" dirty="0">
                <a:latin typeface="+mn-lt"/>
              </a:rPr>
              <a:t>und </a:t>
            </a:r>
            <a:r>
              <a:rPr lang="de-AT" sz="2000" dirty="0" smtClean="0">
                <a:latin typeface="+mn-lt"/>
              </a:rPr>
              <a:t>Vorbeugung, </a:t>
            </a:r>
            <a:r>
              <a:rPr lang="de-AT" sz="2000" dirty="0">
                <a:latin typeface="+mn-lt"/>
              </a:rPr>
              <a:t>alle </a:t>
            </a:r>
            <a:r>
              <a:rPr lang="de-AT" sz="2000" dirty="0" smtClean="0">
                <a:latin typeface="+mn-lt"/>
              </a:rPr>
              <a:t>zur Bewältigung eines Notstand erforderlichen Tätigkeiten, Ermöglichen oder Durchführung des Wiederaufbaus </a:t>
            </a:r>
            <a:r>
              <a:rPr lang="de-AT" sz="2000" dirty="0">
                <a:latin typeface="+mn-lt"/>
              </a:rPr>
              <a:t>öffentlicher Gebäude und </a:t>
            </a:r>
            <a:r>
              <a:rPr lang="de-AT" sz="2000" dirty="0" smtClean="0">
                <a:latin typeface="+mn-lt"/>
              </a:rPr>
              <a:t>Infrastrukturen</a:t>
            </a:r>
            <a:endParaRPr lang="de-AT" sz="2000" dirty="0">
              <a:latin typeface="+mn-lt"/>
            </a:endParaRPr>
          </a:p>
          <a:p>
            <a:r>
              <a:rPr lang="de-AT" sz="2000" dirty="0" smtClean="0">
                <a:latin typeface="+mn-lt"/>
              </a:rPr>
              <a:t>kann </a:t>
            </a:r>
            <a:r>
              <a:rPr lang="de-AT" sz="2000" dirty="0">
                <a:latin typeface="+mn-lt"/>
              </a:rPr>
              <a:t>im Bereich Zivilschutz für die Aus- und Weiterbildung </a:t>
            </a:r>
            <a:r>
              <a:rPr lang="de-AT" sz="2000" dirty="0" smtClean="0">
                <a:latin typeface="+mn-lt"/>
              </a:rPr>
              <a:t>sorgen</a:t>
            </a:r>
          </a:p>
          <a:p>
            <a:r>
              <a:rPr lang="de-AT" sz="2000" dirty="0" smtClean="0">
                <a:latin typeface="+mn-lt"/>
              </a:rPr>
              <a:t>Direktor </a:t>
            </a:r>
            <a:r>
              <a:rPr lang="de-AT" sz="2000" dirty="0">
                <a:latin typeface="+mn-lt"/>
              </a:rPr>
              <a:t>pflegt und koordiniert die Beziehungen und die Zusammenarbeit mit nationalen und internationalen Einrichtungen im Kompetenzbereich der Agentur</a:t>
            </a:r>
          </a:p>
        </p:txBody>
      </p:sp>
      <p:sp>
        <p:nvSpPr>
          <p:cNvPr id="3" name="Foliennummernplatzhalter 2"/>
          <p:cNvSpPr>
            <a:spLocks noGrp="1"/>
          </p:cNvSpPr>
          <p:nvPr>
            <p:ph type="sldNum" sz="quarter" idx="12"/>
          </p:nvPr>
        </p:nvSpPr>
        <p:spPr/>
        <p:txBody>
          <a:bodyPr/>
          <a:lstStyle/>
          <a:p>
            <a:r>
              <a:rPr lang="de-DE" smtClean="0"/>
              <a:t>Seite </a:t>
            </a:r>
            <a:fld id="{EBA229B5-7CFD-BC45-B1DD-7E8FA6FF2A01}" type="slidenum">
              <a:rPr lang="de-DE" smtClean="0"/>
              <a:pPr/>
              <a:t>15</a:t>
            </a:fld>
            <a:endParaRPr lang="de-DE" dirty="0"/>
          </a:p>
        </p:txBody>
      </p:sp>
      <p:sp>
        <p:nvSpPr>
          <p:cNvPr id="4" name="Titel 3"/>
          <p:cNvSpPr>
            <a:spLocks noGrp="1"/>
          </p:cNvSpPr>
          <p:nvPr>
            <p:ph type="title"/>
          </p:nvPr>
        </p:nvSpPr>
        <p:spPr>
          <a:xfrm>
            <a:off x="474968" y="620688"/>
            <a:ext cx="7886700" cy="543595"/>
          </a:xfrm>
        </p:spPr>
        <p:txBody>
          <a:bodyPr/>
          <a:lstStyle/>
          <a:p>
            <a:pPr marL="514350" indent="-514350"/>
            <a:r>
              <a:rPr lang="de-AT" sz="2600" b="1" dirty="0">
                <a:latin typeface="+mn-lt"/>
              </a:rPr>
              <a:t>III. Das Landesgesetz Nr. 15/2002 über die Ordnung der Feuerwehr- und Zivilschutzdienste</a:t>
            </a:r>
            <a:endParaRPr lang="en-GB" sz="2600" b="1" dirty="0">
              <a:latin typeface="+mn-lt"/>
            </a:endParaRPr>
          </a:p>
        </p:txBody>
      </p:sp>
    </p:spTree>
    <p:extLst>
      <p:ext uri="{BB962C8B-B14F-4D97-AF65-F5344CB8AC3E}">
        <p14:creationId xmlns:p14="http://schemas.microsoft.com/office/powerpoint/2010/main" val="482557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96550" y="1426278"/>
            <a:ext cx="8640960" cy="3744416"/>
          </a:xfrm>
        </p:spPr>
        <p:txBody>
          <a:bodyPr/>
          <a:lstStyle/>
          <a:p>
            <a:pPr algn="ctr"/>
            <a:endParaRPr lang="de-AT" sz="600" b="1" dirty="0" smtClean="0">
              <a:latin typeface="+mn-lt"/>
            </a:endParaRPr>
          </a:p>
          <a:p>
            <a:pPr algn="ctr"/>
            <a:r>
              <a:rPr lang="de-AT" sz="2200" b="1" dirty="0" smtClean="0">
                <a:latin typeface="+mn-lt"/>
              </a:rPr>
              <a:t>Die Agentur für </a:t>
            </a:r>
            <a:r>
              <a:rPr lang="de-AT" sz="2200" b="1" dirty="0">
                <a:latin typeface="+mn-lt"/>
              </a:rPr>
              <a:t>Bevölkerungsschutz: https://</a:t>
            </a:r>
            <a:r>
              <a:rPr lang="de-AT" sz="2200" b="1" dirty="0" smtClean="0">
                <a:latin typeface="+mn-lt"/>
              </a:rPr>
              <a:t>afbs.provinz.bz.it/</a:t>
            </a:r>
            <a:endParaRPr lang="de-AT" sz="2200" b="1" dirty="0" smtClean="0">
              <a:latin typeface="+mn-lt"/>
            </a:endParaRPr>
          </a:p>
        </p:txBody>
      </p:sp>
      <p:sp>
        <p:nvSpPr>
          <p:cNvPr id="3" name="Foliennummernplatzhalter 2"/>
          <p:cNvSpPr>
            <a:spLocks noGrp="1"/>
          </p:cNvSpPr>
          <p:nvPr>
            <p:ph type="sldNum" sz="quarter" idx="12"/>
          </p:nvPr>
        </p:nvSpPr>
        <p:spPr/>
        <p:txBody>
          <a:bodyPr/>
          <a:lstStyle/>
          <a:p>
            <a:r>
              <a:rPr lang="de-DE" smtClean="0"/>
              <a:t>Seite </a:t>
            </a:r>
            <a:fld id="{EBA229B5-7CFD-BC45-B1DD-7E8FA6FF2A01}" type="slidenum">
              <a:rPr lang="de-DE" smtClean="0"/>
              <a:pPr/>
              <a:t>16</a:t>
            </a:fld>
            <a:endParaRPr lang="de-DE" dirty="0"/>
          </a:p>
        </p:txBody>
      </p:sp>
      <p:sp>
        <p:nvSpPr>
          <p:cNvPr id="4" name="Titel 3"/>
          <p:cNvSpPr>
            <a:spLocks noGrp="1"/>
          </p:cNvSpPr>
          <p:nvPr>
            <p:ph type="title"/>
          </p:nvPr>
        </p:nvSpPr>
        <p:spPr>
          <a:xfrm>
            <a:off x="474968" y="620688"/>
            <a:ext cx="7886700" cy="543595"/>
          </a:xfrm>
        </p:spPr>
        <p:txBody>
          <a:bodyPr/>
          <a:lstStyle/>
          <a:p>
            <a:pPr marL="514350" indent="-514350"/>
            <a:r>
              <a:rPr lang="de-AT" sz="2600" b="1" dirty="0">
                <a:latin typeface="+mn-lt"/>
              </a:rPr>
              <a:t>III. Das Landesgesetz Nr. 15/2002 über die Ordnung der Feuerwehr- und Zivilschutzdienste</a:t>
            </a:r>
            <a:endParaRPr lang="en-GB" sz="2600" b="1" dirty="0">
              <a:latin typeface="+mn-lt"/>
            </a:endParaRPr>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6125" y="2204864"/>
            <a:ext cx="2540521" cy="1419850"/>
          </a:xfrm>
          <a:prstGeom prst="rect">
            <a:avLst/>
          </a:prstGeom>
        </p:spPr>
      </p:pic>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1880" y="2136316"/>
            <a:ext cx="2664296" cy="1796739"/>
          </a:xfrm>
          <a:prstGeom prst="rect">
            <a:avLst/>
          </a:prstGeom>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56124" y="4169266"/>
            <a:ext cx="2540522" cy="1872208"/>
          </a:xfrm>
          <a:prstGeom prst="rect">
            <a:avLst/>
          </a:prstGeom>
        </p:spPr>
      </p:pic>
      <p:pic>
        <p:nvPicPr>
          <p:cNvPr id="8" name="Grafik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0931" y="4221088"/>
            <a:ext cx="2774925" cy="1899213"/>
          </a:xfrm>
          <a:prstGeom prst="rect">
            <a:avLst/>
          </a:prstGeom>
        </p:spPr>
      </p:pic>
      <p:pic>
        <p:nvPicPr>
          <p:cNvPr id="9" name="Grafik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4745" y="2109339"/>
            <a:ext cx="2831111" cy="1931665"/>
          </a:xfrm>
          <a:prstGeom prst="rect">
            <a:avLst/>
          </a:prstGeom>
        </p:spPr>
      </p:pic>
      <p:pic>
        <p:nvPicPr>
          <p:cNvPr id="10" name="Grafik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83868" y="4169266"/>
            <a:ext cx="2880320" cy="1872208"/>
          </a:xfrm>
          <a:prstGeom prst="rect">
            <a:avLst/>
          </a:prstGeom>
        </p:spPr>
      </p:pic>
    </p:spTree>
    <p:extLst>
      <p:ext uri="{BB962C8B-B14F-4D97-AF65-F5344CB8AC3E}">
        <p14:creationId xmlns:p14="http://schemas.microsoft.com/office/powerpoint/2010/main" val="100520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94238" y="1196752"/>
            <a:ext cx="8640960" cy="3744416"/>
          </a:xfrm>
        </p:spPr>
        <p:txBody>
          <a:bodyPr/>
          <a:lstStyle/>
          <a:p>
            <a:pPr algn="ctr"/>
            <a:r>
              <a:rPr lang="de-AT" sz="2400" b="1" dirty="0" smtClean="0">
                <a:latin typeface="+mn-lt"/>
              </a:rPr>
              <a:t>Feuerwehrdienst (Art 30 ff LG </a:t>
            </a:r>
            <a:r>
              <a:rPr lang="de-AT" sz="2400" b="1" dirty="0" err="1" smtClean="0">
                <a:latin typeface="+mn-lt"/>
              </a:rPr>
              <a:t>Nr</a:t>
            </a:r>
            <a:r>
              <a:rPr lang="de-AT" sz="2400" b="1" dirty="0" smtClean="0">
                <a:latin typeface="+mn-lt"/>
              </a:rPr>
              <a:t> 15/2002)</a:t>
            </a:r>
          </a:p>
          <a:p>
            <a:endParaRPr lang="de-AT" sz="600" b="1" dirty="0" smtClean="0">
              <a:latin typeface="+mn-lt"/>
            </a:endParaRPr>
          </a:p>
          <a:p>
            <a:r>
              <a:rPr lang="de-AT" sz="2000" u="sng" dirty="0">
                <a:latin typeface="+mn-lt"/>
              </a:rPr>
              <a:t>Aufgaben</a:t>
            </a:r>
            <a:r>
              <a:rPr lang="de-AT" sz="2000" dirty="0">
                <a:latin typeface="+mn-lt"/>
              </a:rPr>
              <a:t>:</a:t>
            </a:r>
          </a:p>
          <a:p>
            <a:r>
              <a:rPr lang="de-AT" sz="2000" dirty="0">
                <a:latin typeface="+mn-lt"/>
              </a:rPr>
              <a:t>löscht Brände, übt die Überwachungs- und Kontrolldienste sowie andere Dienste zur Brandverhütung </a:t>
            </a:r>
            <a:r>
              <a:rPr lang="de-AT" sz="2000" dirty="0" smtClean="0">
                <a:latin typeface="+mn-lt"/>
              </a:rPr>
              <a:t>aus</a:t>
            </a:r>
            <a:endParaRPr lang="de-AT" sz="2000" dirty="0">
              <a:latin typeface="+mn-lt"/>
            </a:endParaRPr>
          </a:p>
          <a:p>
            <a:r>
              <a:rPr lang="de-AT" sz="2000" dirty="0" smtClean="0">
                <a:latin typeface="+mn-lt"/>
              </a:rPr>
              <a:t>Die Feuerwehr leistet </a:t>
            </a:r>
            <a:r>
              <a:rPr lang="de-AT" sz="2000" dirty="0">
                <a:latin typeface="+mn-lt"/>
              </a:rPr>
              <a:t>in allen vom Gesetz und von den Verordnungen vorgesehenen Fällen technische Hilfe - wenn nötig auch vorbeugend - bei Unfällen unterschiedlicher Art, bei Einsturz von Gebäuden, bei Muren, Hochwasser und Überschwemmungen sowie bei anderen Notständen und immer dann, wenn der Einsatz als nützlich angesehen </a:t>
            </a:r>
            <a:r>
              <a:rPr lang="de-AT" sz="2000" dirty="0" smtClean="0">
                <a:latin typeface="+mn-lt"/>
              </a:rPr>
              <a:t>wird </a:t>
            </a:r>
          </a:p>
          <a:p>
            <a:endParaRPr lang="de-AT" sz="600" dirty="0" smtClean="0">
              <a:latin typeface="+mn-lt"/>
            </a:endParaRPr>
          </a:p>
          <a:p>
            <a:r>
              <a:rPr lang="de-AT" sz="2000" u="sng" dirty="0" smtClean="0">
                <a:latin typeface="+mn-lt"/>
              </a:rPr>
              <a:t>Struktur</a:t>
            </a:r>
            <a:r>
              <a:rPr lang="de-AT" sz="2000" dirty="0" smtClean="0">
                <a:latin typeface="+mn-lt"/>
              </a:rPr>
              <a:t>:</a:t>
            </a:r>
          </a:p>
          <a:p>
            <a:r>
              <a:rPr lang="de-AT" sz="2000" dirty="0" smtClean="0">
                <a:latin typeface="+mn-lt"/>
              </a:rPr>
              <a:t>Freiwillige Feuerwehren – jede Gemeinde errichtet mindestens eine freiwillige Feuerwehr ( Art 47 </a:t>
            </a:r>
            <a:r>
              <a:rPr lang="de-AT" sz="2000" dirty="0" err="1" smtClean="0">
                <a:latin typeface="+mn-lt"/>
              </a:rPr>
              <a:t>Abs</a:t>
            </a:r>
            <a:r>
              <a:rPr lang="de-AT" sz="2000" dirty="0" smtClean="0">
                <a:latin typeface="+mn-lt"/>
              </a:rPr>
              <a:t> 3 LG </a:t>
            </a:r>
            <a:r>
              <a:rPr lang="de-AT" sz="2000" dirty="0" err="1" smtClean="0">
                <a:latin typeface="+mn-lt"/>
              </a:rPr>
              <a:t>Nr</a:t>
            </a:r>
            <a:r>
              <a:rPr lang="de-AT" sz="2000" dirty="0" smtClean="0">
                <a:latin typeface="+mn-lt"/>
              </a:rPr>
              <a:t> 15/2002)</a:t>
            </a:r>
          </a:p>
          <a:p>
            <a:r>
              <a:rPr lang="de-AT" sz="2000" dirty="0" smtClean="0">
                <a:latin typeface="+mn-lt"/>
              </a:rPr>
              <a:t>Berufsfeuerwehren, Betriebsfeuerwehren</a:t>
            </a:r>
            <a:endParaRPr lang="de-AT" sz="2000" dirty="0">
              <a:latin typeface="+mn-lt"/>
            </a:endParaRPr>
          </a:p>
          <a:p>
            <a:endParaRPr lang="de-AT" sz="2400" dirty="0" smtClean="0">
              <a:latin typeface="+mn-lt"/>
            </a:endParaRPr>
          </a:p>
          <a:p>
            <a:endParaRPr lang="de-AT" sz="2400" dirty="0" smtClean="0">
              <a:latin typeface="+mn-lt"/>
            </a:endParaRPr>
          </a:p>
          <a:p>
            <a:endParaRPr lang="de-AT" sz="2400" dirty="0">
              <a:latin typeface="+mn-lt"/>
            </a:endParaRPr>
          </a:p>
          <a:p>
            <a:endParaRPr lang="en-GB" sz="2400" dirty="0">
              <a:latin typeface="+mn-lt"/>
            </a:endParaRPr>
          </a:p>
          <a:p>
            <a:endParaRPr lang="en-GB" sz="2200" dirty="0">
              <a:latin typeface="+mn-lt"/>
            </a:endParaRPr>
          </a:p>
        </p:txBody>
      </p:sp>
      <p:sp>
        <p:nvSpPr>
          <p:cNvPr id="3" name="Foliennummernplatzhalter 2"/>
          <p:cNvSpPr>
            <a:spLocks noGrp="1"/>
          </p:cNvSpPr>
          <p:nvPr>
            <p:ph type="sldNum" sz="quarter" idx="12"/>
          </p:nvPr>
        </p:nvSpPr>
        <p:spPr/>
        <p:txBody>
          <a:bodyPr/>
          <a:lstStyle/>
          <a:p>
            <a:r>
              <a:rPr lang="de-DE" smtClean="0"/>
              <a:t>Seite </a:t>
            </a:r>
            <a:fld id="{EBA229B5-7CFD-BC45-B1DD-7E8FA6FF2A01}" type="slidenum">
              <a:rPr lang="de-DE" smtClean="0"/>
              <a:pPr/>
              <a:t>17</a:t>
            </a:fld>
            <a:endParaRPr lang="de-DE" dirty="0"/>
          </a:p>
        </p:txBody>
      </p:sp>
      <p:sp>
        <p:nvSpPr>
          <p:cNvPr id="4" name="Titel 3"/>
          <p:cNvSpPr>
            <a:spLocks noGrp="1"/>
          </p:cNvSpPr>
          <p:nvPr>
            <p:ph type="title"/>
          </p:nvPr>
        </p:nvSpPr>
        <p:spPr>
          <a:xfrm>
            <a:off x="474968" y="348890"/>
            <a:ext cx="7886700" cy="543595"/>
          </a:xfrm>
        </p:spPr>
        <p:txBody>
          <a:bodyPr/>
          <a:lstStyle/>
          <a:p>
            <a:pPr marL="514350" indent="-514350"/>
            <a:r>
              <a:rPr lang="de-AT" sz="2600" b="1" dirty="0">
                <a:latin typeface="+mn-lt"/>
              </a:rPr>
              <a:t>III. Das Landesgesetz Nr. 15/2002 über die Ordnung der Feuerwehr- und Zivilschutzdienste</a:t>
            </a:r>
            <a:br>
              <a:rPr lang="de-AT" sz="2600" b="1" dirty="0">
                <a:latin typeface="+mn-lt"/>
              </a:rPr>
            </a:br>
            <a:r>
              <a:rPr lang="de-AT" sz="2600" b="1" dirty="0">
                <a:latin typeface="+mn-lt"/>
              </a:rPr>
              <a:t>	</a:t>
            </a:r>
            <a:endParaRPr lang="en-GB" sz="2600" b="1" dirty="0">
              <a:latin typeface="+mn-lt"/>
            </a:endParaRPr>
          </a:p>
        </p:txBody>
      </p:sp>
    </p:spTree>
    <p:extLst>
      <p:ext uri="{BB962C8B-B14F-4D97-AF65-F5344CB8AC3E}">
        <p14:creationId xmlns:p14="http://schemas.microsoft.com/office/powerpoint/2010/main" val="1541589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51520" y="1844824"/>
            <a:ext cx="8640960" cy="3744416"/>
          </a:xfrm>
        </p:spPr>
        <p:txBody>
          <a:bodyPr/>
          <a:lstStyle/>
          <a:p>
            <a:r>
              <a:rPr lang="de-AT" sz="2200" dirty="0">
                <a:latin typeface="+mn-lt"/>
              </a:rPr>
              <a:t>d</a:t>
            </a:r>
            <a:r>
              <a:rPr lang="de-AT" sz="2200" dirty="0" smtClean="0">
                <a:latin typeface="+mn-lt"/>
              </a:rPr>
              <a:t>er staatliche Zivilschutzkodex </a:t>
            </a:r>
            <a:r>
              <a:rPr lang="de-AT" sz="2200" dirty="0" err="1" smtClean="0">
                <a:latin typeface="+mn-lt"/>
              </a:rPr>
              <a:t>GvD</a:t>
            </a:r>
            <a:r>
              <a:rPr lang="de-AT" sz="2200" dirty="0" smtClean="0">
                <a:latin typeface="+mn-lt"/>
              </a:rPr>
              <a:t> </a:t>
            </a:r>
            <a:r>
              <a:rPr lang="de-AT" sz="2200" dirty="0" err="1" smtClean="0">
                <a:latin typeface="+mn-lt"/>
              </a:rPr>
              <a:t>Nr</a:t>
            </a:r>
            <a:r>
              <a:rPr lang="de-AT" sz="2200" dirty="0" smtClean="0">
                <a:latin typeface="+mn-lt"/>
              </a:rPr>
              <a:t> 1/2018 enthält die grundlegenden Prinzipien im Bereich des Zivilschutzes, die von den Regionen mit Normalstatut in Ausübung ihrer Zuständigkeit gemäß Art 117 </a:t>
            </a:r>
            <a:r>
              <a:rPr lang="de-AT" sz="2200" dirty="0" err="1" smtClean="0">
                <a:latin typeface="+mn-lt"/>
              </a:rPr>
              <a:t>Abs</a:t>
            </a:r>
            <a:r>
              <a:rPr lang="de-AT" sz="2200" dirty="0" smtClean="0">
                <a:latin typeface="+mn-lt"/>
              </a:rPr>
              <a:t> 3 Verfassung zu beachten sind (Art 1 </a:t>
            </a:r>
            <a:r>
              <a:rPr lang="de-AT" sz="2200" dirty="0" err="1" smtClean="0">
                <a:latin typeface="+mn-lt"/>
              </a:rPr>
              <a:t>Abs</a:t>
            </a:r>
            <a:r>
              <a:rPr lang="de-AT" sz="2200" dirty="0" smtClean="0">
                <a:latin typeface="+mn-lt"/>
              </a:rPr>
              <a:t> 3 </a:t>
            </a:r>
            <a:r>
              <a:rPr lang="de-AT" sz="2200" dirty="0" err="1">
                <a:latin typeface="+mn-lt"/>
              </a:rPr>
              <a:t>G</a:t>
            </a:r>
            <a:r>
              <a:rPr lang="de-AT" sz="2200" dirty="0" err="1" smtClean="0">
                <a:latin typeface="+mn-lt"/>
              </a:rPr>
              <a:t>vD</a:t>
            </a:r>
            <a:r>
              <a:rPr lang="de-AT" sz="2200" dirty="0" smtClean="0">
                <a:latin typeface="+mn-lt"/>
              </a:rPr>
              <a:t> </a:t>
            </a:r>
            <a:r>
              <a:rPr lang="de-AT" sz="2200" dirty="0" err="1" smtClean="0">
                <a:latin typeface="+mn-lt"/>
              </a:rPr>
              <a:t>Nr</a:t>
            </a:r>
            <a:r>
              <a:rPr lang="de-AT" sz="2200" dirty="0" smtClean="0">
                <a:latin typeface="+mn-lt"/>
              </a:rPr>
              <a:t> 1/2018)</a:t>
            </a:r>
          </a:p>
          <a:p>
            <a:endParaRPr lang="de-AT" sz="2200" dirty="0" smtClean="0">
              <a:latin typeface="+mn-lt"/>
            </a:endParaRPr>
          </a:p>
          <a:p>
            <a:r>
              <a:rPr lang="de-AT" sz="2200" dirty="0" smtClean="0">
                <a:latin typeface="+mn-lt"/>
              </a:rPr>
              <a:t>Gegenüber dem Land Südtirol (und der Autonomen Provinz Trient) findet er nur Anwendung, soweit er mit dem Autonomiestatut und den Durchführungsbestimmungen vereinbar ist </a:t>
            </a:r>
            <a:r>
              <a:rPr lang="de-AT" sz="2200" dirty="0">
                <a:latin typeface="+mn-lt"/>
              </a:rPr>
              <a:t>(Art 1 </a:t>
            </a:r>
            <a:r>
              <a:rPr lang="de-AT" sz="2200" dirty="0" err="1">
                <a:latin typeface="+mn-lt"/>
              </a:rPr>
              <a:t>Abs</a:t>
            </a:r>
            <a:r>
              <a:rPr lang="de-AT" sz="2200" dirty="0">
                <a:latin typeface="+mn-lt"/>
              </a:rPr>
              <a:t> </a:t>
            </a:r>
            <a:r>
              <a:rPr lang="de-AT" sz="2200" dirty="0" smtClean="0">
                <a:latin typeface="+mn-lt"/>
              </a:rPr>
              <a:t>4 </a:t>
            </a:r>
            <a:r>
              <a:rPr lang="de-AT" sz="2200" dirty="0" err="1">
                <a:latin typeface="+mn-lt"/>
              </a:rPr>
              <a:t>GvD</a:t>
            </a:r>
            <a:r>
              <a:rPr lang="de-AT" sz="2200" dirty="0">
                <a:latin typeface="+mn-lt"/>
              </a:rPr>
              <a:t> </a:t>
            </a:r>
            <a:r>
              <a:rPr lang="de-AT" sz="2200" dirty="0" err="1">
                <a:latin typeface="+mn-lt"/>
              </a:rPr>
              <a:t>Nr</a:t>
            </a:r>
            <a:r>
              <a:rPr lang="de-AT" sz="2200" dirty="0">
                <a:latin typeface="+mn-lt"/>
              </a:rPr>
              <a:t> </a:t>
            </a:r>
            <a:r>
              <a:rPr lang="de-AT" sz="2200" dirty="0" smtClean="0">
                <a:latin typeface="+mn-lt"/>
              </a:rPr>
              <a:t>1/2018)</a:t>
            </a:r>
          </a:p>
          <a:p>
            <a:r>
              <a:rPr lang="de-AT" sz="2200" dirty="0">
                <a:latin typeface="+mn-lt"/>
              </a:rPr>
              <a:t>d</a:t>
            </a:r>
            <a:r>
              <a:rPr lang="de-AT" sz="2200" dirty="0" smtClean="0">
                <a:latin typeface="+mn-lt"/>
              </a:rPr>
              <a:t>ie ausschließliche Gesetzgebungsbefugnis der </a:t>
            </a:r>
            <a:r>
              <a:rPr lang="de-AT" sz="2200" dirty="0">
                <a:latin typeface="+mn-lt"/>
              </a:rPr>
              <a:t>autonomen Provinzen Bozen und Trient </a:t>
            </a:r>
            <a:r>
              <a:rPr lang="de-AT" sz="2200" dirty="0" smtClean="0">
                <a:latin typeface="+mn-lt"/>
              </a:rPr>
              <a:t>wird unterstrichen (</a:t>
            </a:r>
            <a:r>
              <a:rPr lang="de-AT" sz="2200" dirty="0">
                <a:latin typeface="+mn-lt"/>
              </a:rPr>
              <a:t>Art </a:t>
            </a:r>
            <a:r>
              <a:rPr lang="de-AT" sz="2200" dirty="0" smtClean="0">
                <a:latin typeface="+mn-lt"/>
              </a:rPr>
              <a:t>3 </a:t>
            </a:r>
            <a:r>
              <a:rPr lang="de-AT" sz="2200" dirty="0" err="1">
                <a:latin typeface="+mn-lt"/>
              </a:rPr>
              <a:t>Abs</a:t>
            </a:r>
            <a:r>
              <a:rPr lang="de-AT" sz="2200" dirty="0">
                <a:latin typeface="+mn-lt"/>
              </a:rPr>
              <a:t> </a:t>
            </a:r>
            <a:r>
              <a:rPr lang="de-AT" sz="2200" dirty="0" smtClean="0">
                <a:latin typeface="+mn-lt"/>
              </a:rPr>
              <a:t>2 </a:t>
            </a:r>
            <a:r>
              <a:rPr lang="de-AT" sz="2200" dirty="0" err="1" smtClean="0">
                <a:latin typeface="+mn-lt"/>
              </a:rPr>
              <a:t>lit</a:t>
            </a:r>
            <a:r>
              <a:rPr lang="de-AT" sz="2200" dirty="0" smtClean="0">
                <a:latin typeface="+mn-lt"/>
              </a:rPr>
              <a:t> b </a:t>
            </a:r>
            <a:r>
              <a:rPr lang="de-AT" sz="2200" dirty="0" err="1">
                <a:latin typeface="+mn-lt"/>
              </a:rPr>
              <a:t>GvD</a:t>
            </a:r>
            <a:r>
              <a:rPr lang="de-AT" sz="2200" dirty="0">
                <a:latin typeface="+mn-lt"/>
              </a:rPr>
              <a:t> </a:t>
            </a:r>
            <a:r>
              <a:rPr lang="de-AT" sz="2200" dirty="0" err="1">
                <a:latin typeface="+mn-lt"/>
              </a:rPr>
              <a:t>Nr</a:t>
            </a:r>
            <a:r>
              <a:rPr lang="de-AT" sz="2200" dirty="0">
                <a:latin typeface="+mn-lt"/>
              </a:rPr>
              <a:t> 1/2018)</a:t>
            </a:r>
          </a:p>
          <a:p>
            <a:r>
              <a:rPr lang="de-AT" sz="2200" dirty="0" smtClean="0">
                <a:latin typeface="+mn-lt"/>
              </a:rPr>
              <a:t>die autonomen Provinzen Bozen und Trient sind Teil des gesamtstaatlichen Zivilschutzsystems (Art 4 </a:t>
            </a:r>
            <a:r>
              <a:rPr lang="de-AT" sz="2200" dirty="0" err="1">
                <a:latin typeface="+mn-lt"/>
              </a:rPr>
              <a:t>Abs</a:t>
            </a:r>
            <a:r>
              <a:rPr lang="de-AT" sz="2200" dirty="0">
                <a:latin typeface="+mn-lt"/>
              </a:rPr>
              <a:t> </a:t>
            </a:r>
            <a:r>
              <a:rPr lang="de-AT" sz="2200" dirty="0" smtClean="0">
                <a:latin typeface="+mn-lt"/>
              </a:rPr>
              <a:t>1 </a:t>
            </a:r>
            <a:r>
              <a:rPr lang="de-AT" sz="2200" dirty="0" err="1">
                <a:latin typeface="+mn-lt"/>
              </a:rPr>
              <a:t>GvD</a:t>
            </a:r>
            <a:r>
              <a:rPr lang="de-AT" sz="2200" dirty="0">
                <a:latin typeface="+mn-lt"/>
              </a:rPr>
              <a:t> </a:t>
            </a:r>
            <a:r>
              <a:rPr lang="de-AT" sz="2200" dirty="0" err="1">
                <a:latin typeface="+mn-lt"/>
              </a:rPr>
              <a:t>Nr</a:t>
            </a:r>
            <a:r>
              <a:rPr lang="de-AT" sz="2200" dirty="0">
                <a:latin typeface="+mn-lt"/>
              </a:rPr>
              <a:t> 1/2018)</a:t>
            </a:r>
          </a:p>
          <a:p>
            <a:endParaRPr lang="de-AT" sz="2200" dirty="0">
              <a:latin typeface="+mn-lt"/>
            </a:endParaRPr>
          </a:p>
          <a:p>
            <a:endParaRPr lang="de-AT" sz="2200" dirty="0" smtClean="0">
              <a:latin typeface="+mn-lt"/>
            </a:endParaRPr>
          </a:p>
          <a:p>
            <a:endParaRPr lang="de-AT" sz="2200" dirty="0">
              <a:latin typeface="+mn-lt"/>
            </a:endParaRPr>
          </a:p>
          <a:p>
            <a:endParaRPr lang="en-GB" sz="2200" dirty="0">
              <a:latin typeface="+mn-lt"/>
            </a:endParaRPr>
          </a:p>
        </p:txBody>
      </p:sp>
      <p:sp>
        <p:nvSpPr>
          <p:cNvPr id="3" name="Foliennummernplatzhalter 2"/>
          <p:cNvSpPr>
            <a:spLocks noGrp="1"/>
          </p:cNvSpPr>
          <p:nvPr>
            <p:ph type="sldNum" sz="quarter" idx="12"/>
          </p:nvPr>
        </p:nvSpPr>
        <p:spPr/>
        <p:txBody>
          <a:bodyPr/>
          <a:lstStyle/>
          <a:p>
            <a:r>
              <a:rPr lang="de-DE" smtClean="0"/>
              <a:t>Seite </a:t>
            </a:r>
            <a:fld id="{EBA229B5-7CFD-BC45-B1DD-7E8FA6FF2A01}" type="slidenum">
              <a:rPr lang="de-DE" smtClean="0"/>
              <a:pPr/>
              <a:t>18</a:t>
            </a:fld>
            <a:endParaRPr lang="de-DE" dirty="0"/>
          </a:p>
        </p:txBody>
      </p:sp>
      <p:sp>
        <p:nvSpPr>
          <p:cNvPr id="4" name="Titel 3"/>
          <p:cNvSpPr>
            <a:spLocks noGrp="1"/>
          </p:cNvSpPr>
          <p:nvPr>
            <p:ph type="title"/>
          </p:nvPr>
        </p:nvSpPr>
        <p:spPr>
          <a:xfrm>
            <a:off x="474968" y="620688"/>
            <a:ext cx="8273496" cy="543595"/>
          </a:xfrm>
        </p:spPr>
        <p:txBody>
          <a:bodyPr/>
          <a:lstStyle/>
          <a:p>
            <a:pPr marL="514350" indent="-514350"/>
            <a:r>
              <a:rPr lang="de-AT" sz="2800" b="1" dirty="0">
                <a:latin typeface="+mn-lt"/>
              </a:rPr>
              <a:t>IV. Der staatliche </a:t>
            </a:r>
            <a:r>
              <a:rPr lang="de-AT" sz="2800" b="1" dirty="0" smtClean="0">
                <a:latin typeface="+mn-lt"/>
              </a:rPr>
              <a:t>Zivilschutz-Kodex </a:t>
            </a:r>
            <a:r>
              <a:rPr lang="de-AT" sz="2800" b="1" dirty="0" err="1">
                <a:latin typeface="+mn-lt"/>
              </a:rPr>
              <a:t>GvD</a:t>
            </a:r>
            <a:r>
              <a:rPr lang="de-AT" sz="2800" b="1" dirty="0">
                <a:latin typeface="+mn-lt"/>
              </a:rPr>
              <a:t> </a:t>
            </a:r>
            <a:r>
              <a:rPr lang="de-AT" sz="2800" b="1" dirty="0" err="1">
                <a:latin typeface="+mn-lt"/>
              </a:rPr>
              <a:t>Nr</a:t>
            </a:r>
            <a:r>
              <a:rPr lang="de-AT" sz="2800" b="1" dirty="0">
                <a:latin typeface="+mn-lt"/>
              </a:rPr>
              <a:t> 1/2018: die Rolle des Landes</a:t>
            </a:r>
            <a:br>
              <a:rPr lang="de-AT" sz="2800" b="1" dirty="0">
                <a:latin typeface="+mn-lt"/>
              </a:rPr>
            </a:br>
            <a:r>
              <a:rPr lang="de-AT" sz="2800" b="1" dirty="0" smtClean="0"/>
              <a:t/>
            </a:r>
            <a:br>
              <a:rPr lang="de-AT" sz="2800" b="1" dirty="0" smtClean="0"/>
            </a:br>
            <a:endParaRPr lang="en-GB" sz="2600" b="1" dirty="0">
              <a:latin typeface="+mn-lt"/>
            </a:endParaRPr>
          </a:p>
        </p:txBody>
      </p:sp>
    </p:spTree>
    <p:extLst>
      <p:ext uri="{BB962C8B-B14F-4D97-AF65-F5344CB8AC3E}">
        <p14:creationId xmlns:p14="http://schemas.microsoft.com/office/powerpoint/2010/main" val="1706980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82838" y="1556792"/>
            <a:ext cx="8640960" cy="3744416"/>
          </a:xfrm>
        </p:spPr>
        <p:txBody>
          <a:bodyPr/>
          <a:lstStyle/>
          <a:p>
            <a:r>
              <a:rPr lang="de-AT" sz="2200" dirty="0" smtClean="0">
                <a:latin typeface="+mn-lt"/>
              </a:rPr>
              <a:t>Art 7 </a:t>
            </a:r>
            <a:r>
              <a:rPr lang="de-AT" sz="2200" dirty="0" err="1" smtClean="0">
                <a:latin typeface="+mn-lt"/>
              </a:rPr>
              <a:t>GvD</a:t>
            </a:r>
            <a:r>
              <a:rPr lang="de-AT" sz="2200" dirty="0" smtClean="0">
                <a:latin typeface="+mn-lt"/>
              </a:rPr>
              <a:t> </a:t>
            </a:r>
            <a:r>
              <a:rPr lang="de-AT" sz="2200" dirty="0" err="1" smtClean="0">
                <a:latin typeface="+mn-lt"/>
              </a:rPr>
              <a:t>Nr</a:t>
            </a:r>
            <a:r>
              <a:rPr lang="de-AT" sz="2200" dirty="0" smtClean="0">
                <a:latin typeface="+mn-lt"/>
              </a:rPr>
              <a:t> 1/2018 definiert drei Kategorien von Ereignissen, die aufgrund von Naturereignissen oder durch den Menschen Notstände auslösen und damit Zivilschutz erfordern:</a:t>
            </a:r>
          </a:p>
          <a:p>
            <a:r>
              <a:rPr lang="de-AT" sz="2200" dirty="0" smtClean="0">
                <a:latin typeface="+mn-lt"/>
              </a:rPr>
              <a:t>Notstände, die von den einzelnen zuständigen Körperschaften Verwaltungen im gewöhnlichen Wege bewältigt werden können (Art 7 </a:t>
            </a:r>
            <a:r>
              <a:rPr lang="de-AT" sz="2200" dirty="0" err="1" smtClean="0">
                <a:latin typeface="+mn-lt"/>
              </a:rPr>
              <a:t>Abs</a:t>
            </a:r>
            <a:r>
              <a:rPr lang="de-AT" sz="2200" dirty="0" smtClean="0">
                <a:latin typeface="+mn-lt"/>
              </a:rPr>
              <a:t> 1 </a:t>
            </a:r>
            <a:r>
              <a:rPr lang="de-AT" sz="2200" dirty="0" err="1" smtClean="0">
                <a:latin typeface="+mn-lt"/>
              </a:rPr>
              <a:t>lit</a:t>
            </a:r>
            <a:r>
              <a:rPr lang="de-AT" sz="2200" dirty="0" smtClean="0">
                <a:latin typeface="+mn-lt"/>
              </a:rPr>
              <a:t> a </a:t>
            </a:r>
            <a:r>
              <a:rPr lang="de-AT" sz="2200" dirty="0" err="1" smtClean="0">
                <a:latin typeface="+mn-lt"/>
              </a:rPr>
              <a:t>GvD</a:t>
            </a:r>
            <a:r>
              <a:rPr lang="de-AT" sz="2200" dirty="0" smtClean="0">
                <a:latin typeface="+mn-lt"/>
              </a:rPr>
              <a:t> </a:t>
            </a:r>
            <a:r>
              <a:rPr lang="de-AT" sz="2200" dirty="0" err="1" smtClean="0">
                <a:latin typeface="+mn-lt"/>
              </a:rPr>
              <a:t>Nr</a:t>
            </a:r>
            <a:r>
              <a:rPr lang="de-AT" sz="2200" dirty="0" smtClean="0">
                <a:latin typeface="+mn-lt"/>
              </a:rPr>
              <a:t> 1/2018)</a:t>
            </a:r>
          </a:p>
          <a:p>
            <a:r>
              <a:rPr lang="de-AT" sz="2200" dirty="0" smtClean="0">
                <a:latin typeface="+mn-lt"/>
              </a:rPr>
              <a:t>Notstände, die aufgrund von Natur und Ausmaß nur durch koordiniertes Handeln und mit außergewöhnlichen Mitteln und Befugnissen innerhalb einer vorherbestimmen Zeitdauer bewältigt werden können und die durch die Regionen und autonomen Provinzen im Rahmen ihrer Befugnisse geregelt werden </a:t>
            </a:r>
            <a:r>
              <a:rPr lang="de-AT" sz="2200" dirty="0">
                <a:latin typeface="+mn-lt"/>
              </a:rPr>
              <a:t>(Art 7 </a:t>
            </a:r>
            <a:r>
              <a:rPr lang="de-AT" sz="2200" dirty="0" err="1">
                <a:latin typeface="+mn-lt"/>
              </a:rPr>
              <a:t>Abs</a:t>
            </a:r>
            <a:r>
              <a:rPr lang="de-AT" sz="2200" dirty="0">
                <a:latin typeface="+mn-lt"/>
              </a:rPr>
              <a:t> 1 </a:t>
            </a:r>
            <a:r>
              <a:rPr lang="de-AT" sz="2200" dirty="0" err="1">
                <a:latin typeface="+mn-lt"/>
              </a:rPr>
              <a:t>lit</a:t>
            </a:r>
            <a:r>
              <a:rPr lang="de-AT" sz="2200" dirty="0">
                <a:latin typeface="+mn-lt"/>
              </a:rPr>
              <a:t> </a:t>
            </a:r>
            <a:r>
              <a:rPr lang="de-AT" sz="2200" dirty="0" smtClean="0">
                <a:latin typeface="+mn-lt"/>
              </a:rPr>
              <a:t>b </a:t>
            </a:r>
            <a:r>
              <a:rPr lang="de-AT" sz="2200" dirty="0" err="1">
                <a:latin typeface="+mn-lt"/>
              </a:rPr>
              <a:t>GvD</a:t>
            </a:r>
            <a:r>
              <a:rPr lang="de-AT" sz="2200" dirty="0">
                <a:latin typeface="+mn-lt"/>
              </a:rPr>
              <a:t> </a:t>
            </a:r>
            <a:r>
              <a:rPr lang="de-AT" sz="2200" dirty="0" err="1">
                <a:latin typeface="+mn-lt"/>
              </a:rPr>
              <a:t>Nr</a:t>
            </a:r>
            <a:r>
              <a:rPr lang="de-AT" sz="2200" dirty="0">
                <a:latin typeface="+mn-lt"/>
              </a:rPr>
              <a:t> 1/2018)</a:t>
            </a:r>
            <a:endParaRPr lang="de-AT" sz="2200" dirty="0" smtClean="0">
              <a:latin typeface="+mn-lt"/>
            </a:endParaRPr>
          </a:p>
          <a:p>
            <a:r>
              <a:rPr lang="de-AT" sz="2200" dirty="0" smtClean="0">
                <a:latin typeface="+mn-lt"/>
              </a:rPr>
              <a:t>Gesamtstaatliche Notstände, die in Koordination mit den Regionen und autonomen Provinzen vom Ministerrat erklärt werden (</a:t>
            </a:r>
            <a:r>
              <a:rPr lang="de-AT" sz="2200" dirty="0">
                <a:latin typeface="+mn-lt"/>
              </a:rPr>
              <a:t>(Art 7 </a:t>
            </a:r>
            <a:r>
              <a:rPr lang="de-AT" sz="2200" dirty="0" err="1">
                <a:latin typeface="+mn-lt"/>
              </a:rPr>
              <a:t>Abs</a:t>
            </a:r>
            <a:r>
              <a:rPr lang="de-AT" sz="2200" dirty="0">
                <a:latin typeface="+mn-lt"/>
              </a:rPr>
              <a:t> 1 </a:t>
            </a:r>
            <a:r>
              <a:rPr lang="de-AT" sz="2200" dirty="0" err="1">
                <a:latin typeface="+mn-lt"/>
              </a:rPr>
              <a:t>lit</a:t>
            </a:r>
            <a:r>
              <a:rPr lang="de-AT" sz="2200" dirty="0">
                <a:latin typeface="+mn-lt"/>
              </a:rPr>
              <a:t> </a:t>
            </a:r>
            <a:r>
              <a:rPr lang="de-AT" sz="2200" dirty="0" smtClean="0">
                <a:latin typeface="+mn-lt"/>
              </a:rPr>
              <a:t>c </a:t>
            </a:r>
            <a:r>
              <a:rPr lang="de-AT" sz="2200" dirty="0" err="1" smtClean="0">
                <a:latin typeface="+mn-lt"/>
              </a:rPr>
              <a:t>iVm</a:t>
            </a:r>
            <a:r>
              <a:rPr lang="de-AT" sz="2200" dirty="0" smtClean="0">
                <a:latin typeface="+mn-lt"/>
              </a:rPr>
              <a:t> Art 24  </a:t>
            </a:r>
            <a:r>
              <a:rPr lang="de-AT" sz="2200" dirty="0" err="1">
                <a:latin typeface="+mn-lt"/>
              </a:rPr>
              <a:t>GvD</a:t>
            </a:r>
            <a:r>
              <a:rPr lang="de-AT" sz="2200" dirty="0">
                <a:latin typeface="+mn-lt"/>
              </a:rPr>
              <a:t> </a:t>
            </a:r>
            <a:r>
              <a:rPr lang="de-AT" sz="2200" dirty="0" err="1">
                <a:latin typeface="+mn-lt"/>
              </a:rPr>
              <a:t>Nr</a:t>
            </a:r>
            <a:r>
              <a:rPr lang="de-AT" sz="2200" dirty="0">
                <a:latin typeface="+mn-lt"/>
              </a:rPr>
              <a:t> 1/2018</a:t>
            </a:r>
            <a:r>
              <a:rPr lang="de-AT" sz="2200" dirty="0" smtClean="0">
                <a:latin typeface="+mn-lt"/>
              </a:rPr>
              <a:t>)</a:t>
            </a:r>
            <a:endParaRPr lang="de-AT" sz="2200" dirty="0">
              <a:latin typeface="+mn-lt"/>
            </a:endParaRPr>
          </a:p>
          <a:p>
            <a:endParaRPr lang="en-GB" sz="2200" dirty="0">
              <a:latin typeface="+mn-lt"/>
            </a:endParaRPr>
          </a:p>
        </p:txBody>
      </p:sp>
      <p:sp>
        <p:nvSpPr>
          <p:cNvPr id="3" name="Foliennummernplatzhalter 2"/>
          <p:cNvSpPr>
            <a:spLocks noGrp="1"/>
          </p:cNvSpPr>
          <p:nvPr>
            <p:ph type="sldNum" sz="quarter" idx="12"/>
          </p:nvPr>
        </p:nvSpPr>
        <p:spPr/>
        <p:txBody>
          <a:bodyPr/>
          <a:lstStyle/>
          <a:p>
            <a:r>
              <a:rPr lang="de-DE" smtClean="0"/>
              <a:t>Seite </a:t>
            </a:r>
            <a:fld id="{EBA229B5-7CFD-BC45-B1DD-7E8FA6FF2A01}" type="slidenum">
              <a:rPr lang="de-DE" smtClean="0"/>
              <a:pPr/>
              <a:t>19</a:t>
            </a:fld>
            <a:endParaRPr lang="de-DE" dirty="0"/>
          </a:p>
        </p:txBody>
      </p:sp>
      <p:sp>
        <p:nvSpPr>
          <p:cNvPr id="4" name="Titel 3"/>
          <p:cNvSpPr>
            <a:spLocks noGrp="1"/>
          </p:cNvSpPr>
          <p:nvPr>
            <p:ph type="title"/>
          </p:nvPr>
        </p:nvSpPr>
        <p:spPr>
          <a:xfrm>
            <a:off x="395536" y="404664"/>
            <a:ext cx="8273496" cy="543595"/>
          </a:xfrm>
        </p:spPr>
        <p:txBody>
          <a:bodyPr/>
          <a:lstStyle/>
          <a:p>
            <a:pPr marL="514350" indent="-514350"/>
            <a:r>
              <a:rPr lang="de-AT" sz="2800" b="1" dirty="0">
                <a:latin typeface="+mn-lt"/>
              </a:rPr>
              <a:t>IV. Der staatliche Zivilschutz-Kodex </a:t>
            </a:r>
            <a:r>
              <a:rPr lang="de-AT" sz="2800" b="1" dirty="0" err="1">
                <a:latin typeface="+mn-lt"/>
              </a:rPr>
              <a:t>GvD</a:t>
            </a:r>
            <a:r>
              <a:rPr lang="de-AT" sz="2800" b="1" dirty="0">
                <a:latin typeface="+mn-lt"/>
              </a:rPr>
              <a:t> </a:t>
            </a:r>
            <a:r>
              <a:rPr lang="de-AT" sz="2800" b="1" dirty="0" err="1">
                <a:latin typeface="+mn-lt"/>
              </a:rPr>
              <a:t>Nr</a:t>
            </a:r>
            <a:r>
              <a:rPr lang="de-AT" sz="2800" b="1" dirty="0">
                <a:latin typeface="+mn-lt"/>
              </a:rPr>
              <a:t> 1/2018: die Rolle des Landes</a:t>
            </a:r>
            <a:br>
              <a:rPr lang="de-AT" sz="2800" b="1" dirty="0">
                <a:latin typeface="+mn-lt"/>
              </a:rPr>
            </a:br>
            <a:r>
              <a:rPr lang="de-AT" sz="2800" b="1" dirty="0" smtClean="0"/>
              <a:t/>
            </a:r>
            <a:br>
              <a:rPr lang="de-AT" sz="2800" b="1" dirty="0" smtClean="0"/>
            </a:br>
            <a:endParaRPr lang="en-GB" sz="2600" b="1" dirty="0">
              <a:latin typeface="+mn-lt"/>
            </a:endParaRPr>
          </a:p>
        </p:txBody>
      </p:sp>
    </p:spTree>
    <p:extLst>
      <p:ext uri="{BB962C8B-B14F-4D97-AF65-F5344CB8AC3E}">
        <p14:creationId xmlns:p14="http://schemas.microsoft.com/office/powerpoint/2010/main" val="1641201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Inhaltsplatzhalter 1"/>
          <p:cNvSpPr>
            <a:spLocks noGrp="1"/>
          </p:cNvSpPr>
          <p:nvPr>
            <p:ph idx="1"/>
          </p:nvPr>
        </p:nvSpPr>
        <p:spPr>
          <a:xfrm>
            <a:off x="323528" y="1484784"/>
            <a:ext cx="8496944" cy="3744416"/>
          </a:xfrm>
        </p:spPr>
        <p:txBody>
          <a:bodyPr/>
          <a:lstStyle/>
          <a:p>
            <a:pPr marL="514350" indent="-514350">
              <a:buFont typeface="+mj-lt"/>
              <a:buAutoNum type="romanUcPeriod"/>
            </a:pPr>
            <a:r>
              <a:rPr lang="de-AT" sz="2400" b="1" dirty="0" smtClean="0"/>
              <a:t>Vorbemerkung</a:t>
            </a:r>
          </a:p>
          <a:p>
            <a:pPr marL="514350" indent="-514350">
              <a:buFont typeface="+mj-lt"/>
              <a:buAutoNum type="romanUcPeriod"/>
            </a:pPr>
            <a:r>
              <a:rPr lang="de-AT" sz="2400" b="1" dirty="0" smtClean="0"/>
              <a:t>Die kompetenzrechtlichen Grundlagen</a:t>
            </a:r>
          </a:p>
          <a:p>
            <a:pPr marL="514350" indent="-514350">
              <a:buFont typeface="+mj-lt"/>
              <a:buAutoNum type="romanUcPeriod"/>
            </a:pPr>
            <a:r>
              <a:rPr lang="de-AT" sz="2400" b="1" dirty="0" smtClean="0"/>
              <a:t>Das Landesgesetz </a:t>
            </a:r>
            <a:r>
              <a:rPr lang="de-AT" sz="2400" b="1" dirty="0" err="1" smtClean="0"/>
              <a:t>Nr</a:t>
            </a:r>
            <a:r>
              <a:rPr lang="de-AT" sz="2400" b="1" dirty="0" smtClean="0"/>
              <a:t> 15/2002 über die Ordnung der Feuerwehr- 	und Zivilschutzdienste </a:t>
            </a:r>
          </a:p>
          <a:p>
            <a:pPr marL="514350" indent="-514350">
              <a:buFont typeface="+mj-lt"/>
              <a:buAutoNum type="romanUcPeriod"/>
            </a:pPr>
            <a:r>
              <a:rPr lang="de-AT" sz="2400" b="1" dirty="0"/>
              <a:t>Der </a:t>
            </a:r>
            <a:r>
              <a:rPr lang="de-AT" sz="2400" b="1" dirty="0" smtClean="0"/>
              <a:t>staatliche Zivilschutz-Kodex </a:t>
            </a:r>
            <a:r>
              <a:rPr lang="de-AT" sz="2400" b="1" dirty="0" err="1" smtClean="0"/>
              <a:t>GvD</a:t>
            </a:r>
            <a:r>
              <a:rPr lang="de-AT" sz="2400" b="1" dirty="0" smtClean="0"/>
              <a:t> </a:t>
            </a:r>
            <a:r>
              <a:rPr lang="de-AT" sz="2400" b="1" dirty="0" err="1" smtClean="0"/>
              <a:t>Nr</a:t>
            </a:r>
            <a:r>
              <a:rPr lang="de-AT" sz="2400" b="1" dirty="0" smtClean="0"/>
              <a:t> 1/2018: die Rolle des Landes </a:t>
            </a:r>
          </a:p>
          <a:p>
            <a:pPr marL="514350" indent="-514350">
              <a:buFont typeface="+mj-lt"/>
              <a:buAutoNum type="romanUcPeriod"/>
            </a:pPr>
            <a:r>
              <a:rPr lang="de-AT" sz="2400" b="1" dirty="0" smtClean="0"/>
              <a:t>Schlussbetrachtungen</a:t>
            </a:r>
            <a:endParaRPr lang="de-AT" sz="2400" dirty="0" smtClean="0"/>
          </a:p>
        </p:txBody>
      </p:sp>
      <p:sp>
        <p:nvSpPr>
          <p:cNvPr id="3" name="Foliennummernplatzhalter 2"/>
          <p:cNvSpPr>
            <a:spLocks noGrp="1"/>
          </p:cNvSpPr>
          <p:nvPr>
            <p:ph type="sldNum" sz="quarter" idx="12"/>
          </p:nvPr>
        </p:nvSpPr>
        <p:spPr/>
        <p:txBody>
          <a:bodyPr/>
          <a:lstStyle/>
          <a:p>
            <a:r>
              <a:rPr lang="de-DE" smtClean="0"/>
              <a:t>Seite </a:t>
            </a:r>
            <a:fld id="{EBA229B5-7CFD-BC45-B1DD-7E8FA6FF2A01}" type="slidenum">
              <a:rPr lang="de-DE" smtClean="0"/>
              <a:pPr/>
              <a:t>2</a:t>
            </a:fld>
            <a:endParaRPr lang="de-DE" dirty="0"/>
          </a:p>
        </p:txBody>
      </p:sp>
      <p:sp>
        <p:nvSpPr>
          <p:cNvPr id="4" name="Titel 3"/>
          <p:cNvSpPr>
            <a:spLocks noGrp="1"/>
          </p:cNvSpPr>
          <p:nvPr>
            <p:ph type="title"/>
          </p:nvPr>
        </p:nvSpPr>
        <p:spPr>
          <a:xfrm>
            <a:off x="539552" y="692696"/>
            <a:ext cx="7886700" cy="543595"/>
          </a:xfrm>
        </p:spPr>
        <p:txBody>
          <a:bodyPr/>
          <a:lstStyle/>
          <a:p>
            <a:r>
              <a:rPr lang="de-AT" dirty="0" smtClean="0"/>
              <a:t>Überblick </a:t>
            </a:r>
            <a:endParaRPr lang="en-GB" dirty="0"/>
          </a:p>
        </p:txBody>
      </p:sp>
    </p:spTree>
    <p:extLst>
      <p:ext uri="{BB962C8B-B14F-4D97-AF65-F5344CB8AC3E}">
        <p14:creationId xmlns:p14="http://schemas.microsoft.com/office/powerpoint/2010/main" val="3918572824"/>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56550" y="1988840"/>
            <a:ext cx="8640960" cy="3744416"/>
          </a:xfrm>
        </p:spPr>
        <p:txBody>
          <a:bodyPr/>
          <a:lstStyle/>
          <a:p>
            <a:r>
              <a:rPr lang="de-AT" sz="2200" dirty="0" smtClean="0">
                <a:latin typeface="+mn-lt"/>
              </a:rPr>
              <a:t>Die dem Ministerratspräsidium - Abteilung Zivilschutz auf </a:t>
            </a:r>
            <a:r>
              <a:rPr lang="de-AT" sz="2200" dirty="0">
                <a:latin typeface="+mn-lt"/>
              </a:rPr>
              <a:t>gesamtstaatlicher </a:t>
            </a:r>
            <a:r>
              <a:rPr lang="de-AT" sz="2200" dirty="0" smtClean="0">
                <a:latin typeface="+mn-lt"/>
              </a:rPr>
              <a:t>Ebene zugewiesenen Aufgaben sind in Koordination und Kooperation mit dem Land wahrzunehmen, </a:t>
            </a:r>
            <a:r>
              <a:rPr lang="de-AT" sz="2200" dirty="0" err="1" smtClean="0">
                <a:latin typeface="+mn-lt"/>
              </a:rPr>
              <a:t>ua</a:t>
            </a:r>
            <a:r>
              <a:rPr lang="de-AT" sz="2200" dirty="0" smtClean="0">
                <a:latin typeface="+mn-lt"/>
              </a:rPr>
              <a:t>: </a:t>
            </a:r>
          </a:p>
          <a:p>
            <a:r>
              <a:rPr lang="de-AT" sz="2200" dirty="0">
                <a:latin typeface="+mn-lt"/>
              </a:rPr>
              <a:t>die erforderlichen </a:t>
            </a:r>
            <a:r>
              <a:rPr lang="de-AT" sz="2200" dirty="0" smtClean="0">
                <a:latin typeface="+mn-lt"/>
              </a:rPr>
              <a:t>Maßnahmen im Falle von außergewöhnlichen Ereignissen von gesamtstaatlicher Bedeutung (</a:t>
            </a:r>
            <a:r>
              <a:rPr lang="de-AT" sz="2200" dirty="0">
                <a:latin typeface="+mn-lt"/>
              </a:rPr>
              <a:t>Art 8</a:t>
            </a:r>
            <a:r>
              <a:rPr lang="de-AT" sz="2200" dirty="0" smtClean="0">
                <a:latin typeface="+mn-lt"/>
              </a:rPr>
              <a:t> </a:t>
            </a:r>
            <a:r>
              <a:rPr lang="de-AT" sz="2200" dirty="0" err="1">
                <a:latin typeface="+mn-lt"/>
              </a:rPr>
              <a:t>Abs</a:t>
            </a:r>
            <a:r>
              <a:rPr lang="de-AT" sz="2200" dirty="0">
                <a:latin typeface="+mn-lt"/>
              </a:rPr>
              <a:t> </a:t>
            </a:r>
            <a:r>
              <a:rPr lang="de-AT" sz="2200" dirty="0" smtClean="0">
                <a:latin typeface="+mn-lt"/>
              </a:rPr>
              <a:t>1 </a:t>
            </a:r>
            <a:r>
              <a:rPr lang="de-AT" sz="2200" dirty="0" err="1" smtClean="0">
                <a:latin typeface="+mn-lt"/>
              </a:rPr>
              <a:t>lit</a:t>
            </a:r>
            <a:r>
              <a:rPr lang="de-AT" sz="2200" dirty="0" smtClean="0">
                <a:latin typeface="+mn-lt"/>
              </a:rPr>
              <a:t> e) </a:t>
            </a:r>
            <a:r>
              <a:rPr lang="de-AT" sz="2200" dirty="0" err="1" smtClean="0">
                <a:latin typeface="+mn-lt"/>
              </a:rPr>
              <a:t>GvD</a:t>
            </a:r>
            <a:r>
              <a:rPr lang="de-AT" sz="2200" dirty="0" smtClean="0">
                <a:latin typeface="+mn-lt"/>
              </a:rPr>
              <a:t> </a:t>
            </a:r>
            <a:r>
              <a:rPr lang="de-AT" sz="2200" dirty="0" err="1">
                <a:latin typeface="+mn-lt"/>
              </a:rPr>
              <a:t>Nr</a:t>
            </a:r>
            <a:r>
              <a:rPr lang="de-AT" sz="2200" dirty="0">
                <a:latin typeface="+mn-lt"/>
              </a:rPr>
              <a:t> 1/2018)</a:t>
            </a:r>
          </a:p>
          <a:p>
            <a:r>
              <a:rPr lang="de-AT" sz="2200" dirty="0" smtClean="0">
                <a:latin typeface="+mn-lt"/>
              </a:rPr>
              <a:t>die allgemeinen Leitlinien für die Aus- und Fortbildung (Art 8 </a:t>
            </a:r>
            <a:r>
              <a:rPr lang="de-AT" sz="2200" dirty="0" err="1">
                <a:latin typeface="+mn-lt"/>
              </a:rPr>
              <a:t>Abs</a:t>
            </a:r>
            <a:r>
              <a:rPr lang="de-AT" sz="2200" dirty="0">
                <a:latin typeface="+mn-lt"/>
              </a:rPr>
              <a:t> </a:t>
            </a:r>
            <a:r>
              <a:rPr lang="de-AT" sz="2200" dirty="0" smtClean="0">
                <a:latin typeface="+mn-lt"/>
              </a:rPr>
              <a:t>1 </a:t>
            </a:r>
            <a:r>
              <a:rPr lang="de-AT" sz="2200" dirty="0" err="1" smtClean="0">
                <a:latin typeface="+mn-lt"/>
              </a:rPr>
              <a:t>lit</a:t>
            </a:r>
            <a:r>
              <a:rPr lang="de-AT" sz="2200" dirty="0" smtClean="0">
                <a:latin typeface="+mn-lt"/>
              </a:rPr>
              <a:t> f ) </a:t>
            </a:r>
            <a:r>
              <a:rPr lang="de-AT" sz="2200" dirty="0" err="1" smtClean="0">
                <a:latin typeface="+mn-lt"/>
              </a:rPr>
              <a:t>GvD</a:t>
            </a:r>
            <a:r>
              <a:rPr lang="de-AT" sz="2200" dirty="0" smtClean="0">
                <a:latin typeface="+mn-lt"/>
              </a:rPr>
              <a:t> </a:t>
            </a:r>
            <a:r>
              <a:rPr lang="de-AT" sz="2200" dirty="0" err="1">
                <a:latin typeface="+mn-lt"/>
              </a:rPr>
              <a:t>Nr</a:t>
            </a:r>
            <a:r>
              <a:rPr lang="de-AT" sz="2200" dirty="0">
                <a:latin typeface="+mn-lt"/>
              </a:rPr>
              <a:t> 1/2018</a:t>
            </a:r>
            <a:r>
              <a:rPr lang="de-AT" sz="2200" dirty="0" smtClean="0">
                <a:latin typeface="+mn-lt"/>
              </a:rPr>
              <a:t>)</a:t>
            </a:r>
          </a:p>
          <a:p>
            <a:r>
              <a:rPr lang="de-AT" sz="2200" dirty="0">
                <a:latin typeface="+mn-lt"/>
              </a:rPr>
              <a:t>Initiativen der Abteilung für Zivilschutz zur Förderung des Freiwilligenwesens im </a:t>
            </a:r>
            <a:r>
              <a:rPr lang="de-AT" sz="2200" dirty="0" smtClean="0">
                <a:latin typeface="+mn-lt"/>
              </a:rPr>
              <a:t>Zivilschutz: Einvernehmen </a:t>
            </a:r>
            <a:r>
              <a:rPr lang="de-AT" sz="2200" dirty="0">
                <a:latin typeface="+mn-lt"/>
              </a:rPr>
              <a:t>mit dem </a:t>
            </a:r>
            <a:r>
              <a:rPr lang="de-AT" sz="2200" dirty="0" smtClean="0">
                <a:latin typeface="+mn-lt"/>
              </a:rPr>
              <a:t>Land (Art 38 </a:t>
            </a:r>
            <a:r>
              <a:rPr lang="de-AT" sz="2200" dirty="0" err="1" smtClean="0">
                <a:latin typeface="+mn-lt"/>
              </a:rPr>
              <a:t>Abs</a:t>
            </a:r>
            <a:r>
              <a:rPr lang="de-AT" sz="2200" dirty="0" smtClean="0">
                <a:latin typeface="+mn-lt"/>
              </a:rPr>
              <a:t> 2 </a:t>
            </a:r>
            <a:r>
              <a:rPr lang="de-AT" sz="2200" dirty="0" err="1" smtClean="0">
                <a:latin typeface="+mn-lt"/>
              </a:rPr>
              <a:t>GvD</a:t>
            </a:r>
            <a:r>
              <a:rPr lang="de-AT" sz="2200" dirty="0" smtClean="0">
                <a:latin typeface="+mn-lt"/>
              </a:rPr>
              <a:t> </a:t>
            </a:r>
            <a:r>
              <a:rPr lang="de-AT" sz="2200" dirty="0" err="1" smtClean="0">
                <a:latin typeface="+mn-lt"/>
              </a:rPr>
              <a:t>Nr</a:t>
            </a:r>
            <a:r>
              <a:rPr lang="de-AT" sz="2200" dirty="0" smtClean="0">
                <a:latin typeface="+mn-lt"/>
              </a:rPr>
              <a:t> 1/2018)</a:t>
            </a:r>
            <a:endParaRPr lang="en-GB" sz="2200" dirty="0">
              <a:latin typeface="+mn-lt"/>
            </a:endParaRPr>
          </a:p>
          <a:p>
            <a:endParaRPr lang="de-AT" sz="2200" dirty="0">
              <a:latin typeface="+mn-lt"/>
            </a:endParaRPr>
          </a:p>
          <a:p>
            <a:endParaRPr lang="de-AT" sz="2200" dirty="0">
              <a:latin typeface="+mn-lt"/>
            </a:endParaRPr>
          </a:p>
          <a:p>
            <a:endParaRPr lang="en-GB" sz="2200" dirty="0">
              <a:latin typeface="+mn-lt"/>
            </a:endParaRPr>
          </a:p>
        </p:txBody>
      </p:sp>
      <p:sp>
        <p:nvSpPr>
          <p:cNvPr id="3" name="Foliennummernplatzhalter 2"/>
          <p:cNvSpPr>
            <a:spLocks noGrp="1"/>
          </p:cNvSpPr>
          <p:nvPr>
            <p:ph type="sldNum" sz="quarter" idx="12"/>
          </p:nvPr>
        </p:nvSpPr>
        <p:spPr/>
        <p:txBody>
          <a:bodyPr/>
          <a:lstStyle/>
          <a:p>
            <a:r>
              <a:rPr lang="de-DE" smtClean="0"/>
              <a:t>Seite </a:t>
            </a:r>
            <a:fld id="{EBA229B5-7CFD-BC45-B1DD-7E8FA6FF2A01}" type="slidenum">
              <a:rPr lang="de-DE" smtClean="0"/>
              <a:pPr/>
              <a:t>20</a:t>
            </a:fld>
            <a:endParaRPr lang="de-DE" dirty="0"/>
          </a:p>
        </p:txBody>
      </p:sp>
      <p:sp>
        <p:nvSpPr>
          <p:cNvPr id="4" name="Titel 3"/>
          <p:cNvSpPr>
            <a:spLocks noGrp="1"/>
          </p:cNvSpPr>
          <p:nvPr>
            <p:ph type="title"/>
          </p:nvPr>
        </p:nvSpPr>
        <p:spPr>
          <a:xfrm>
            <a:off x="474968" y="620688"/>
            <a:ext cx="8273496" cy="543595"/>
          </a:xfrm>
        </p:spPr>
        <p:txBody>
          <a:bodyPr/>
          <a:lstStyle/>
          <a:p>
            <a:pPr marL="514350" indent="-514350"/>
            <a:r>
              <a:rPr lang="de-AT" sz="2800" b="1" dirty="0">
                <a:latin typeface="+mn-lt"/>
              </a:rPr>
              <a:t>IV. Der staatliche Zivilschutz-Kodex </a:t>
            </a:r>
            <a:r>
              <a:rPr lang="de-AT" sz="2800" b="1" dirty="0" err="1">
                <a:latin typeface="+mn-lt"/>
              </a:rPr>
              <a:t>GvD</a:t>
            </a:r>
            <a:r>
              <a:rPr lang="de-AT" sz="2800" b="1" dirty="0">
                <a:latin typeface="+mn-lt"/>
              </a:rPr>
              <a:t> </a:t>
            </a:r>
            <a:r>
              <a:rPr lang="de-AT" sz="2800" b="1" dirty="0" err="1">
                <a:latin typeface="+mn-lt"/>
              </a:rPr>
              <a:t>Nr</a:t>
            </a:r>
            <a:r>
              <a:rPr lang="de-AT" sz="2800" b="1" dirty="0">
                <a:latin typeface="+mn-lt"/>
              </a:rPr>
              <a:t> 1/2018: die Rolle des Landes</a:t>
            </a:r>
            <a:br>
              <a:rPr lang="de-AT" sz="2800" b="1" dirty="0">
                <a:latin typeface="+mn-lt"/>
              </a:rPr>
            </a:br>
            <a:r>
              <a:rPr lang="de-AT" sz="2800" b="1" dirty="0" smtClean="0"/>
              <a:t/>
            </a:r>
            <a:br>
              <a:rPr lang="de-AT" sz="2800" b="1" dirty="0" smtClean="0"/>
            </a:br>
            <a:r>
              <a:rPr lang="de-AT" sz="2800" b="1" dirty="0" smtClean="0"/>
              <a:t> </a:t>
            </a:r>
            <a:endParaRPr lang="en-GB" sz="2600" b="1" dirty="0">
              <a:latin typeface="+mn-lt"/>
            </a:endParaRPr>
          </a:p>
        </p:txBody>
      </p:sp>
    </p:spTree>
    <p:extLst>
      <p:ext uri="{BB962C8B-B14F-4D97-AF65-F5344CB8AC3E}">
        <p14:creationId xmlns:p14="http://schemas.microsoft.com/office/powerpoint/2010/main" val="491753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33344" y="1772816"/>
            <a:ext cx="8640960" cy="3744416"/>
          </a:xfrm>
        </p:spPr>
        <p:txBody>
          <a:bodyPr/>
          <a:lstStyle/>
          <a:p>
            <a:r>
              <a:rPr lang="de-AT" sz="2200" dirty="0">
                <a:latin typeface="+mn-lt"/>
              </a:rPr>
              <a:t>d</a:t>
            </a:r>
            <a:r>
              <a:rPr lang="de-AT" sz="2200" dirty="0" smtClean="0">
                <a:latin typeface="+mn-lt"/>
              </a:rPr>
              <a:t>as Land regelt die Organisation des Zivilschutzes auf seinem Gebiet (Art 11 </a:t>
            </a:r>
            <a:r>
              <a:rPr lang="de-AT" sz="2200" dirty="0" err="1" smtClean="0">
                <a:latin typeface="+mn-lt"/>
              </a:rPr>
              <a:t>Abs</a:t>
            </a:r>
            <a:r>
              <a:rPr lang="de-AT" sz="2200" dirty="0" smtClean="0">
                <a:latin typeface="+mn-lt"/>
              </a:rPr>
              <a:t> 1 </a:t>
            </a:r>
            <a:r>
              <a:rPr lang="de-AT" sz="2200" dirty="0" err="1" smtClean="0">
                <a:latin typeface="+mn-lt"/>
              </a:rPr>
              <a:t>GvD</a:t>
            </a:r>
            <a:r>
              <a:rPr lang="de-AT" sz="2200" dirty="0" smtClean="0">
                <a:latin typeface="+mn-lt"/>
              </a:rPr>
              <a:t> </a:t>
            </a:r>
            <a:r>
              <a:rPr lang="de-AT" sz="2200" dirty="0" err="1" smtClean="0">
                <a:latin typeface="+mn-lt"/>
              </a:rPr>
              <a:t>Nr</a:t>
            </a:r>
            <a:r>
              <a:rPr lang="de-AT" sz="2200" dirty="0" smtClean="0">
                <a:latin typeface="+mn-lt"/>
              </a:rPr>
              <a:t> 1/2018) </a:t>
            </a:r>
          </a:p>
          <a:p>
            <a:r>
              <a:rPr lang="de-AT" sz="2200" dirty="0">
                <a:latin typeface="+mn-lt"/>
              </a:rPr>
              <a:t>d</a:t>
            </a:r>
            <a:r>
              <a:rPr lang="de-AT" sz="2200" dirty="0" smtClean="0">
                <a:latin typeface="+mn-lt"/>
              </a:rPr>
              <a:t>arunter fällt auch die Unterstützung von </a:t>
            </a:r>
            <a:r>
              <a:rPr lang="de-AT" sz="2200" u="sng" dirty="0" smtClean="0">
                <a:latin typeface="+mn-lt"/>
              </a:rPr>
              <a:t>Maßnahmen im Ausland </a:t>
            </a:r>
            <a:r>
              <a:rPr lang="de-AT" sz="2200" dirty="0" smtClean="0">
                <a:latin typeface="+mn-lt"/>
              </a:rPr>
              <a:t>durch eigene Mittel: </a:t>
            </a:r>
          </a:p>
          <a:p>
            <a:r>
              <a:rPr lang="de-AT" sz="2200" dirty="0" smtClean="0">
                <a:latin typeface="+mn-lt"/>
              </a:rPr>
              <a:t>Wenn ein </a:t>
            </a:r>
            <a:r>
              <a:rPr lang="de-AT" sz="2200" u="sng" dirty="0" smtClean="0">
                <a:latin typeface="+mn-lt"/>
              </a:rPr>
              <a:t>Europäischer Verbund für territoriale Zusammenarbeit EVTZ</a:t>
            </a:r>
            <a:r>
              <a:rPr lang="de-AT" sz="2200" dirty="0" smtClean="0">
                <a:latin typeface="+mn-lt"/>
              </a:rPr>
              <a:t> mit ausländischen Gebietskörperschaften gegründet wurde, können die Autonomen Provinzen Bozen und Trient diesen im Notfalle Unterstützung leisten, unter der Voraussetzung eines Einvernehmens mit der Abteilung für Zivilschutz und dem Außenministerium (Art 29 </a:t>
            </a:r>
            <a:r>
              <a:rPr lang="de-AT" sz="2200" dirty="0" err="1" smtClean="0">
                <a:latin typeface="+mn-lt"/>
              </a:rPr>
              <a:t>Abs</a:t>
            </a:r>
            <a:r>
              <a:rPr lang="de-AT" sz="2200" dirty="0" smtClean="0">
                <a:latin typeface="+mn-lt"/>
              </a:rPr>
              <a:t> 1 letzter Satz </a:t>
            </a:r>
            <a:r>
              <a:rPr lang="de-AT" sz="2200" dirty="0" err="1" smtClean="0">
                <a:latin typeface="+mn-lt"/>
              </a:rPr>
              <a:t>GvD</a:t>
            </a:r>
            <a:r>
              <a:rPr lang="de-AT" sz="2200" dirty="0" smtClean="0">
                <a:latin typeface="+mn-lt"/>
              </a:rPr>
              <a:t> </a:t>
            </a:r>
            <a:r>
              <a:rPr lang="de-AT" sz="2200" dirty="0" err="1" smtClean="0">
                <a:latin typeface="+mn-lt"/>
              </a:rPr>
              <a:t>Nr</a:t>
            </a:r>
            <a:r>
              <a:rPr lang="de-AT" sz="2200" dirty="0" smtClean="0">
                <a:latin typeface="+mn-lt"/>
              </a:rPr>
              <a:t> 1/2018)</a:t>
            </a:r>
          </a:p>
          <a:p>
            <a:r>
              <a:rPr lang="de-AT" sz="2200" dirty="0">
                <a:latin typeface="+mn-lt"/>
              </a:rPr>
              <a:t>Das Land führt die Listen für die Eintragung der </a:t>
            </a:r>
            <a:r>
              <a:rPr lang="de-AT" sz="2200" u="sng" dirty="0">
                <a:latin typeface="+mn-lt"/>
              </a:rPr>
              <a:t>Freiwilligenorganisationen</a:t>
            </a:r>
            <a:r>
              <a:rPr lang="de-AT" sz="2200" dirty="0">
                <a:latin typeface="+mn-lt"/>
              </a:rPr>
              <a:t> im Bereich des Zivilschutzes und legt die Voraussetzungen für die Eintragung fest (Art 34 </a:t>
            </a:r>
            <a:r>
              <a:rPr lang="de-AT" sz="2200" dirty="0" err="1">
                <a:latin typeface="+mn-lt"/>
              </a:rPr>
              <a:t>Abs</a:t>
            </a:r>
            <a:r>
              <a:rPr lang="de-AT" sz="2200" dirty="0">
                <a:latin typeface="+mn-lt"/>
              </a:rPr>
              <a:t> 4 </a:t>
            </a:r>
            <a:r>
              <a:rPr lang="de-AT" sz="2200" dirty="0" err="1">
                <a:latin typeface="+mn-lt"/>
              </a:rPr>
              <a:t>GvD</a:t>
            </a:r>
            <a:r>
              <a:rPr lang="de-AT" sz="2200" dirty="0">
                <a:latin typeface="+mn-lt"/>
              </a:rPr>
              <a:t> </a:t>
            </a:r>
            <a:r>
              <a:rPr lang="de-AT" sz="2200" dirty="0" err="1">
                <a:latin typeface="+mn-lt"/>
              </a:rPr>
              <a:t>Nr</a:t>
            </a:r>
            <a:r>
              <a:rPr lang="de-AT" sz="2200" dirty="0">
                <a:latin typeface="+mn-lt"/>
              </a:rPr>
              <a:t> 2018)</a:t>
            </a:r>
          </a:p>
          <a:p>
            <a:endParaRPr lang="de-AT" sz="2200" dirty="0">
              <a:latin typeface="+mn-lt"/>
            </a:endParaRPr>
          </a:p>
          <a:p>
            <a:endParaRPr lang="de-AT" sz="2200" dirty="0" smtClean="0">
              <a:latin typeface="+mn-lt"/>
            </a:endParaRPr>
          </a:p>
          <a:p>
            <a:endParaRPr lang="de-AT" sz="2200" dirty="0" smtClean="0">
              <a:latin typeface="+mn-lt"/>
            </a:endParaRPr>
          </a:p>
          <a:p>
            <a:endParaRPr lang="de-AT" sz="2200" dirty="0" smtClean="0">
              <a:latin typeface="+mn-lt"/>
            </a:endParaRPr>
          </a:p>
          <a:p>
            <a:endParaRPr lang="de-AT" sz="2200" dirty="0" smtClean="0">
              <a:latin typeface="+mn-lt"/>
            </a:endParaRPr>
          </a:p>
          <a:p>
            <a:endParaRPr lang="de-AT" sz="2200" dirty="0">
              <a:latin typeface="+mn-lt"/>
            </a:endParaRPr>
          </a:p>
          <a:p>
            <a:endParaRPr lang="en-GB" sz="2200" dirty="0">
              <a:latin typeface="+mn-lt"/>
            </a:endParaRPr>
          </a:p>
        </p:txBody>
      </p:sp>
      <p:sp>
        <p:nvSpPr>
          <p:cNvPr id="3" name="Foliennummernplatzhalter 2"/>
          <p:cNvSpPr>
            <a:spLocks noGrp="1"/>
          </p:cNvSpPr>
          <p:nvPr>
            <p:ph type="sldNum" sz="quarter" idx="12"/>
          </p:nvPr>
        </p:nvSpPr>
        <p:spPr/>
        <p:txBody>
          <a:bodyPr/>
          <a:lstStyle/>
          <a:p>
            <a:r>
              <a:rPr lang="de-DE" smtClean="0"/>
              <a:t>Seite </a:t>
            </a:r>
            <a:fld id="{EBA229B5-7CFD-BC45-B1DD-7E8FA6FF2A01}" type="slidenum">
              <a:rPr lang="de-DE" smtClean="0"/>
              <a:pPr/>
              <a:t>21</a:t>
            </a:fld>
            <a:endParaRPr lang="de-DE" dirty="0"/>
          </a:p>
        </p:txBody>
      </p:sp>
      <p:sp>
        <p:nvSpPr>
          <p:cNvPr id="4" name="Titel 3"/>
          <p:cNvSpPr>
            <a:spLocks noGrp="1"/>
          </p:cNvSpPr>
          <p:nvPr>
            <p:ph type="title"/>
          </p:nvPr>
        </p:nvSpPr>
        <p:spPr>
          <a:xfrm>
            <a:off x="474968" y="620688"/>
            <a:ext cx="8273496" cy="543595"/>
          </a:xfrm>
        </p:spPr>
        <p:txBody>
          <a:bodyPr/>
          <a:lstStyle/>
          <a:p>
            <a:pPr marL="514350" indent="-514350"/>
            <a:r>
              <a:rPr lang="de-AT" sz="2800" b="1" dirty="0">
                <a:latin typeface="+mn-lt"/>
              </a:rPr>
              <a:t>IV. Der staatliche Zivilschutz-Kodex </a:t>
            </a:r>
            <a:r>
              <a:rPr lang="de-AT" sz="2800" b="1" dirty="0" err="1">
                <a:latin typeface="+mn-lt"/>
              </a:rPr>
              <a:t>GvD</a:t>
            </a:r>
            <a:r>
              <a:rPr lang="de-AT" sz="2800" b="1" dirty="0">
                <a:latin typeface="+mn-lt"/>
              </a:rPr>
              <a:t> </a:t>
            </a:r>
            <a:r>
              <a:rPr lang="de-AT" sz="2800" b="1" dirty="0" err="1">
                <a:latin typeface="+mn-lt"/>
              </a:rPr>
              <a:t>Nr</a:t>
            </a:r>
            <a:r>
              <a:rPr lang="de-AT" sz="2800" b="1" dirty="0">
                <a:latin typeface="+mn-lt"/>
              </a:rPr>
              <a:t> 1/2018: die Rolle des Landes</a:t>
            </a:r>
            <a:br>
              <a:rPr lang="de-AT" sz="2800" b="1" dirty="0">
                <a:latin typeface="+mn-lt"/>
              </a:rPr>
            </a:br>
            <a:endParaRPr lang="en-GB" sz="2600" b="1" dirty="0">
              <a:latin typeface="+mn-lt"/>
            </a:endParaRPr>
          </a:p>
        </p:txBody>
      </p:sp>
    </p:spTree>
    <p:extLst>
      <p:ext uri="{BB962C8B-B14F-4D97-AF65-F5344CB8AC3E}">
        <p14:creationId xmlns:p14="http://schemas.microsoft.com/office/powerpoint/2010/main" val="2321185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79512" y="1188015"/>
            <a:ext cx="8784976" cy="3744416"/>
          </a:xfrm>
        </p:spPr>
        <p:txBody>
          <a:bodyPr/>
          <a:lstStyle/>
          <a:p>
            <a:r>
              <a:rPr lang="de-AT" sz="2200" dirty="0">
                <a:latin typeface="+mn-lt"/>
              </a:rPr>
              <a:t>das Land </a:t>
            </a:r>
            <a:r>
              <a:rPr lang="de-AT" sz="2200" dirty="0" smtClean="0">
                <a:latin typeface="+mn-lt"/>
              </a:rPr>
              <a:t>Südtirol (ebenso die autonome Provinz Trient) ist für das Naturkatastrophenmanagement auf </a:t>
            </a:r>
            <a:r>
              <a:rPr lang="de-AT" sz="2200" dirty="0">
                <a:latin typeface="+mn-lt"/>
              </a:rPr>
              <a:t>dem Landesgebiet </a:t>
            </a:r>
            <a:r>
              <a:rPr lang="de-AT" sz="2200" dirty="0" smtClean="0">
                <a:latin typeface="+mn-lt"/>
              </a:rPr>
              <a:t>zuständig</a:t>
            </a:r>
          </a:p>
          <a:p>
            <a:r>
              <a:rPr lang="de-AT" sz="2200" dirty="0">
                <a:latin typeface="+mn-lt"/>
              </a:rPr>
              <a:t>der Staat kann grundsätzlich nur ergänzend tätig werden</a:t>
            </a:r>
          </a:p>
          <a:p>
            <a:r>
              <a:rPr lang="de-AT" sz="2200" dirty="0">
                <a:latin typeface="+mn-lt"/>
              </a:rPr>
              <a:t>die statutarischen Kompetenzen schaffen den Rahmen für ein selbstständiges und umfassendes Naturkatastrophenmanagement</a:t>
            </a:r>
          </a:p>
          <a:p>
            <a:r>
              <a:rPr lang="de-AT" sz="2200" dirty="0" smtClean="0">
                <a:latin typeface="+mn-lt"/>
              </a:rPr>
              <a:t>die </a:t>
            </a:r>
            <a:r>
              <a:rPr lang="de-AT" sz="2200" dirty="0" smtClean="0">
                <a:latin typeface="+mn-lt"/>
              </a:rPr>
              <a:t>gesetzlichen Grundlagen  enthalten eine Reihe von ausdrücklichen Anknüpfungspunkten für grenzüberschreitendes Tätigwerden:</a:t>
            </a:r>
          </a:p>
          <a:p>
            <a:pPr marL="342900" indent="-342900">
              <a:buFont typeface="Arial" panose="020B0604020202020204" pitchFamily="34" charset="0"/>
              <a:buChar char="•"/>
            </a:pPr>
            <a:r>
              <a:rPr lang="de-AT" sz="2200" dirty="0" smtClean="0">
                <a:latin typeface="+mn-lt"/>
              </a:rPr>
              <a:t>Direktor </a:t>
            </a:r>
            <a:r>
              <a:rPr lang="de-AT" sz="2200" dirty="0">
                <a:latin typeface="+mn-lt"/>
              </a:rPr>
              <a:t>der Agentur für Bevölkerungsschutzpflegt </a:t>
            </a:r>
            <a:r>
              <a:rPr lang="de-AT" sz="2200" dirty="0">
                <a:latin typeface="+mn-lt"/>
              </a:rPr>
              <a:t>und koordiniert die Beziehungen und die Zusammenarbeit mit </a:t>
            </a:r>
            <a:r>
              <a:rPr lang="de-AT" sz="2200" dirty="0" smtClean="0">
                <a:latin typeface="+mn-lt"/>
              </a:rPr>
              <a:t>internationalen </a:t>
            </a:r>
            <a:r>
              <a:rPr lang="de-AT" sz="2200" dirty="0">
                <a:latin typeface="+mn-lt"/>
              </a:rPr>
              <a:t>Einrichtungen im Kompetenzbereich der </a:t>
            </a:r>
            <a:r>
              <a:rPr lang="de-AT" sz="2200" dirty="0" smtClean="0">
                <a:latin typeface="+mn-lt"/>
              </a:rPr>
              <a:t>Agentur</a:t>
            </a:r>
          </a:p>
          <a:p>
            <a:pPr marL="342900" indent="-342900">
              <a:buFont typeface="Arial" panose="020B0604020202020204" pitchFamily="34" charset="0"/>
              <a:buChar char="•"/>
            </a:pPr>
            <a:r>
              <a:rPr lang="de-AT" sz="2200" dirty="0">
                <a:latin typeface="+mn-lt"/>
              </a:rPr>
              <a:t>im Rahmen des EVTZ: im Katastrophenfall (Einvernehmen mit den staatlichen Stellen), auf der Grundlage der Ziele </a:t>
            </a:r>
          </a:p>
          <a:p>
            <a:pPr marL="342900" indent="-342900">
              <a:buFont typeface="Arial" panose="020B0604020202020204" pitchFamily="34" charset="0"/>
              <a:buChar char="•"/>
            </a:pPr>
            <a:r>
              <a:rPr lang="de-AT" sz="2200" dirty="0" smtClean="0">
                <a:latin typeface="+mn-lt"/>
              </a:rPr>
              <a:t>Umsetzung im </a:t>
            </a:r>
            <a:r>
              <a:rPr lang="de-AT" sz="2200" dirty="0">
                <a:latin typeface="+mn-lt"/>
              </a:rPr>
              <a:t>Rahmen der </a:t>
            </a:r>
            <a:r>
              <a:rPr lang="de-AT" sz="2200" dirty="0" smtClean="0">
                <a:latin typeface="+mn-lt"/>
              </a:rPr>
              <a:t>EU-Programme: </a:t>
            </a:r>
            <a:r>
              <a:rPr lang="de-AT" sz="2200" dirty="0">
                <a:latin typeface="+mn-lt"/>
              </a:rPr>
              <a:t>zB </a:t>
            </a:r>
            <a:r>
              <a:rPr lang="de-AT" sz="2200" dirty="0" err="1">
                <a:latin typeface="+mn-lt"/>
              </a:rPr>
              <a:t>Interreg</a:t>
            </a:r>
            <a:r>
              <a:rPr lang="de-AT" sz="2200" dirty="0">
                <a:latin typeface="+mn-lt"/>
              </a:rPr>
              <a:t> -  </a:t>
            </a:r>
            <a:r>
              <a:rPr lang="de-AT" sz="2200" dirty="0" err="1">
                <a:latin typeface="+mn-lt"/>
              </a:rPr>
              <a:t>RiKoST</a:t>
            </a:r>
            <a:r>
              <a:rPr lang="de-AT" sz="2200" dirty="0">
                <a:latin typeface="+mn-lt"/>
              </a:rPr>
              <a:t>; EFRE: Flussraummanagement Etsch …. https://afbs.provinz.bz.it/</a:t>
            </a:r>
          </a:p>
          <a:p>
            <a:pPr marL="342900" indent="-342900">
              <a:buFont typeface="Arial" panose="020B0604020202020204" pitchFamily="34" charset="0"/>
              <a:buChar char="•"/>
            </a:pPr>
            <a:endParaRPr lang="de-AT" sz="2200" dirty="0">
              <a:latin typeface="+mn-lt"/>
            </a:endParaRPr>
          </a:p>
          <a:p>
            <a:endParaRPr lang="de-AT" sz="2000" dirty="0"/>
          </a:p>
        </p:txBody>
      </p:sp>
      <p:sp>
        <p:nvSpPr>
          <p:cNvPr id="3" name="Foliennummernplatzhalter 2"/>
          <p:cNvSpPr>
            <a:spLocks noGrp="1"/>
          </p:cNvSpPr>
          <p:nvPr>
            <p:ph type="sldNum" sz="quarter" idx="12"/>
          </p:nvPr>
        </p:nvSpPr>
        <p:spPr/>
        <p:txBody>
          <a:bodyPr/>
          <a:lstStyle/>
          <a:p>
            <a:r>
              <a:rPr lang="de-DE" smtClean="0"/>
              <a:t>Seite </a:t>
            </a:r>
            <a:fld id="{EBA229B5-7CFD-BC45-B1DD-7E8FA6FF2A01}" type="slidenum">
              <a:rPr lang="de-DE" smtClean="0"/>
              <a:pPr/>
              <a:t>22</a:t>
            </a:fld>
            <a:endParaRPr lang="de-DE" dirty="0"/>
          </a:p>
        </p:txBody>
      </p:sp>
      <p:sp>
        <p:nvSpPr>
          <p:cNvPr id="4" name="Titel 3"/>
          <p:cNvSpPr>
            <a:spLocks noGrp="1"/>
          </p:cNvSpPr>
          <p:nvPr>
            <p:ph type="title"/>
          </p:nvPr>
        </p:nvSpPr>
        <p:spPr>
          <a:xfrm>
            <a:off x="474968" y="620688"/>
            <a:ext cx="8273496" cy="543595"/>
          </a:xfrm>
        </p:spPr>
        <p:txBody>
          <a:bodyPr/>
          <a:lstStyle/>
          <a:p>
            <a:pPr marL="514350" indent="-514350"/>
            <a:r>
              <a:rPr lang="de-AT" sz="2800" b="1" dirty="0" smtClean="0">
                <a:latin typeface="+mn-lt"/>
              </a:rPr>
              <a:t>V</a:t>
            </a:r>
            <a:r>
              <a:rPr lang="de-AT" sz="2800" b="1" dirty="0">
                <a:latin typeface="+mn-lt"/>
              </a:rPr>
              <a:t>. </a:t>
            </a:r>
            <a:r>
              <a:rPr lang="de-AT" sz="2800" b="1" dirty="0" smtClean="0">
                <a:latin typeface="+mn-lt"/>
              </a:rPr>
              <a:t>Schlussbetrachtungen</a:t>
            </a:r>
            <a:r>
              <a:rPr lang="de-AT" sz="2800" b="1" dirty="0">
                <a:latin typeface="+mn-lt"/>
              </a:rPr>
              <a:t/>
            </a:r>
            <a:br>
              <a:rPr lang="de-AT" sz="2800" b="1" dirty="0">
                <a:latin typeface="+mn-lt"/>
              </a:rPr>
            </a:br>
            <a:r>
              <a:rPr lang="de-AT" sz="2800" b="1" dirty="0" smtClean="0"/>
              <a:t/>
            </a:r>
            <a:br>
              <a:rPr lang="de-AT" sz="2800" b="1" dirty="0" smtClean="0"/>
            </a:br>
            <a:endParaRPr lang="en-GB" sz="2600" b="1" dirty="0">
              <a:latin typeface="+mn-lt"/>
            </a:endParaRPr>
          </a:p>
        </p:txBody>
      </p:sp>
    </p:spTree>
    <p:extLst>
      <p:ext uri="{BB962C8B-B14F-4D97-AF65-F5344CB8AC3E}">
        <p14:creationId xmlns:p14="http://schemas.microsoft.com/office/powerpoint/2010/main" val="23211852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547664" y="4221088"/>
            <a:ext cx="6336704" cy="523220"/>
          </a:xfrm>
          <a:prstGeom prst="rect">
            <a:avLst/>
          </a:prstGeom>
          <a:noFill/>
        </p:spPr>
        <p:txBody>
          <a:bodyPr wrap="square" rtlCol="0">
            <a:spAutoFit/>
          </a:bodyPr>
          <a:lstStyle/>
          <a:p>
            <a:pPr algn="ctr"/>
            <a:r>
              <a:rPr lang="de-AT" sz="2800" dirty="0" smtClean="0"/>
              <a:t>Danke für Ihre Aufmerksamkeit!</a:t>
            </a:r>
            <a:endParaRPr lang="de-AT" sz="2800" dirty="0"/>
          </a:p>
        </p:txBody>
      </p:sp>
    </p:spTree>
    <p:extLst>
      <p:ext uri="{BB962C8B-B14F-4D97-AF65-F5344CB8AC3E}">
        <p14:creationId xmlns:p14="http://schemas.microsoft.com/office/powerpoint/2010/main" val="1314978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95536" y="1058245"/>
            <a:ext cx="8424936" cy="3744416"/>
          </a:xfrm>
        </p:spPr>
        <p:txBody>
          <a:bodyPr/>
          <a:lstStyle/>
          <a:p>
            <a:pPr algn="ctr"/>
            <a:endParaRPr lang="de-AT" sz="700" dirty="0">
              <a:latin typeface="+mn-lt"/>
            </a:endParaRPr>
          </a:p>
          <a:p>
            <a:r>
              <a:rPr lang="de-AT" sz="2200" dirty="0" smtClean="0">
                <a:latin typeface="+mn-lt"/>
              </a:rPr>
              <a:t>In Südtirol und im Trentino gehört das „</a:t>
            </a:r>
            <a:r>
              <a:rPr lang="de-AT" sz="2200" b="1" dirty="0" smtClean="0">
                <a:latin typeface="+mn-lt"/>
              </a:rPr>
              <a:t>Naturgefahrenmanagement“ </a:t>
            </a:r>
            <a:r>
              <a:rPr lang="de-AT" sz="2200" dirty="0" smtClean="0">
                <a:latin typeface="+mn-lt"/>
              </a:rPr>
              <a:t> </a:t>
            </a:r>
            <a:r>
              <a:rPr lang="de-AT" sz="2200" dirty="0" err="1" smtClean="0">
                <a:latin typeface="+mn-lt"/>
              </a:rPr>
              <a:t>iS</a:t>
            </a:r>
            <a:r>
              <a:rPr lang="de-AT" sz="2200" dirty="0" smtClean="0">
                <a:latin typeface="+mn-lt"/>
              </a:rPr>
              <a:t> von Prävention und Management von Krisensituationen und deren Folgen, die durch Naturereignisse entstehen, zum „</a:t>
            </a:r>
            <a:r>
              <a:rPr lang="de-AT" sz="2200" b="1" dirty="0" smtClean="0">
                <a:latin typeface="+mn-lt"/>
              </a:rPr>
              <a:t>Zivilschutz</a:t>
            </a:r>
            <a:r>
              <a:rPr lang="de-AT" sz="2200" dirty="0" smtClean="0">
                <a:latin typeface="+mn-lt"/>
              </a:rPr>
              <a:t>“ (</a:t>
            </a:r>
            <a:r>
              <a:rPr lang="de-AT" sz="2200" i="1" dirty="0" err="1" smtClean="0">
                <a:latin typeface="+mn-lt"/>
              </a:rPr>
              <a:t>protezione</a:t>
            </a:r>
            <a:r>
              <a:rPr lang="de-AT" sz="2200" i="1" dirty="0" smtClean="0">
                <a:latin typeface="+mn-lt"/>
              </a:rPr>
              <a:t> </a:t>
            </a:r>
            <a:r>
              <a:rPr lang="de-AT" sz="2200" i="1" dirty="0" err="1" smtClean="0">
                <a:latin typeface="+mn-lt"/>
              </a:rPr>
              <a:t>civile</a:t>
            </a:r>
            <a:r>
              <a:rPr lang="de-AT" sz="2200" i="1" dirty="0" smtClean="0">
                <a:latin typeface="+mn-lt"/>
              </a:rPr>
              <a:t>)</a:t>
            </a:r>
          </a:p>
          <a:p>
            <a:endParaRPr lang="de-AT" sz="2200" i="1" dirty="0" smtClean="0">
              <a:latin typeface="+mn-lt"/>
            </a:endParaRPr>
          </a:p>
          <a:p>
            <a:r>
              <a:rPr lang="de-AT" sz="2200" b="1" dirty="0" smtClean="0">
                <a:latin typeface="+mn-lt"/>
              </a:rPr>
              <a:t>Zivilschutz</a:t>
            </a:r>
            <a:r>
              <a:rPr lang="de-AT" sz="2200" dirty="0" smtClean="0">
                <a:latin typeface="+mn-lt"/>
              </a:rPr>
              <a:t> </a:t>
            </a:r>
            <a:r>
              <a:rPr lang="de-AT" sz="2200" dirty="0" smtClean="0">
                <a:latin typeface="+mn-lt"/>
              </a:rPr>
              <a:t>zielt </a:t>
            </a:r>
            <a:r>
              <a:rPr lang="de-AT" sz="2200" dirty="0" smtClean="0">
                <a:latin typeface="+mn-lt"/>
              </a:rPr>
              <a:t>ab auf „</a:t>
            </a:r>
            <a:r>
              <a:rPr lang="de-AT" sz="2200" i="1" dirty="0" smtClean="0">
                <a:latin typeface="+mn-lt"/>
              </a:rPr>
              <a:t>die </a:t>
            </a:r>
            <a:r>
              <a:rPr lang="de-AT" sz="2200" i="1" u="sng" dirty="0">
                <a:latin typeface="+mn-lt"/>
              </a:rPr>
              <a:t>Vorhersage möglicher Gefahrensituationen </a:t>
            </a:r>
            <a:r>
              <a:rPr lang="de-AT" sz="2200" i="1" dirty="0">
                <a:latin typeface="+mn-lt"/>
              </a:rPr>
              <a:t>und die entsprechende </a:t>
            </a:r>
            <a:r>
              <a:rPr lang="de-AT" sz="2200" i="1" u="sng" dirty="0">
                <a:latin typeface="+mn-lt"/>
              </a:rPr>
              <a:t>Vorbeugung</a:t>
            </a:r>
            <a:r>
              <a:rPr lang="de-AT" sz="2200" i="1" dirty="0">
                <a:latin typeface="+mn-lt"/>
              </a:rPr>
              <a:t>, auf die </a:t>
            </a:r>
            <a:r>
              <a:rPr lang="de-AT" sz="2200" i="1" u="sng" dirty="0">
                <a:latin typeface="+mn-lt"/>
              </a:rPr>
              <a:t>Rettung</a:t>
            </a:r>
            <a:r>
              <a:rPr lang="de-AT" sz="2200" i="1" dirty="0">
                <a:latin typeface="+mn-lt"/>
              </a:rPr>
              <a:t> der gefährdeten Menschen und den </a:t>
            </a:r>
            <a:r>
              <a:rPr lang="de-AT" sz="2200" i="1" u="sng" dirty="0">
                <a:latin typeface="+mn-lt"/>
              </a:rPr>
              <a:t>Beistand</a:t>
            </a:r>
            <a:r>
              <a:rPr lang="de-AT" sz="2200" i="1" dirty="0">
                <a:latin typeface="+mn-lt"/>
              </a:rPr>
              <a:t> für die geschädigte Bevölkerung. Der Zivilschutz schließt auch alle Tätigkeiten ein, die notwendig und unaufschiebbar sind, um einen </a:t>
            </a:r>
            <a:r>
              <a:rPr lang="de-AT" sz="2200" i="1" u="sng" dirty="0">
                <a:latin typeface="+mn-lt"/>
              </a:rPr>
              <a:t>Notstand zu überwinden</a:t>
            </a:r>
            <a:r>
              <a:rPr lang="de-AT" sz="2200" i="1" dirty="0">
                <a:latin typeface="+mn-lt"/>
              </a:rPr>
              <a:t>, die Dienste von öffentlichem Interesse wiederherzustellen und den </a:t>
            </a:r>
            <a:r>
              <a:rPr lang="de-AT" sz="2200" i="1" u="sng" dirty="0">
                <a:latin typeface="+mn-lt"/>
              </a:rPr>
              <a:t>Wiederaufbau</a:t>
            </a:r>
            <a:r>
              <a:rPr lang="de-AT" sz="2200" i="1" dirty="0">
                <a:latin typeface="+mn-lt"/>
              </a:rPr>
              <a:t> beschädigter oder zerstörter öffentlicher und privater Güter zu erleichtern.</a:t>
            </a:r>
            <a:r>
              <a:rPr lang="de-AT" sz="2200" dirty="0">
                <a:latin typeface="+mn-lt"/>
              </a:rPr>
              <a:t>“ (Art 1 </a:t>
            </a:r>
            <a:r>
              <a:rPr lang="de-AT" sz="2200" dirty="0" err="1">
                <a:latin typeface="+mn-lt"/>
              </a:rPr>
              <a:t>Abs</a:t>
            </a:r>
            <a:r>
              <a:rPr lang="de-AT" sz="2200" dirty="0">
                <a:latin typeface="+mn-lt"/>
              </a:rPr>
              <a:t> 2 Landesgesetz </a:t>
            </a:r>
            <a:r>
              <a:rPr lang="de-AT" sz="2200" dirty="0" err="1">
                <a:latin typeface="+mn-lt"/>
              </a:rPr>
              <a:t>Nr</a:t>
            </a:r>
            <a:r>
              <a:rPr lang="de-AT" sz="2200" dirty="0">
                <a:latin typeface="+mn-lt"/>
              </a:rPr>
              <a:t> 15/2002) </a:t>
            </a:r>
            <a:endParaRPr lang="de-AT" sz="2200" dirty="0" smtClean="0">
              <a:latin typeface="+mn-lt"/>
            </a:endParaRPr>
          </a:p>
        </p:txBody>
      </p:sp>
      <p:sp>
        <p:nvSpPr>
          <p:cNvPr id="3" name="Foliennummernplatzhalter 2"/>
          <p:cNvSpPr>
            <a:spLocks noGrp="1"/>
          </p:cNvSpPr>
          <p:nvPr>
            <p:ph type="sldNum" sz="quarter" idx="12"/>
          </p:nvPr>
        </p:nvSpPr>
        <p:spPr/>
        <p:txBody>
          <a:bodyPr/>
          <a:lstStyle/>
          <a:p>
            <a:r>
              <a:rPr lang="de-DE" smtClean="0"/>
              <a:t>Seite </a:t>
            </a:r>
            <a:fld id="{EBA229B5-7CFD-BC45-B1DD-7E8FA6FF2A01}" type="slidenum">
              <a:rPr lang="de-DE" smtClean="0"/>
              <a:pPr/>
              <a:t>3</a:t>
            </a:fld>
            <a:endParaRPr lang="de-DE" dirty="0"/>
          </a:p>
        </p:txBody>
      </p:sp>
      <p:sp>
        <p:nvSpPr>
          <p:cNvPr id="4" name="Titel 3"/>
          <p:cNvSpPr>
            <a:spLocks noGrp="1"/>
          </p:cNvSpPr>
          <p:nvPr>
            <p:ph type="title"/>
          </p:nvPr>
        </p:nvSpPr>
        <p:spPr>
          <a:xfrm>
            <a:off x="594086" y="492906"/>
            <a:ext cx="7886700" cy="543595"/>
          </a:xfrm>
        </p:spPr>
        <p:txBody>
          <a:bodyPr/>
          <a:lstStyle/>
          <a:p>
            <a:pPr algn="ctr"/>
            <a:r>
              <a:rPr lang="de-AT" sz="2600" b="1" dirty="0">
                <a:latin typeface="+mn-lt"/>
              </a:rPr>
              <a:t>I. </a:t>
            </a:r>
            <a:r>
              <a:rPr lang="de-AT" sz="2600" b="1" dirty="0" smtClean="0">
                <a:latin typeface="+mn-lt"/>
              </a:rPr>
              <a:t>Vorbemerkung</a:t>
            </a:r>
            <a:endParaRPr lang="en-GB" sz="2600" dirty="0"/>
          </a:p>
        </p:txBody>
      </p:sp>
    </p:spTree>
    <p:extLst>
      <p:ext uri="{BB962C8B-B14F-4D97-AF65-F5344CB8AC3E}">
        <p14:creationId xmlns:p14="http://schemas.microsoft.com/office/powerpoint/2010/main" val="3398887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51520" y="1124744"/>
            <a:ext cx="8784976" cy="3744416"/>
          </a:xfrm>
        </p:spPr>
        <p:txBody>
          <a:bodyPr/>
          <a:lstStyle/>
          <a:p>
            <a:endParaRPr lang="de-AT" sz="2000" dirty="0" smtClean="0">
              <a:latin typeface="+mn-lt"/>
            </a:endParaRPr>
          </a:p>
          <a:p>
            <a:r>
              <a:rPr lang="de-AT" sz="2200" dirty="0" smtClean="0">
                <a:latin typeface="+mn-lt"/>
              </a:rPr>
              <a:t>Südtirol und das Trentino verfügen im Rahmen des </a:t>
            </a:r>
            <a:r>
              <a:rPr lang="de-AT" sz="2200" b="1" dirty="0" smtClean="0">
                <a:latin typeface="+mn-lt"/>
              </a:rPr>
              <a:t>Autonomiestatuts</a:t>
            </a:r>
            <a:r>
              <a:rPr lang="de-AT" sz="2200" dirty="0" smtClean="0">
                <a:latin typeface="+mn-lt"/>
              </a:rPr>
              <a:t> (DPR </a:t>
            </a:r>
            <a:r>
              <a:rPr lang="de-AT" sz="2200" dirty="0" err="1" smtClean="0">
                <a:latin typeface="+mn-lt"/>
              </a:rPr>
              <a:t>Nr</a:t>
            </a:r>
            <a:r>
              <a:rPr lang="de-AT" sz="2200" dirty="0" smtClean="0">
                <a:latin typeface="+mn-lt"/>
              </a:rPr>
              <a:t> 670/1972, Sonderstatut der Autonomen Region Trentino-Südtirol, im </a:t>
            </a:r>
            <a:r>
              <a:rPr lang="de-AT" sz="2200" dirty="0">
                <a:latin typeface="+mn-lt"/>
              </a:rPr>
              <a:t>Folgenden: </a:t>
            </a:r>
            <a:r>
              <a:rPr lang="de-AT" sz="2200" dirty="0" err="1" smtClean="0">
                <a:latin typeface="+mn-lt"/>
              </a:rPr>
              <a:t>ASt</a:t>
            </a:r>
            <a:r>
              <a:rPr lang="de-AT" sz="2200" dirty="0" smtClean="0">
                <a:latin typeface="+mn-lt"/>
              </a:rPr>
              <a:t>) über dieselben verfassungsrechtlichen Grundlagen für die </a:t>
            </a:r>
            <a:r>
              <a:rPr lang="de-AT" sz="2200" b="1" dirty="0" smtClean="0">
                <a:latin typeface="+mn-lt"/>
              </a:rPr>
              <a:t>Kompetenzen in Gesetzgebung und Verwaltung</a:t>
            </a:r>
            <a:r>
              <a:rPr lang="de-AT" sz="2200" dirty="0" smtClean="0">
                <a:latin typeface="+mn-lt"/>
              </a:rPr>
              <a:t> im Bereich des Zivilschutzes</a:t>
            </a:r>
          </a:p>
          <a:p>
            <a:r>
              <a:rPr lang="de-AT" sz="2200" dirty="0">
                <a:latin typeface="+mn-lt"/>
              </a:rPr>
              <a:t> </a:t>
            </a:r>
          </a:p>
          <a:p>
            <a:r>
              <a:rPr lang="de-AT" sz="2200" b="1" dirty="0" smtClean="0">
                <a:latin typeface="+mn-lt"/>
              </a:rPr>
              <a:t>Durchführungsbestimmungen zum Autonomiestatut </a:t>
            </a:r>
            <a:r>
              <a:rPr lang="de-AT" sz="2200" dirty="0" smtClean="0">
                <a:latin typeface="+mn-lt"/>
              </a:rPr>
              <a:t>führen die Kompetenzverteilung Staat/autonome Provinzen näher aus: sie verfügen über sog </a:t>
            </a:r>
            <a:r>
              <a:rPr lang="de-AT" sz="2200" b="1" dirty="0" smtClean="0">
                <a:latin typeface="+mn-lt"/>
              </a:rPr>
              <a:t>verstärkte Gesetzeskraft</a:t>
            </a:r>
            <a:r>
              <a:rPr lang="de-AT" sz="2200" dirty="0" smtClean="0">
                <a:latin typeface="+mn-lt"/>
              </a:rPr>
              <a:t>, da sie in einem besonderen Verfahren entstehen, das das </a:t>
            </a:r>
            <a:r>
              <a:rPr lang="de-AT" sz="2200" dirty="0">
                <a:latin typeface="+mn-lt"/>
              </a:rPr>
              <a:t>Verhandlungsprinzip </a:t>
            </a:r>
            <a:r>
              <a:rPr lang="de-AT" sz="2200" dirty="0" smtClean="0">
                <a:latin typeface="+mn-lt"/>
              </a:rPr>
              <a:t>verkörpert, was bedeutet, dass </a:t>
            </a:r>
            <a:r>
              <a:rPr lang="de-AT" sz="2200" dirty="0">
                <a:latin typeface="+mn-lt"/>
              </a:rPr>
              <a:t>sie können nicht durch spätere staatliche Gesetzgebungsakte geändert </a:t>
            </a:r>
            <a:r>
              <a:rPr lang="de-AT" sz="2200" dirty="0" smtClean="0">
                <a:latin typeface="+mn-lt"/>
              </a:rPr>
              <a:t>werden können  (siehe  </a:t>
            </a:r>
            <a:r>
              <a:rPr lang="de-AT" sz="2200" dirty="0">
                <a:latin typeface="+mn-lt"/>
              </a:rPr>
              <a:t>Art 107 f Autonomiestatut) </a:t>
            </a:r>
            <a:r>
              <a:rPr lang="de-AT" sz="2200" dirty="0" smtClean="0"/>
              <a:t>	</a:t>
            </a:r>
            <a:endParaRPr lang="de-AT" sz="2200" dirty="0" smtClean="0">
              <a:latin typeface="+mn-lt"/>
            </a:endParaRPr>
          </a:p>
          <a:p>
            <a:endParaRPr lang="de-AT" sz="2200" dirty="0" smtClean="0">
              <a:latin typeface="+mn-lt"/>
            </a:endParaRPr>
          </a:p>
        </p:txBody>
      </p:sp>
      <p:sp>
        <p:nvSpPr>
          <p:cNvPr id="3" name="Foliennummernplatzhalter 2"/>
          <p:cNvSpPr>
            <a:spLocks noGrp="1"/>
          </p:cNvSpPr>
          <p:nvPr>
            <p:ph type="sldNum" sz="quarter" idx="12"/>
          </p:nvPr>
        </p:nvSpPr>
        <p:spPr/>
        <p:txBody>
          <a:bodyPr/>
          <a:lstStyle/>
          <a:p>
            <a:r>
              <a:rPr lang="de-DE" smtClean="0"/>
              <a:t>Seite </a:t>
            </a:r>
            <a:fld id="{EBA229B5-7CFD-BC45-B1DD-7E8FA6FF2A01}" type="slidenum">
              <a:rPr lang="de-DE" smtClean="0"/>
              <a:pPr/>
              <a:t>4</a:t>
            </a:fld>
            <a:endParaRPr lang="de-DE" dirty="0"/>
          </a:p>
        </p:txBody>
      </p:sp>
      <p:sp>
        <p:nvSpPr>
          <p:cNvPr id="4" name="Titel 3"/>
          <p:cNvSpPr>
            <a:spLocks noGrp="1"/>
          </p:cNvSpPr>
          <p:nvPr>
            <p:ph type="title"/>
          </p:nvPr>
        </p:nvSpPr>
        <p:spPr>
          <a:xfrm>
            <a:off x="594086" y="492906"/>
            <a:ext cx="7886700" cy="543595"/>
          </a:xfrm>
        </p:spPr>
        <p:txBody>
          <a:bodyPr/>
          <a:lstStyle/>
          <a:p>
            <a:pPr algn="ctr"/>
            <a:r>
              <a:rPr lang="de-AT" sz="2600" b="1" dirty="0">
                <a:latin typeface="+mn-lt"/>
              </a:rPr>
              <a:t>II. </a:t>
            </a:r>
            <a:r>
              <a:rPr lang="de-AT" sz="2600" b="1" dirty="0" smtClean="0">
                <a:latin typeface="+mn-lt"/>
              </a:rPr>
              <a:t>Die kompetenzrechtlichen </a:t>
            </a:r>
            <a:r>
              <a:rPr lang="de-AT" sz="2600" b="1" dirty="0">
                <a:latin typeface="+mn-lt"/>
              </a:rPr>
              <a:t>Grundlagen</a:t>
            </a:r>
            <a:r>
              <a:rPr lang="de-AT" sz="2600" b="1" dirty="0"/>
              <a:t/>
            </a:r>
            <a:br>
              <a:rPr lang="de-AT" sz="2600" b="1" dirty="0"/>
            </a:br>
            <a:endParaRPr lang="en-GB" sz="2600" dirty="0"/>
          </a:p>
        </p:txBody>
      </p:sp>
    </p:spTree>
    <p:extLst>
      <p:ext uri="{BB962C8B-B14F-4D97-AF65-F5344CB8AC3E}">
        <p14:creationId xmlns:p14="http://schemas.microsoft.com/office/powerpoint/2010/main" val="421151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51520" y="1556792"/>
            <a:ext cx="8640960" cy="3744416"/>
          </a:xfrm>
        </p:spPr>
        <p:txBody>
          <a:bodyPr/>
          <a:lstStyle/>
          <a:p>
            <a:r>
              <a:rPr lang="de-AT" sz="2200" dirty="0" smtClean="0">
                <a:latin typeface="+mn-lt"/>
              </a:rPr>
              <a:t>In folgenden, </a:t>
            </a:r>
            <a:r>
              <a:rPr lang="de-AT" sz="2200" dirty="0">
                <a:latin typeface="+mn-lt"/>
              </a:rPr>
              <a:t>für den Zivilschutz </a:t>
            </a:r>
            <a:r>
              <a:rPr lang="de-AT" sz="2200" dirty="0" smtClean="0">
                <a:latin typeface="+mn-lt"/>
              </a:rPr>
              <a:t>relevanten Sachbereichen hat das </a:t>
            </a:r>
            <a:r>
              <a:rPr lang="de-AT" sz="2200" dirty="0">
                <a:latin typeface="+mn-lt"/>
              </a:rPr>
              <a:t>Land Südtirol </a:t>
            </a:r>
            <a:r>
              <a:rPr lang="de-AT" sz="2200" b="1" dirty="0">
                <a:latin typeface="+mn-lt"/>
              </a:rPr>
              <a:t>primäre/exklusive </a:t>
            </a:r>
            <a:r>
              <a:rPr lang="de-AT" sz="2200" b="1" dirty="0" smtClean="0">
                <a:latin typeface="+mn-lt"/>
              </a:rPr>
              <a:t>Gesetzgebungsbefugnis</a:t>
            </a:r>
            <a:r>
              <a:rPr lang="de-AT" sz="2200" dirty="0" smtClean="0">
                <a:latin typeface="+mn-lt"/>
              </a:rPr>
              <a:t>:</a:t>
            </a:r>
            <a:endParaRPr lang="de-AT" sz="2200" dirty="0">
              <a:latin typeface="+mn-lt"/>
            </a:endParaRPr>
          </a:p>
          <a:p>
            <a:pPr marL="342900" indent="-342900">
              <a:buFont typeface="Arial" panose="020B0604020202020204" pitchFamily="34" charset="0"/>
              <a:buChar char="•"/>
            </a:pPr>
            <a:r>
              <a:rPr lang="de-AT" sz="2200" b="1" dirty="0" smtClean="0">
                <a:latin typeface="+mn-lt"/>
              </a:rPr>
              <a:t>Maßnahmen </a:t>
            </a:r>
            <a:r>
              <a:rPr lang="de-AT" sz="2200" b="1" dirty="0">
                <a:latin typeface="+mn-lt"/>
              </a:rPr>
              <a:t>zur Katastrophenvorbeugung und –</a:t>
            </a:r>
            <a:r>
              <a:rPr lang="de-AT" sz="2200" b="1" dirty="0" err="1">
                <a:latin typeface="+mn-lt"/>
              </a:rPr>
              <a:t>soforthilfe</a:t>
            </a:r>
            <a:r>
              <a:rPr lang="de-AT" sz="2200" dirty="0">
                <a:latin typeface="+mn-lt"/>
              </a:rPr>
              <a:t> </a:t>
            </a:r>
            <a:r>
              <a:rPr lang="en-GB" sz="2200" dirty="0">
                <a:latin typeface="+mn-lt"/>
              </a:rPr>
              <a:t>(</a:t>
            </a:r>
            <a:r>
              <a:rPr lang="de-AT" sz="2200" dirty="0">
                <a:latin typeface="+mn-lt"/>
              </a:rPr>
              <a:t>Art 8 </a:t>
            </a:r>
            <a:r>
              <a:rPr lang="de-AT" sz="2200" dirty="0" err="1">
                <a:latin typeface="+mn-lt"/>
              </a:rPr>
              <a:t>Zif</a:t>
            </a:r>
            <a:r>
              <a:rPr lang="de-AT" sz="2200" dirty="0">
                <a:latin typeface="+mn-lt"/>
              </a:rPr>
              <a:t> 13</a:t>
            </a:r>
            <a:r>
              <a:rPr lang="en-GB" sz="2200" dirty="0">
                <a:latin typeface="+mn-lt"/>
              </a:rPr>
              <a:t> ASt</a:t>
            </a:r>
            <a:r>
              <a:rPr lang="en-GB" sz="2200" dirty="0" smtClean="0">
                <a:latin typeface="+mn-lt"/>
              </a:rPr>
              <a:t>) </a:t>
            </a:r>
            <a:r>
              <a:rPr lang="de-AT" sz="2200" dirty="0" smtClean="0">
                <a:latin typeface="+mn-lt"/>
              </a:rPr>
              <a:t> </a:t>
            </a:r>
            <a:endParaRPr lang="en-GB" sz="2200" dirty="0">
              <a:latin typeface="+mn-lt"/>
            </a:endParaRPr>
          </a:p>
          <a:p>
            <a:pPr marL="342900" indent="-342900">
              <a:buFont typeface="Arial" panose="020B0604020202020204" pitchFamily="34" charset="0"/>
              <a:buChar char="•"/>
            </a:pPr>
            <a:r>
              <a:rPr lang="en-GB" sz="2200" dirty="0" err="1" smtClean="0">
                <a:latin typeface="+mn-lt"/>
              </a:rPr>
              <a:t>Raumordnung</a:t>
            </a:r>
            <a:r>
              <a:rPr lang="en-GB" sz="2200" dirty="0" smtClean="0">
                <a:latin typeface="+mn-lt"/>
              </a:rPr>
              <a:t> </a:t>
            </a:r>
            <a:r>
              <a:rPr lang="en-GB" sz="2200" dirty="0">
                <a:latin typeface="+mn-lt"/>
              </a:rPr>
              <a:t>und </a:t>
            </a:r>
            <a:r>
              <a:rPr lang="en-GB" sz="2200" dirty="0" err="1">
                <a:latin typeface="+mn-lt"/>
              </a:rPr>
              <a:t>Bauleitpläne</a:t>
            </a:r>
            <a:r>
              <a:rPr lang="en-GB" sz="2200" dirty="0">
                <a:latin typeface="+mn-lt"/>
              </a:rPr>
              <a:t> (</a:t>
            </a:r>
            <a:r>
              <a:rPr lang="de-AT" sz="2200" dirty="0">
                <a:latin typeface="+mn-lt"/>
              </a:rPr>
              <a:t>Art 8 </a:t>
            </a:r>
            <a:r>
              <a:rPr lang="de-AT" sz="2200" dirty="0" err="1">
                <a:latin typeface="+mn-lt"/>
              </a:rPr>
              <a:t>Zif</a:t>
            </a:r>
            <a:r>
              <a:rPr lang="de-AT" sz="2200" dirty="0">
                <a:latin typeface="+mn-lt"/>
              </a:rPr>
              <a:t> 5</a:t>
            </a:r>
            <a:r>
              <a:rPr lang="en-GB" sz="2200" dirty="0">
                <a:latin typeface="+mn-lt"/>
              </a:rPr>
              <a:t> </a:t>
            </a:r>
            <a:r>
              <a:rPr lang="en-GB" sz="2200" dirty="0" err="1">
                <a:latin typeface="+mn-lt"/>
              </a:rPr>
              <a:t>Ast</a:t>
            </a:r>
            <a:r>
              <a:rPr lang="en-GB" sz="2200" dirty="0" smtClean="0">
                <a:latin typeface="+mn-lt"/>
              </a:rPr>
              <a:t>); </a:t>
            </a:r>
            <a:r>
              <a:rPr lang="de-AT" sz="2200" dirty="0" smtClean="0">
                <a:latin typeface="+mn-lt"/>
              </a:rPr>
              <a:t>Straßenwesen</a:t>
            </a:r>
            <a:r>
              <a:rPr lang="de-AT" sz="2200" dirty="0">
                <a:latin typeface="+mn-lt"/>
              </a:rPr>
              <a:t>, Wasserleitungen und öffentliche Arbeiten im Interessenbereich der Provinz </a:t>
            </a:r>
            <a:r>
              <a:rPr lang="en-GB" sz="2200" dirty="0">
                <a:latin typeface="+mn-lt"/>
              </a:rPr>
              <a:t>(</a:t>
            </a:r>
            <a:r>
              <a:rPr lang="de-AT" sz="2200" dirty="0">
                <a:latin typeface="+mn-lt"/>
              </a:rPr>
              <a:t>Art 8 </a:t>
            </a:r>
            <a:r>
              <a:rPr lang="de-AT" sz="2200" dirty="0" err="1">
                <a:latin typeface="+mn-lt"/>
              </a:rPr>
              <a:t>Zif</a:t>
            </a:r>
            <a:r>
              <a:rPr lang="de-AT" sz="2200" dirty="0">
                <a:latin typeface="+mn-lt"/>
              </a:rPr>
              <a:t> 17</a:t>
            </a:r>
            <a:r>
              <a:rPr lang="en-GB" sz="2200" dirty="0">
                <a:latin typeface="+mn-lt"/>
              </a:rPr>
              <a:t> </a:t>
            </a:r>
            <a:r>
              <a:rPr lang="en-GB" sz="2200" dirty="0" err="1">
                <a:latin typeface="+mn-lt"/>
              </a:rPr>
              <a:t>ASt</a:t>
            </a:r>
            <a:r>
              <a:rPr lang="en-GB" sz="2200" dirty="0" smtClean="0">
                <a:latin typeface="+mn-lt"/>
              </a:rPr>
              <a:t>)</a:t>
            </a:r>
            <a:r>
              <a:rPr lang="de-AT" sz="2200" dirty="0" smtClean="0">
                <a:latin typeface="+mn-lt"/>
              </a:rPr>
              <a:t>; Wasserbauten </a:t>
            </a:r>
            <a:r>
              <a:rPr lang="de-AT" sz="2200" dirty="0">
                <a:latin typeface="+mn-lt"/>
              </a:rPr>
              <a:t>der dritten, vierten und fünften Kategorie </a:t>
            </a:r>
            <a:r>
              <a:rPr lang="en-GB" sz="2200" dirty="0">
                <a:latin typeface="+mn-lt"/>
              </a:rPr>
              <a:t>(</a:t>
            </a:r>
            <a:r>
              <a:rPr lang="de-AT" sz="2200" dirty="0">
                <a:latin typeface="+mn-lt"/>
              </a:rPr>
              <a:t>Art 8 </a:t>
            </a:r>
            <a:r>
              <a:rPr lang="de-AT" sz="2200" dirty="0" err="1">
                <a:latin typeface="+mn-lt"/>
              </a:rPr>
              <a:t>Zif</a:t>
            </a:r>
            <a:r>
              <a:rPr lang="de-AT" sz="2200" dirty="0">
                <a:latin typeface="+mn-lt"/>
              </a:rPr>
              <a:t> 24</a:t>
            </a:r>
            <a:r>
              <a:rPr lang="en-GB" sz="2200" dirty="0">
                <a:latin typeface="+mn-lt"/>
              </a:rPr>
              <a:t> </a:t>
            </a:r>
            <a:r>
              <a:rPr lang="en-GB" sz="2200" dirty="0" err="1">
                <a:latin typeface="+mn-lt"/>
              </a:rPr>
              <a:t>ASt</a:t>
            </a:r>
            <a:r>
              <a:rPr lang="en-GB" sz="2200" dirty="0" smtClean="0">
                <a:latin typeface="+mn-lt"/>
              </a:rPr>
              <a:t>); </a:t>
            </a:r>
          </a:p>
          <a:p>
            <a:pPr marL="342900" indent="-342900">
              <a:buFont typeface="Arial" panose="020B0604020202020204" pitchFamily="34" charset="0"/>
              <a:buChar char="•"/>
            </a:pPr>
            <a:r>
              <a:rPr lang="en-GB" sz="2200" dirty="0" err="1">
                <a:latin typeface="+mn-lt"/>
              </a:rPr>
              <a:t>sekundäre</a:t>
            </a:r>
            <a:r>
              <a:rPr lang="en-GB" sz="2200" dirty="0">
                <a:latin typeface="+mn-lt"/>
              </a:rPr>
              <a:t>/</a:t>
            </a:r>
            <a:r>
              <a:rPr lang="en-GB" sz="2200" dirty="0" err="1">
                <a:latin typeface="+mn-lt"/>
              </a:rPr>
              <a:t>konkurrierende</a:t>
            </a:r>
            <a:r>
              <a:rPr lang="en-GB" sz="2200" dirty="0">
                <a:latin typeface="+mn-lt"/>
              </a:rPr>
              <a:t> </a:t>
            </a:r>
            <a:r>
              <a:rPr lang="en-GB" sz="2200" dirty="0" err="1" smtClean="0">
                <a:latin typeface="+mn-lt"/>
              </a:rPr>
              <a:t>Kompetenz</a:t>
            </a:r>
            <a:r>
              <a:rPr lang="en-GB" sz="2200" dirty="0" smtClean="0">
                <a:latin typeface="+mn-lt"/>
              </a:rPr>
              <a:t>: </a:t>
            </a:r>
            <a:r>
              <a:rPr lang="de-AT" sz="2200" dirty="0" smtClean="0">
                <a:latin typeface="+mn-lt"/>
              </a:rPr>
              <a:t>Nutzung </a:t>
            </a:r>
            <a:r>
              <a:rPr lang="de-AT" sz="2200" dirty="0">
                <a:latin typeface="+mn-lt"/>
              </a:rPr>
              <a:t>der öffentlichen Gewässer, mit Ausnahme der Großableitungen zur Erzeugung elektrischer Energie </a:t>
            </a:r>
            <a:r>
              <a:rPr lang="en-GB" sz="2200" dirty="0">
                <a:latin typeface="+mn-lt"/>
              </a:rPr>
              <a:t>(</a:t>
            </a:r>
            <a:r>
              <a:rPr lang="de-AT" sz="2200" dirty="0">
                <a:latin typeface="+mn-lt"/>
              </a:rPr>
              <a:t>Art 9 </a:t>
            </a:r>
            <a:r>
              <a:rPr lang="de-AT" sz="2200" dirty="0" err="1">
                <a:latin typeface="+mn-lt"/>
              </a:rPr>
              <a:t>Zif</a:t>
            </a:r>
            <a:r>
              <a:rPr lang="de-AT" sz="2200" dirty="0">
                <a:latin typeface="+mn-lt"/>
              </a:rPr>
              <a:t> 9</a:t>
            </a:r>
            <a:r>
              <a:rPr lang="en-GB" sz="2200" dirty="0">
                <a:latin typeface="+mn-lt"/>
              </a:rPr>
              <a:t> </a:t>
            </a:r>
            <a:r>
              <a:rPr lang="en-GB" sz="2200" dirty="0" err="1" smtClean="0">
                <a:latin typeface="+mn-lt"/>
              </a:rPr>
              <a:t>ASt</a:t>
            </a:r>
            <a:r>
              <a:rPr lang="en-GB" sz="2200" dirty="0" smtClean="0">
                <a:latin typeface="+mn-lt"/>
              </a:rPr>
              <a:t>)</a:t>
            </a:r>
          </a:p>
          <a:p>
            <a:r>
              <a:rPr lang="de-AT" sz="2200" dirty="0" smtClean="0">
                <a:latin typeface="+mn-lt"/>
              </a:rPr>
              <a:t>Zivilschutz ist eine Materie, die querschnittsartig auf einer Reihe von Sachbereichen </a:t>
            </a:r>
            <a:r>
              <a:rPr lang="de-AT" sz="2200" smtClean="0">
                <a:latin typeface="+mn-lt"/>
              </a:rPr>
              <a:t>beruht                                                                                                                                                                          </a:t>
            </a:r>
            <a:endParaRPr lang="de-AT" sz="2200" dirty="0" smtClean="0">
              <a:latin typeface="+mn-lt"/>
            </a:endParaRPr>
          </a:p>
          <a:p>
            <a:endParaRPr lang="en-GB" sz="2000" dirty="0" smtClean="0">
              <a:latin typeface="+mn-lt"/>
            </a:endParaRPr>
          </a:p>
          <a:p>
            <a:endParaRPr lang="de-AT" sz="2000" dirty="0" smtClean="0">
              <a:latin typeface="+mn-lt"/>
            </a:endParaRPr>
          </a:p>
          <a:p>
            <a:r>
              <a:rPr lang="de-AT" sz="2200" dirty="0">
                <a:latin typeface="+mn-lt"/>
              </a:rPr>
              <a:t>	</a:t>
            </a:r>
          </a:p>
          <a:p>
            <a:endParaRPr lang="en-GB" sz="2200" dirty="0"/>
          </a:p>
          <a:p>
            <a:endParaRPr lang="en-GB" sz="2200" dirty="0">
              <a:latin typeface="+mn-lt"/>
            </a:endParaRPr>
          </a:p>
          <a:p>
            <a:endParaRPr lang="de-AT" sz="2200" dirty="0">
              <a:latin typeface="+mn-lt"/>
            </a:endParaRPr>
          </a:p>
          <a:p>
            <a:endParaRPr lang="en-GB" sz="2200" dirty="0">
              <a:latin typeface="+mn-lt"/>
            </a:endParaRPr>
          </a:p>
          <a:p>
            <a:pPr algn="ctr"/>
            <a:endParaRPr lang="de-AT" sz="2400" dirty="0" smtClean="0">
              <a:latin typeface="+mn-lt"/>
            </a:endParaRPr>
          </a:p>
        </p:txBody>
      </p:sp>
      <p:sp>
        <p:nvSpPr>
          <p:cNvPr id="3" name="Foliennummernplatzhalter 2"/>
          <p:cNvSpPr>
            <a:spLocks noGrp="1"/>
          </p:cNvSpPr>
          <p:nvPr>
            <p:ph type="sldNum" sz="quarter" idx="12"/>
          </p:nvPr>
        </p:nvSpPr>
        <p:spPr/>
        <p:txBody>
          <a:bodyPr/>
          <a:lstStyle/>
          <a:p>
            <a:r>
              <a:rPr lang="de-DE" smtClean="0"/>
              <a:t>Seite </a:t>
            </a:r>
            <a:fld id="{EBA229B5-7CFD-BC45-B1DD-7E8FA6FF2A01}" type="slidenum">
              <a:rPr lang="de-DE" smtClean="0"/>
              <a:pPr/>
              <a:t>5</a:t>
            </a:fld>
            <a:endParaRPr lang="de-DE" dirty="0"/>
          </a:p>
        </p:txBody>
      </p:sp>
      <p:sp>
        <p:nvSpPr>
          <p:cNvPr id="4" name="Titel 3"/>
          <p:cNvSpPr>
            <a:spLocks noGrp="1"/>
          </p:cNvSpPr>
          <p:nvPr>
            <p:ph type="title"/>
          </p:nvPr>
        </p:nvSpPr>
        <p:spPr>
          <a:xfrm>
            <a:off x="474968" y="476672"/>
            <a:ext cx="7886700" cy="543595"/>
          </a:xfrm>
        </p:spPr>
        <p:txBody>
          <a:bodyPr/>
          <a:lstStyle/>
          <a:p>
            <a:pPr algn="ctr"/>
            <a:r>
              <a:rPr lang="de-AT" sz="2600" b="1" dirty="0" smtClean="0">
                <a:latin typeface="+mn-lt"/>
              </a:rPr>
              <a:t>II</a:t>
            </a:r>
            <a:r>
              <a:rPr lang="de-AT" sz="2600" b="1" dirty="0">
                <a:latin typeface="+mn-lt"/>
              </a:rPr>
              <a:t>. Kompetenzrechtliche </a:t>
            </a:r>
            <a:r>
              <a:rPr lang="de-AT" sz="2600" b="1" dirty="0" smtClean="0">
                <a:latin typeface="+mn-lt"/>
              </a:rPr>
              <a:t>Grundlagen</a:t>
            </a:r>
            <a:r>
              <a:rPr lang="de-AT" sz="2600" b="1" dirty="0">
                <a:latin typeface="+mn-lt"/>
              </a:rPr>
              <a:t/>
            </a:r>
            <a:br>
              <a:rPr lang="de-AT" sz="2600" b="1" dirty="0">
                <a:latin typeface="+mn-lt"/>
              </a:rPr>
            </a:br>
            <a:r>
              <a:rPr lang="de-AT" sz="2600" b="1" dirty="0" smtClean="0">
                <a:latin typeface="+mn-lt"/>
              </a:rPr>
              <a:t/>
            </a:r>
            <a:br>
              <a:rPr lang="de-AT" sz="2600" b="1" dirty="0" smtClean="0">
                <a:latin typeface="+mn-lt"/>
              </a:rPr>
            </a:br>
            <a:endParaRPr lang="en-GB" sz="2000" b="1" dirty="0">
              <a:latin typeface="+mn-lt"/>
            </a:endParaRPr>
          </a:p>
        </p:txBody>
      </p:sp>
    </p:spTree>
    <p:extLst>
      <p:ext uri="{BB962C8B-B14F-4D97-AF65-F5344CB8AC3E}">
        <p14:creationId xmlns:p14="http://schemas.microsoft.com/office/powerpoint/2010/main" val="3791283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95536" y="1988840"/>
            <a:ext cx="8640960" cy="3744416"/>
          </a:xfrm>
        </p:spPr>
        <p:txBody>
          <a:bodyPr/>
          <a:lstStyle/>
          <a:p>
            <a:r>
              <a:rPr lang="de-AT" sz="2200" dirty="0">
                <a:latin typeface="+mn-lt"/>
              </a:rPr>
              <a:t>Art 16 </a:t>
            </a:r>
            <a:r>
              <a:rPr lang="de-AT" sz="2200" dirty="0" err="1">
                <a:latin typeface="+mn-lt"/>
              </a:rPr>
              <a:t>ASt</a:t>
            </a:r>
            <a:r>
              <a:rPr lang="de-AT" sz="2200" dirty="0">
                <a:latin typeface="+mn-lt"/>
              </a:rPr>
              <a:t>: </a:t>
            </a:r>
            <a:r>
              <a:rPr lang="de-AT" sz="2200" dirty="0" smtClean="0">
                <a:latin typeface="+mn-lt"/>
              </a:rPr>
              <a:t> </a:t>
            </a:r>
            <a:r>
              <a:rPr lang="de-AT" sz="2200" b="1" dirty="0" smtClean="0">
                <a:latin typeface="+mn-lt"/>
              </a:rPr>
              <a:t>Prinzip </a:t>
            </a:r>
            <a:r>
              <a:rPr lang="de-AT" sz="2200" b="1" dirty="0">
                <a:latin typeface="+mn-lt"/>
              </a:rPr>
              <a:t>des Parallelismus </a:t>
            </a:r>
            <a:r>
              <a:rPr lang="de-AT" sz="2200" dirty="0">
                <a:latin typeface="+mn-lt"/>
              </a:rPr>
              <a:t>zwischen Gesetzgebungs- und </a:t>
            </a:r>
            <a:r>
              <a:rPr lang="de-AT" sz="2200" dirty="0" smtClean="0">
                <a:latin typeface="+mn-lt"/>
              </a:rPr>
              <a:t>Verwaltungsbefugnis</a:t>
            </a:r>
          </a:p>
          <a:p>
            <a:endParaRPr lang="de-AT" sz="100" dirty="0">
              <a:latin typeface="+mn-lt"/>
            </a:endParaRPr>
          </a:p>
          <a:p>
            <a:r>
              <a:rPr lang="de-AT" sz="2200" dirty="0">
                <a:latin typeface="+mn-lt"/>
              </a:rPr>
              <a:t>Art 18 </a:t>
            </a:r>
            <a:r>
              <a:rPr lang="de-AT" sz="2200" dirty="0" err="1" smtClean="0">
                <a:latin typeface="+mn-lt"/>
              </a:rPr>
              <a:t>ASt</a:t>
            </a:r>
            <a:r>
              <a:rPr lang="de-AT" sz="2200" dirty="0" smtClean="0">
                <a:latin typeface="+mn-lt"/>
              </a:rPr>
              <a:t>: die </a:t>
            </a:r>
            <a:r>
              <a:rPr lang="de-AT" sz="2200" dirty="0">
                <a:latin typeface="+mn-lt"/>
              </a:rPr>
              <a:t>Autonome Region muss die Verwaltungsbefugnisse für die </a:t>
            </a:r>
            <a:r>
              <a:rPr lang="de-AT" sz="2200" b="1" dirty="0">
                <a:latin typeface="+mn-lt"/>
              </a:rPr>
              <a:t>Feuerwehrdienste</a:t>
            </a:r>
            <a:r>
              <a:rPr lang="de-AT" sz="2200" dirty="0">
                <a:latin typeface="+mn-lt"/>
              </a:rPr>
              <a:t> an die beiden Autonomen Provinzen </a:t>
            </a:r>
            <a:r>
              <a:rPr lang="de-AT" sz="2200" dirty="0" smtClean="0">
                <a:latin typeface="+mn-lt"/>
              </a:rPr>
              <a:t>delegieren (die Gesetzgebungsbefugnis ist der Autonomen Region zugeordnet)</a:t>
            </a:r>
            <a:endParaRPr lang="de-AT" sz="2200" dirty="0">
              <a:latin typeface="+mn-lt"/>
            </a:endParaRPr>
          </a:p>
          <a:p>
            <a:endParaRPr lang="de-AT" sz="500" dirty="0">
              <a:latin typeface="+mn-lt"/>
            </a:endParaRPr>
          </a:p>
          <a:p>
            <a:r>
              <a:rPr lang="de-AT" sz="2200" dirty="0" smtClean="0">
                <a:latin typeface="+mn-lt"/>
              </a:rPr>
              <a:t>Art </a:t>
            </a:r>
            <a:r>
              <a:rPr lang="de-AT" sz="2200" dirty="0">
                <a:latin typeface="+mn-lt"/>
              </a:rPr>
              <a:t>52 </a:t>
            </a:r>
            <a:r>
              <a:rPr lang="de-AT" sz="2200" dirty="0" err="1">
                <a:latin typeface="+mn-lt"/>
              </a:rPr>
              <a:t>Abs</a:t>
            </a:r>
            <a:r>
              <a:rPr lang="de-AT" sz="2200" dirty="0">
                <a:latin typeface="+mn-lt"/>
              </a:rPr>
              <a:t> 2 </a:t>
            </a:r>
            <a:r>
              <a:rPr lang="de-AT" sz="2200" dirty="0" err="1" smtClean="0">
                <a:latin typeface="+mn-lt"/>
              </a:rPr>
              <a:t>ASt</a:t>
            </a:r>
            <a:r>
              <a:rPr lang="de-AT" sz="2200" dirty="0" smtClean="0">
                <a:latin typeface="+mn-lt"/>
              </a:rPr>
              <a:t>: der </a:t>
            </a:r>
            <a:r>
              <a:rPr lang="de-AT" sz="2200" b="1" dirty="0">
                <a:latin typeface="+mn-lt"/>
              </a:rPr>
              <a:t>Landeshauptmann</a:t>
            </a:r>
            <a:r>
              <a:rPr lang="de-AT" sz="2200" dirty="0">
                <a:latin typeface="+mn-lt"/>
              </a:rPr>
              <a:t> trifft im Interesse der Bevölkerung zweier oder mehrerer Gemeinden die im gegebenen Fall notwendigen und dringlichen Maßnahmen auf dem Gebiete der </a:t>
            </a:r>
            <a:r>
              <a:rPr lang="de-AT" sz="2200" b="1" dirty="0">
                <a:latin typeface="+mn-lt"/>
              </a:rPr>
              <a:t>öffentlichen Sicherheit und </a:t>
            </a:r>
            <a:r>
              <a:rPr lang="de-AT" sz="2200" b="1" dirty="0" smtClean="0">
                <a:latin typeface="+mn-lt"/>
              </a:rPr>
              <a:t>Gesundheit </a:t>
            </a:r>
            <a:endParaRPr lang="de-AT" sz="2200" b="1" dirty="0">
              <a:latin typeface="+mn-lt"/>
            </a:endParaRPr>
          </a:p>
          <a:p>
            <a:endParaRPr lang="en-GB" sz="2200" dirty="0">
              <a:latin typeface="+mn-lt"/>
            </a:endParaRPr>
          </a:p>
          <a:p>
            <a:endParaRPr lang="de-AT" sz="2200" dirty="0">
              <a:latin typeface="+mn-lt"/>
            </a:endParaRPr>
          </a:p>
          <a:p>
            <a:endParaRPr lang="en-GB" sz="2200" dirty="0">
              <a:latin typeface="+mn-lt"/>
            </a:endParaRPr>
          </a:p>
          <a:p>
            <a:pPr algn="ctr"/>
            <a:endParaRPr lang="de-AT" sz="2400" dirty="0" smtClean="0">
              <a:latin typeface="+mn-lt"/>
            </a:endParaRPr>
          </a:p>
        </p:txBody>
      </p:sp>
      <p:sp>
        <p:nvSpPr>
          <p:cNvPr id="3" name="Foliennummernplatzhalter 2"/>
          <p:cNvSpPr>
            <a:spLocks noGrp="1"/>
          </p:cNvSpPr>
          <p:nvPr>
            <p:ph type="sldNum" sz="quarter" idx="12"/>
          </p:nvPr>
        </p:nvSpPr>
        <p:spPr/>
        <p:txBody>
          <a:bodyPr/>
          <a:lstStyle/>
          <a:p>
            <a:r>
              <a:rPr lang="de-DE" smtClean="0"/>
              <a:t>Seite </a:t>
            </a:r>
            <a:fld id="{EBA229B5-7CFD-BC45-B1DD-7E8FA6FF2A01}" type="slidenum">
              <a:rPr lang="de-DE" smtClean="0"/>
              <a:pPr/>
              <a:t>6</a:t>
            </a:fld>
            <a:endParaRPr lang="de-DE" dirty="0"/>
          </a:p>
        </p:txBody>
      </p:sp>
      <p:sp>
        <p:nvSpPr>
          <p:cNvPr id="4" name="Titel 3"/>
          <p:cNvSpPr>
            <a:spLocks noGrp="1"/>
          </p:cNvSpPr>
          <p:nvPr>
            <p:ph type="title"/>
          </p:nvPr>
        </p:nvSpPr>
        <p:spPr>
          <a:xfrm>
            <a:off x="474968" y="620688"/>
            <a:ext cx="7886700" cy="543595"/>
          </a:xfrm>
        </p:spPr>
        <p:txBody>
          <a:bodyPr/>
          <a:lstStyle/>
          <a:p>
            <a:pPr algn="ctr"/>
            <a:r>
              <a:rPr lang="de-AT" sz="2600" b="1" dirty="0" smtClean="0">
                <a:latin typeface="+mn-lt"/>
              </a:rPr>
              <a:t>II</a:t>
            </a:r>
            <a:r>
              <a:rPr lang="de-AT" sz="2600" b="1" dirty="0">
                <a:latin typeface="+mn-lt"/>
              </a:rPr>
              <a:t>. Kompetenzrechtliche </a:t>
            </a:r>
            <a:r>
              <a:rPr lang="de-AT" sz="2600" b="1" dirty="0" smtClean="0">
                <a:latin typeface="+mn-lt"/>
              </a:rPr>
              <a:t>Grundlagen</a:t>
            </a:r>
            <a:br>
              <a:rPr lang="de-AT" sz="2600" b="1" dirty="0" smtClean="0">
                <a:latin typeface="+mn-lt"/>
              </a:rPr>
            </a:br>
            <a:r>
              <a:rPr lang="de-AT" sz="2600" b="1" dirty="0" smtClean="0">
                <a:latin typeface="+mn-lt"/>
              </a:rPr>
              <a:t/>
            </a:r>
            <a:br>
              <a:rPr lang="de-AT" sz="2600" b="1" dirty="0" smtClean="0">
                <a:latin typeface="+mn-lt"/>
              </a:rPr>
            </a:br>
            <a:endParaRPr lang="en-GB" sz="2600" b="1" dirty="0">
              <a:latin typeface="+mn-lt"/>
            </a:endParaRPr>
          </a:p>
        </p:txBody>
      </p:sp>
    </p:spTree>
    <p:extLst>
      <p:ext uri="{BB962C8B-B14F-4D97-AF65-F5344CB8AC3E}">
        <p14:creationId xmlns:p14="http://schemas.microsoft.com/office/powerpoint/2010/main" val="1085317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79512" y="1163066"/>
            <a:ext cx="8856984" cy="3744416"/>
          </a:xfrm>
        </p:spPr>
        <p:txBody>
          <a:bodyPr/>
          <a:lstStyle/>
          <a:p>
            <a:r>
              <a:rPr lang="de-AT" sz="2200" b="1" dirty="0">
                <a:latin typeface="+mn-lt"/>
              </a:rPr>
              <a:t>DPR </a:t>
            </a:r>
            <a:r>
              <a:rPr lang="de-AT" sz="2200" b="1" dirty="0" err="1">
                <a:latin typeface="+mn-lt"/>
              </a:rPr>
              <a:t>Nr</a:t>
            </a:r>
            <a:r>
              <a:rPr lang="de-AT" sz="2200" b="1" dirty="0">
                <a:latin typeface="+mn-lt"/>
              </a:rPr>
              <a:t> 381/1974  „Durchführungsbestimmungen zum Sonderstatut für die Region Trentino-Südtirol betreffend Raumordnung und öffentliche Arbeiten“ </a:t>
            </a:r>
            <a:r>
              <a:rPr lang="de-AT" sz="2200" b="1" dirty="0" err="1" smtClean="0">
                <a:latin typeface="+mn-lt"/>
              </a:rPr>
              <a:t>igF</a:t>
            </a:r>
            <a:endParaRPr lang="de-AT" sz="2200" b="1" dirty="0">
              <a:latin typeface="+mn-lt"/>
            </a:endParaRPr>
          </a:p>
          <a:p>
            <a:pPr marL="342900" indent="-342900">
              <a:buFont typeface="Wingdings" panose="05000000000000000000" pitchFamily="2" charset="2"/>
              <a:buChar char="ü"/>
            </a:pPr>
            <a:r>
              <a:rPr lang="de-AT" sz="2000" dirty="0" smtClean="0">
                <a:latin typeface="+mn-lt"/>
              </a:rPr>
              <a:t>die Verwaltungsbefugnisse des Staates und der Region auf den Sachgebieten, </a:t>
            </a:r>
            <a:r>
              <a:rPr lang="de-AT" sz="2000" dirty="0" err="1" smtClean="0">
                <a:latin typeface="+mn-lt"/>
              </a:rPr>
              <a:t>insb</a:t>
            </a:r>
            <a:r>
              <a:rPr lang="de-AT" sz="2000" dirty="0" smtClean="0">
                <a:latin typeface="+mn-lt"/>
              </a:rPr>
              <a:t> der </a:t>
            </a:r>
            <a:r>
              <a:rPr lang="de-AT" sz="2000" dirty="0">
                <a:latin typeface="+mn-lt"/>
              </a:rPr>
              <a:t>Maßnahmen zur Katastrophenvorbeugung und </a:t>
            </a:r>
            <a:r>
              <a:rPr lang="de-AT" sz="2000" dirty="0" smtClean="0">
                <a:latin typeface="+mn-lt"/>
              </a:rPr>
              <a:t>–</a:t>
            </a:r>
            <a:r>
              <a:rPr lang="de-AT" sz="2000" dirty="0" err="1" smtClean="0">
                <a:latin typeface="+mn-lt"/>
              </a:rPr>
              <a:t>soforthilfe</a:t>
            </a:r>
            <a:r>
              <a:rPr lang="de-AT" sz="2000" dirty="0" smtClean="0">
                <a:latin typeface="+mn-lt"/>
              </a:rPr>
              <a:t>, werden durch das Land ausgeübt (Art 1 DPR </a:t>
            </a:r>
            <a:r>
              <a:rPr lang="de-AT" sz="2000" dirty="0" err="1" smtClean="0">
                <a:latin typeface="+mn-lt"/>
              </a:rPr>
              <a:t>Nr</a:t>
            </a:r>
            <a:r>
              <a:rPr lang="de-AT" sz="2000" dirty="0" smtClean="0">
                <a:latin typeface="+mn-lt"/>
              </a:rPr>
              <a:t> 381/1974)</a:t>
            </a:r>
            <a:endParaRPr lang="de-AT" sz="2000" dirty="0" smtClean="0"/>
          </a:p>
          <a:p>
            <a:pPr marL="342900" indent="-342900">
              <a:buFont typeface="Wingdings" panose="05000000000000000000" pitchFamily="2" charset="2"/>
              <a:buChar char="ü"/>
            </a:pPr>
            <a:r>
              <a:rPr lang="de-AT" sz="2000" dirty="0" smtClean="0">
                <a:latin typeface="+mn-lt"/>
              </a:rPr>
              <a:t>Die staatliche Zuständigkeit erfasst nur Schadensereignissen </a:t>
            </a:r>
            <a:r>
              <a:rPr lang="de-AT" sz="2000" dirty="0">
                <a:latin typeface="+mn-lt"/>
              </a:rPr>
              <a:t>oder drohenden </a:t>
            </a:r>
            <a:r>
              <a:rPr lang="de-AT" sz="2000" dirty="0" smtClean="0">
                <a:latin typeface="+mn-lt"/>
              </a:rPr>
              <a:t>Ereignisse, </a:t>
            </a:r>
            <a:r>
              <a:rPr lang="de-AT" sz="2000" dirty="0">
                <a:latin typeface="+mn-lt"/>
              </a:rPr>
              <a:t>die aufgrund Natur und Ausmaß nicht mit den Mitteln des Landes bewältigt werden </a:t>
            </a:r>
            <a:r>
              <a:rPr lang="de-AT" sz="2000" dirty="0" smtClean="0">
                <a:latin typeface="+mn-lt"/>
              </a:rPr>
              <a:t>können (Art </a:t>
            </a:r>
            <a:r>
              <a:rPr lang="de-AT" sz="2000" dirty="0">
                <a:latin typeface="+mn-lt"/>
              </a:rPr>
              <a:t>33 </a:t>
            </a:r>
            <a:r>
              <a:rPr lang="de-AT" sz="2000" dirty="0" smtClean="0">
                <a:latin typeface="+mn-lt"/>
              </a:rPr>
              <a:t>DPR </a:t>
            </a:r>
            <a:r>
              <a:rPr lang="de-AT" sz="2000" dirty="0" err="1">
                <a:latin typeface="+mn-lt"/>
              </a:rPr>
              <a:t>Nr</a:t>
            </a:r>
            <a:r>
              <a:rPr lang="de-AT" sz="2000" dirty="0">
                <a:latin typeface="+mn-lt"/>
              </a:rPr>
              <a:t> </a:t>
            </a:r>
            <a:r>
              <a:rPr lang="de-AT" sz="2000" dirty="0" smtClean="0">
                <a:latin typeface="+mn-lt"/>
              </a:rPr>
              <a:t>281/1974)</a:t>
            </a:r>
            <a:endParaRPr lang="de-AT" sz="2000" dirty="0">
              <a:latin typeface="+mn-lt"/>
            </a:endParaRPr>
          </a:p>
          <a:p>
            <a:pPr marL="342900" indent="-342900">
              <a:buFont typeface="Wingdings" panose="05000000000000000000" pitchFamily="2" charset="2"/>
              <a:buChar char="ü"/>
            </a:pPr>
            <a:r>
              <a:rPr lang="de-AT" sz="2000" dirty="0">
                <a:latin typeface="+mn-lt"/>
              </a:rPr>
              <a:t>Erklärung des staatlichen Notstands durch den Innenminister: im Einvernehmen mit dem Landeshauptmann (Art 34 DPR </a:t>
            </a:r>
            <a:r>
              <a:rPr lang="de-AT" sz="2000" dirty="0" err="1">
                <a:latin typeface="+mn-lt"/>
              </a:rPr>
              <a:t>Nr</a:t>
            </a:r>
            <a:r>
              <a:rPr lang="de-AT" sz="2000" dirty="0">
                <a:latin typeface="+mn-lt"/>
              </a:rPr>
              <a:t> 381/1974)</a:t>
            </a:r>
          </a:p>
          <a:p>
            <a:pPr marL="342900" indent="-342900">
              <a:buFont typeface="Wingdings" panose="05000000000000000000" pitchFamily="2" charset="2"/>
              <a:buChar char="ü"/>
            </a:pPr>
            <a:r>
              <a:rPr lang="de-AT" sz="2000" dirty="0">
                <a:latin typeface="+mn-lt"/>
              </a:rPr>
              <a:t>Staatliches Handeln: lediglich ergänzender Natur (Art 35 </a:t>
            </a:r>
            <a:r>
              <a:rPr lang="de-AT" sz="2000" dirty="0" err="1">
                <a:latin typeface="+mn-lt"/>
              </a:rPr>
              <a:t>Abs</a:t>
            </a:r>
            <a:r>
              <a:rPr lang="de-AT" sz="2000" dirty="0">
                <a:latin typeface="+mn-lt"/>
              </a:rPr>
              <a:t> 1 DPR </a:t>
            </a:r>
            <a:r>
              <a:rPr lang="de-AT" sz="2000" dirty="0" err="1">
                <a:latin typeface="+mn-lt"/>
              </a:rPr>
              <a:t>Nr</a:t>
            </a:r>
            <a:r>
              <a:rPr lang="de-AT" sz="2000" dirty="0">
                <a:latin typeface="+mn-lt"/>
              </a:rPr>
              <a:t> 381/1974)</a:t>
            </a:r>
          </a:p>
          <a:p>
            <a:pPr marL="342900" indent="-342900">
              <a:buFont typeface="Wingdings" panose="05000000000000000000" pitchFamily="2" charset="2"/>
              <a:buChar char="ü"/>
            </a:pPr>
            <a:r>
              <a:rPr lang="de-AT" sz="2000" dirty="0">
                <a:latin typeface="+mn-lt"/>
              </a:rPr>
              <a:t>kein regionales Zivilschutzkomitee (Art 36 </a:t>
            </a:r>
            <a:r>
              <a:rPr lang="de-AT" sz="2000" dirty="0" err="1">
                <a:latin typeface="+mn-lt"/>
              </a:rPr>
              <a:t>Abs</a:t>
            </a:r>
            <a:r>
              <a:rPr lang="de-AT" sz="2000" dirty="0">
                <a:latin typeface="+mn-lt"/>
              </a:rPr>
              <a:t> 2 DPR </a:t>
            </a:r>
            <a:r>
              <a:rPr lang="de-AT" sz="2000" dirty="0" err="1">
                <a:latin typeface="+mn-lt"/>
              </a:rPr>
              <a:t>Nr</a:t>
            </a:r>
            <a:r>
              <a:rPr lang="de-AT" sz="2000" dirty="0">
                <a:latin typeface="+mn-lt"/>
              </a:rPr>
              <a:t> 381/1974)</a:t>
            </a:r>
          </a:p>
          <a:p>
            <a:pPr marL="342900" indent="-342900">
              <a:buFont typeface="Wingdings" panose="05000000000000000000" pitchFamily="2" charset="2"/>
              <a:buChar char="ü"/>
            </a:pPr>
            <a:r>
              <a:rPr lang="de-AT" sz="2000" dirty="0">
                <a:latin typeface="+mn-lt"/>
              </a:rPr>
              <a:t>Informationsaustausch </a:t>
            </a:r>
            <a:r>
              <a:rPr lang="de-AT" sz="2000" dirty="0" smtClean="0">
                <a:latin typeface="+mn-lt"/>
              </a:rPr>
              <a:t>zwischen Staat und Land (Art </a:t>
            </a:r>
            <a:r>
              <a:rPr lang="de-AT" sz="2000" dirty="0">
                <a:latin typeface="+mn-lt"/>
              </a:rPr>
              <a:t>37 DPR </a:t>
            </a:r>
            <a:r>
              <a:rPr lang="de-AT" sz="2000" dirty="0" err="1">
                <a:latin typeface="+mn-lt"/>
              </a:rPr>
              <a:t>Nr</a:t>
            </a:r>
            <a:r>
              <a:rPr lang="de-AT" sz="2000" dirty="0">
                <a:latin typeface="+mn-lt"/>
              </a:rPr>
              <a:t> 381/1974)</a:t>
            </a:r>
          </a:p>
          <a:p>
            <a:endParaRPr lang="de-AT" sz="2200" dirty="0">
              <a:latin typeface="+mn-lt"/>
            </a:endParaRPr>
          </a:p>
          <a:p>
            <a:endParaRPr lang="en-GB" sz="2200" dirty="0">
              <a:latin typeface="+mn-lt"/>
            </a:endParaRPr>
          </a:p>
        </p:txBody>
      </p:sp>
      <p:sp>
        <p:nvSpPr>
          <p:cNvPr id="3" name="Foliennummernplatzhalter 2"/>
          <p:cNvSpPr>
            <a:spLocks noGrp="1"/>
          </p:cNvSpPr>
          <p:nvPr>
            <p:ph type="sldNum" sz="quarter" idx="12"/>
          </p:nvPr>
        </p:nvSpPr>
        <p:spPr/>
        <p:txBody>
          <a:bodyPr/>
          <a:lstStyle/>
          <a:p>
            <a:r>
              <a:rPr lang="de-DE" smtClean="0"/>
              <a:t>Seite </a:t>
            </a:r>
            <a:fld id="{EBA229B5-7CFD-BC45-B1DD-7E8FA6FF2A01}" type="slidenum">
              <a:rPr lang="de-DE" smtClean="0"/>
              <a:pPr/>
              <a:t>7</a:t>
            </a:fld>
            <a:endParaRPr lang="de-DE" dirty="0"/>
          </a:p>
        </p:txBody>
      </p:sp>
      <p:sp>
        <p:nvSpPr>
          <p:cNvPr id="4" name="Titel 3"/>
          <p:cNvSpPr>
            <a:spLocks noGrp="1"/>
          </p:cNvSpPr>
          <p:nvPr>
            <p:ph type="title"/>
          </p:nvPr>
        </p:nvSpPr>
        <p:spPr>
          <a:xfrm>
            <a:off x="474968" y="476672"/>
            <a:ext cx="7886700" cy="543595"/>
          </a:xfrm>
        </p:spPr>
        <p:txBody>
          <a:bodyPr/>
          <a:lstStyle/>
          <a:p>
            <a:pPr algn="ctr"/>
            <a:r>
              <a:rPr lang="de-AT" sz="2600" b="1" dirty="0" smtClean="0">
                <a:latin typeface="+mn-lt"/>
              </a:rPr>
              <a:t>II</a:t>
            </a:r>
            <a:r>
              <a:rPr lang="de-AT" sz="2600" b="1" dirty="0">
                <a:latin typeface="+mn-lt"/>
              </a:rPr>
              <a:t>. Kompetenzrechtliche Grundlagen</a:t>
            </a:r>
            <a:r>
              <a:rPr lang="de-AT" sz="2800" b="1" dirty="0" smtClean="0"/>
              <a:t/>
            </a:r>
            <a:br>
              <a:rPr lang="de-AT" sz="2800" b="1" dirty="0" smtClean="0"/>
            </a:br>
            <a:endParaRPr lang="en-GB" sz="2600" b="1" dirty="0">
              <a:latin typeface="+mn-lt"/>
            </a:endParaRPr>
          </a:p>
        </p:txBody>
      </p:sp>
    </p:spTree>
    <p:extLst>
      <p:ext uri="{BB962C8B-B14F-4D97-AF65-F5344CB8AC3E}">
        <p14:creationId xmlns:p14="http://schemas.microsoft.com/office/powerpoint/2010/main" val="2476342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539552" y="1988840"/>
            <a:ext cx="8201488" cy="3744416"/>
          </a:xfrm>
        </p:spPr>
        <p:txBody>
          <a:bodyPr/>
          <a:lstStyle/>
          <a:p>
            <a:r>
              <a:rPr lang="de-AT" sz="2000" dirty="0" smtClean="0">
                <a:latin typeface="+mn-lt"/>
              </a:rPr>
              <a:t>Ebenso relevant:</a:t>
            </a:r>
          </a:p>
          <a:p>
            <a:r>
              <a:rPr lang="de-AT" sz="2000" dirty="0" smtClean="0">
                <a:latin typeface="+mn-lt"/>
              </a:rPr>
              <a:t>Art 4 </a:t>
            </a:r>
            <a:r>
              <a:rPr lang="de-AT" sz="2000" dirty="0" err="1">
                <a:latin typeface="+mn-lt"/>
              </a:rPr>
              <a:t>A</a:t>
            </a:r>
            <a:r>
              <a:rPr lang="de-AT" sz="2000" dirty="0" err="1" smtClean="0">
                <a:latin typeface="+mn-lt"/>
              </a:rPr>
              <a:t>bs</a:t>
            </a:r>
            <a:r>
              <a:rPr lang="de-AT" sz="2000" dirty="0" smtClean="0">
                <a:latin typeface="+mn-lt"/>
              </a:rPr>
              <a:t> 1 </a:t>
            </a:r>
            <a:r>
              <a:rPr lang="de-AT" sz="2000" dirty="0" err="1" smtClean="0">
                <a:latin typeface="+mn-lt"/>
              </a:rPr>
              <a:t>GvD</a:t>
            </a:r>
            <a:r>
              <a:rPr lang="de-AT" sz="2000" dirty="0" smtClean="0">
                <a:latin typeface="+mn-lt"/>
              </a:rPr>
              <a:t> </a:t>
            </a:r>
            <a:r>
              <a:rPr lang="de-AT" sz="2000" dirty="0" err="1" smtClean="0">
                <a:latin typeface="+mn-lt"/>
              </a:rPr>
              <a:t>Nr</a:t>
            </a:r>
            <a:r>
              <a:rPr lang="de-AT" sz="2000" dirty="0" smtClean="0">
                <a:latin typeface="+mn-lt"/>
              </a:rPr>
              <a:t> 266/1992 (Durchführungsbestimmung zum Autonomiestatut)</a:t>
            </a:r>
          </a:p>
          <a:p>
            <a:r>
              <a:rPr lang="de-AT" sz="2000" u="sng" dirty="0">
                <a:latin typeface="+mn-lt"/>
              </a:rPr>
              <a:t>i</a:t>
            </a:r>
            <a:r>
              <a:rPr lang="de-AT" sz="2000" u="sng" dirty="0" smtClean="0">
                <a:latin typeface="+mn-lt"/>
              </a:rPr>
              <a:t>n </a:t>
            </a:r>
            <a:r>
              <a:rPr lang="de-AT" sz="2000" u="sng" dirty="0">
                <a:latin typeface="+mn-lt"/>
              </a:rPr>
              <a:t>den in die Zuständigkeit </a:t>
            </a:r>
            <a:r>
              <a:rPr lang="de-AT" sz="2000" u="sng" dirty="0" smtClean="0">
                <a:latin typeface="+mn-lt"/>
              </a:rPr>
              <a:t>der </a:t>
            </a:r>
            <a:r>
              <a:rPr lang="de-AT" sz="2000" u="sng" dirty="0">
                <a:latin typeface="+mn-lt"/>
              </a:rPr>
              <a:t>autonomen Provinzen fallenden Sachbereichen kann das Gesetz den staatlichen Organen keinerlei </a:t>
            </a:r>
            <a:r>
              <a:rPr lang="de-AT" sz="2000" dirty="0">
                <a:latin typeface="+mn-lt"/>
              </a:rPr>
              <a:t>Verwaltungsfunktionen übertragen, und zwar einschließlich jener betreffend die Aufsicht, die Verwaltungspolizei und die Feststellung von Übertretungen in Verwaltungssachen, die sich von jenen unterscheiden, welche dem Staat gemäß Sonderstatut und den entsprechenden Durchführungsbestimmungen </a:t>
            </a:r>
            <a:r>
              <a:rPr lang="de-AT" sz="2000" dirty="0" smtClean="0">
                <a:latin typeface="+mn-lt"/>
              </a:rPr>
              <a:t>zustehen</a:t>
            </a:r>
          </a:p>
          <a:p>
            <a:endParaRPr lang="en-GB" sz="2200" dirty="0">
              <a:latin typeface="+mn-lt"/>
            </a:endParaRPr>
          </a:p>
        </p:txBody>
      </p:sp>
      <p:sp>
        <p:nvSpPr>
          <p:cNvPr id="3" name="Foliennummernplatzhalter 2"/>
          <p:cNvSpPr>
            <a:spLocks noGrp="1"/>
          </p:cNvSpPr>
          <p:nvPr>
            <p:ph type="sldNum" sz="quarter" idx="12"/>
          </p:nvPr>
        </p:nvSpPr>
        <p:spPr/>
        <p:txBody>
          <a:bodyPr/>
          <a:lstStyle/>
          <a:p>
            <a:r>
              <a:rPr lang="de-DE" smtClean="0"/>
              <a:t>Seite </a:t>
            </a:r>
            <a:fld id="{EBA229B5-7CFD-BC45-B1DD-7E8FA6FF2A01}" type="slidenum">
              <a:rPr lang="de-DE" smtClean="0"/>
              <a:pPr/>
              <a:t>8</a:t>
            </a:fld>
            <a:endParaRPr lang="de-DE" dirty="0"/>
          </a:p>
        </p:txBody>
      </p:sp>
      <p:sp>
        <p:nvSpPr>
          <p:cNvPr id="4" name="Titel 3"/>
          <p:cNvSpPr>
            <a:spLocks noGrp="1"/>
          </p:cNvSpPr>
          <p:nvPr>
            <p:ph type="title"/>
          </p:nvPr>
        </p:nvSpPr>
        <p:spPr>
          <a:xfrm>
            <a:off x="474968" y="476672"/>
            <a:ext cx="7886700" cy="543595"/>
          </a:xfrm>
        </p:spPr>
        <p:txBody>
          <a:bodyPr/>
          <a:lstStyle/>
          <a:p>
            <a:pPr algn="ctr"/>
            <a:r>
              <a:rPr lang="de-AT" sz="2600" b="1" dirty="0" smtClean="0">
                <a:latin typeface="+mn-lt"/>
              </a:rPr>
              <a:t>II</a:t>
            </a:r>
            <a:r>
              <a:rPr lang="de-AT" sz="2600" b="1" dirty="0">
                <a:latin typeface="+mn-lt"/>
              </a:rPr>
              <a:t>. Kompetenzrechtliche Grundlagen</a:t>
            </a:r>
            <a:r>
              <a:rPr lang="de-AT" sz="2800" b="1" dirty="0" smtClean="0"/>
              <a:t/>
            </a:r>
            <a:br>
              <a:rPr lang="de-AT" sz="2800" b="1" dirty="0" smtClean="0"/>
            </a:br>
            <a:endParaRPr lang="en-GB" sz="2600" b="1" dirty="0">
              <a:latin typeface="+mn-lt"/>
            </a:endParaRPr>
          </a:p>
        </p:txBody>
      </p:sp>
    </p:spTree>
    <p:extLst>
      <p:ext uri="{BB962C8B-B14F-4D97-AF65-F5344CB8AC3E}">
        <p14:creationId xmlns:p14="http://schemas.microsoft.com/office/powerpoint/2010/main" val="1459816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23528" y="1340768"/>
            <a:ext cx="8640960" cy="3744416"/>
          </a:xfrm>
        </p:spPr>
        <p:txBody>
          <a:bodyPr/>
          <a:lstStyle/>
          <a:p>
            <a:r>
              <a:rPr lang="de-AT" sz="2000" dirty="0" smtClean="0">
                <a:latin typeface="+mn-lt"/>
              </a:rPr>
              <a:t>Das </a:t>
            </a:r>
            <a:r>
              <a:rPr lang="de-AT" sz="2000" dirty="0">
                <a:latin typeface="+mn-lt"/>
              </a:rPr>
              <a:t>LG </a:t>
            </a:r>
            <a:r>
              <a:rPr lang="de-AT" sz="2000" dirty="0" err="1">
                <a:latin typeface="+mn-lt"/>
              </a:rPr>
              <a:t>Nr</a:t>
            </a:r>
            <a:r>
              <a:rPr lang="de-AT" sz="2000" dirty="0">
                <a:latin typeface="+mn-lt"/>
              </a:rPr>
              <a:t> 15/2002 enthält den vereinheitlichten Text über die Ordnung der Feuerwehr- und </a:t>
            </a:r>
            <a:r>
              <a:rPr lang="de-AT" sz="2000" dirty="0" smtClean="0">
                <a:latin typeface="+mn-lt"/>
              </a:rPr>
              <a:t>Zivilschutzdienste (ausgeführt </a:t>
            </a:r>
            <a:r>
              <a:rPr lang="de-AT" sz="2000" dirty="0">
                <a:latin typeface="+mn-lt"/>
              </a:rPr>
              <a:t>mit DLH </a:t>
            </a:r>
            <a:r>
              <a:rPr lang="de-AT" sz="2000" dirty="0" err="1">
                <a:latin typeface="+mn-lt"/>
              </a:rPr>
              <a:t>Nr</a:t>
            </a:r>
            <a:r>
              <a:rPr lang="de-AT" sz="2000" dirty="0">
                <a:latin typeface="+mn-lt"/>
              </a:rPr>
              <a:t> </a:t>
            </a:r>
            <a:r>
              <a:rPr lang="de-AT" sz="2000" dirty="0" smtClean="0">
                <a:latin typeface="+mn-lt"/>
              </a:rPr>
              <a:t>31/2014), es regelt</a:t>
            </a:r>
            <a:r>
              <a:rPr lang="de-AT" sz="2000" i="1" dirty="0" smtClean="0">
                <a:latin typeface="+mn-lt"/>
              </a:rPr>
              <a:t>:</a:t>
            </a:r>
          </a:p>
          <a:p>
            <a:pPr marL="342900" indent="-342900">
              <a:buFont typeface="Arial" panose="020B0604020202020204" pitchFamily="34" charset="0"/>
              <a:buChar char="•"/>
            </a:pPr>
            <a:r>
              <a:rPr lang="de-AT" sz="2000" dirty="0" smtClean="0">
                <a:latin typeface="+mn-lt"/>
              </a:rPr>
              <a:t>Einrichtungen und Behörden des Zivilschutzdienstes und deren Zuständigkeiten</a:t>
            </a:r>
          </a:p>
          <a:p>
            <a:pPr marL="342900" indent="-342900">
              <a:buFont typeface="Arial" panose="020B0604020202020204" pitchFamily="34" charset="0"/>
              <a:buChar char="•"/>
            </a:pPr>
            <a:r>
              <a:rPr lang="de-AT" sz="2000" dirty="0">
                <a:latin typeface="+mn-lt"/>
              </a:rPr>
              <a:t>die Verfahren zur Zusammenarbeit zwischen den Behörden im Falle eines Notstandes</a:t>
            </a:r>
          </a:p>
          <a:p>
            <a:pPr marL="342900" indent="-342900">
              <a:buFont typeface="Arial" panose="020B0604020202020204" pitchFamily="34" charset="0"/>
              <a:buChar char="•"/>
            </a:pPr>
            <a:r>
              <a:rPr lang="de-AT" sz="2000" dirty="0" smtClean="0">
                <a:latin typeface="+mn-lt"/>
              </a:rPr>
              <a:t>die Organisation des Feuerwehrdienstes als wesentlicher Teil des Zivilschutzes</a:t>
            </a:r>
          </a:p>
          <a:p>
            <a:r>
              <a:rPr lang="de-AT" sz="2000" dirty="0" smtClean="0">
                <a:latin typeface="+mn-lt"/>
              </a:rPr>
              <a:t>Die </a:t>
            </a:r>
            <a:r>
              <a:rPr lang="de-AT" sz="2000" dirty="0" smtClean="0">
                <a:latin typeface="+mn-lt"/>
              </a:rPr>
              <a:t>Regierung hatte das Landesgesetz Nr 15/2002 </a:t>
            </a:r>
            <a:r>
              <a:rPr lang="de-AT" sz="2000" dirty="0" err="1" smtClean="0">
                <a:latin typeface="+mn-lt"/>
              </a:rPr>
              <a:t>ua</a:t>
            </a:r>
            <a:r>
              <a:rPr lang="de-AT" sz="2000" dirty="0" smtClean="0">
                <a:latin typeface="+mn-lt"/>
              </a:rPr>
              <a:t> angefochten, weil Zivilschutz nicht unter den statutarischen Kompetenzen angeführt ist </a:t>
            </a:r>
          </a:p>
          <a:p>
            <a:r>
              <a:rPr lang="de-AT" sz="2000" dirty="0" smtClean="0">
                <a:latin typeface="+mn-lt"/>
              </a:rPr>
              <a:t>Im  Urteil Nr 321/2005 kam der Verfassungsgerichtshof zum Schluss, dass das </a:t>
            </a:r>
            <a:r>
              <a:rPr lang="de-AT" sz="2000" dirty="0" smtClean="0">
                <a:latin typeface="+mn-lt"/>
              </a:rPr>
              <a:t>LG Nr 15/2002  </a:t>
            </a:r>
            <a:r>
              <a:rPr lang="de-AT" sz="2000" dirty="0" smtClean="0">
                <a:latin typeface="+mn-lt"/>
              </a:rPr>
              <a:t>bis auf eine Bestimmung, in denen eine Koordinierung der staatlichen Tätigkeit durch das Land vorgesehen war, verfassungsmäßig ist, da es dem Statut und den einschlägigen Durchführungsbestimmungen dazu </a:t>
            </a:r>
            <a:r>
              <a:rPr lang="de-AT" sz="2000" dirty="0" smtClean="0">
                <a:latin typeface="+mn-lt"/>
              </a:rPr>
              <a:t>entspricht</a:t>
            </a:r>
          </a:p>
          <a:p>
            <a:endParaRPr lang="de-AT" sz="2000" dirty="0" smtClean="0">
              <a:latin typeface="+mn-lt"/>
            </a:endParaRPr>
          </a:p>
        </p:txBody>
      </p:sp>
      <p:sp>
        <p:nvSpPr>
          <p:cNvPr id="3" name="Foliennummernplatzhalter 2"/>
          <p:cNvSpPr>
            <a:spLocks noGrp="1"/>
          </p:cNvSpPr>
          <p:nvPr>
            <p:ph type="sldNum" sz="quarter" idx="12"/>
          </p:nvPr>
        </p:nvSpPr>
        <p:spPr/>
        <p:txBody>
          <a:bodyPr/>
          <a:lstStyle/>
          <a:p>
            <a:r>
              <a:rPr lang="de-DE" smtClean="0"/>
              <a:t>Seite </a:t>
            </a:r>
            <a:fld id="{EBA229B5-7CFD-BC45-B1DD-7E8FA6FF2A01}" type="slidenum">
              <a:rPr lang="de-DE" smtClean="0"/>
              <a:pPr/>
              <a:t>9</a:t>
            </a:fld>
            <a:endParaRPr lang="de-DE" dirty="0"/>
          </a:p>
        </p:txBody>
      </p:sp>
      <p:sp>
        <p:nvSpPr>
          <p:cNvPr id="4" name="Titel 3"/>
          <p:cNvSpPr>
            <a:spLocks noGrp="1"/>
          </p:cNvSpPr>
          <p:nvPr>
            <p:ph type="title"/>
          </p:nvPr>
        </p:nvSpPr>
        <p:spPr>
          <a:xfrm>
            <a:off x="444704" y="476672"/>
            <a:ext cx="8070646" cy="543595"/>
          </a:xfrm>
        </p:spPr>
        <p:txBody>
          <a:bodyPr/>
          <a:lstStyle/>
          <a:p>
            <a:pPr marL="514350" indent="-514350"/>
            <a:r>
              <a:rPr lang="de-AT" sz="2600" b="1" dirty="0" smtClean="0">
                <a:latin typeface="+mn-lt"/>
              </a:rPr>
              <a:t>III. </a:t>
            </a:r>
            <a:r>
              <a:rPr lang="de-AT" sz="2600" b="1" dirty="0">
                <a:latin typeface="+mn-lt"/>
              </a:rPr>
              <a:t>Das Landesgesetz Nr. </a:t>
            </a:r>
            <a:r>
              <a:rPr lang="de-AT" sz="2600" b="1" dirty="0" smtClean="0">
                <a:latin typeface="+mn-lt"/>
              </a:rPr>
              <a:t>15/2002 über </a:t>
            </a:r>
            <a:r>
              <a:rPr lang="de-AT" sz="2600" b="1" dirty="0">
                <a:latin typeface="+mn-lt"/>
              </a:rPr>
              <a:t>die Ordnung der Feuerwehr- </a:t>
            </a:r>
            <a:r>
              <a:rPr lang="de-AT" sz="2600" b="1" dirty="0" smtClean="0">
                <a:latin typeface="+mn-lt"/>
              </a:rPr>
              <a:t>und </a:t>
            </a:r>
            <a:r>
              <a:rPr lang="de-AT" sz="2600" b="1" dirty="0">
                <a:latin typeface="+mn-lt"/>
              </a:rPr>
              <a:t>Zivilschutzdienste </a:t>
            </a:r>
            <a:r>
              <a:rPr lang="de-AT" sz="2800" b="1" dirty="0"/>
              <a:t/>
            </a:r>
            <a:br>
              <a:rPr lang="de-AT" sz="2800" b="1" dirty="0"/>
            </a:br>
            <a:r>
              <a:rPr lang="de-AT" sz="2800" b="1" dirty="0" smtClean="0"/>
              <a:t> </a:t>
            </a:r>
            <a:r>
              <a:rPr lang="de-AT" sz="2600" b="1" dirty="0">
                <a:latin typeface="+mn-lt"/>
              </a:rPr>
              <a:t/>
            </a:r>
            <a:br>
              <a:rPr lang="de-AT" sz="2600" b="1" dirty="0">
                <a:latin typeface="+mn-lt"/>
              </a:rPr>
            </a:br>
            <a:r>
              <a:rPr lang="de-AT" sz="2600" b="1" dirty="0">
                <a:latin typeface="+mn-lt"/>
              </a:rPr>
              <a:t>	</a:t>
            </a:r>
            <a:endParaRPr lang="en-GB" sz="2600" b="1" dirty="0">
              <a:latin typeface="+mn-lt"/>
            </a:endParaRPr>
          </a:p>
        </p:txBody>
      </p:sp>
    </p:spTree>
    <p:extLst>
      <p:ext uri="{BB962C8B-B14F-4D97-AF65-F5344CB8AC3E}">
        <p14:creationId xmlns:p14="http://schemas.microsoft.com/office/powerpoint/2010/main" val="862409005"/>
      </p:ext>
    </p:extLst>
  </p:cSld>
  <p:clrMapOvr>
    <a:masterClrMapping/>
  </p:clrMapOvr>
</p:sld>
</file>

<file path=ppt/theme/theme1.xml><?xml version="1.0" encoding="utf-8"?>
<a:theme xmlns:a="http://schemas.openxmlformats.org/drawingml/2006/main" name="Office-Design">
  <a:themeElements>
    <a:clrScheme name="Office-Design">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Design">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Design">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Design">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0</TotalTime>
  <Words>2039</Words>
  <Application>Microsoft Office PowerPoint</Application>
  <PresentationFormat>Bildschirmpräsentation (4:3)</PresentationFormat>
  <Paragraphs>182</Paragraphs>
  <Slides>23</Slides>
  <Notes>0</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Office-Design</vt:lpstr>
      <vt:lpstr>Der Rechtsrahmen für das Naturgefahrenmanagement: Südtirol Innsbruck, 17.09.2019 Univ.-Prof. Dr. Esther Happacher (Institut für Italienisches Recht)</vt:lpstr>
      <vt:lpstr>Überblick </vt:lpstr>
      <vt:lpstr>I. Vorbemerkung</vt:lpstr>
      <vt:lpstr>II. Die kompetenzrechtlichen Grundlagen </vt:lpstr>
      <vt:lpstr>II. Kompetenzrechtliche Grundlagen  </vt:lpstr>
      <vt:lpstr>II. Kompetenzrechtliche Grundlagen  </vt:lpstr>
      <vt:lpstr>II. Kompetenzrechtliche Grundlagen </vt:lpstr>
      <vt:lpstr>II. Kompetenzrechtliche Grundlagen </vt:lpstr>
      <vt:lpstr>III. Das Landesgesetz Nr. 15/2002 über die Ordnung der Feuerwehr- und Zivilschutzdienste     </vt:lpstr>
      <vt:lpstr>III. Das Landesgesetz Nr. 15/2002 über die Ordnung der Feuerwehr- und Zivilschutzdienste  </vt:lpstr>
      <vt:lpstr>III. Das Landesgesetz Nr. 15/2002 über die Ordnung der Feuerwehr- und Zivilschutzdienste  </vt:lpstr>
      <vt:lpstr>III. Das Landesgesetz Nr. 15/2002 über die Ordnung der Feuerwehr- und Zivilschutzdienste</vt:lpstr>
      <vt:lpstr>III. Das Landesgesetz Nr. 15/2002 über die Ordnung der Feuerwehr- und Zivilschutzdienste</vt:lpstr>
      <vt:lpstr>III. Das Landesgesetz Nr. 15/2002 über die Ordnung der Feuerwehr- und Zivilschutzdienste</vt:lpstr>
      <vt:lpstr>III. Das Landesgesetz Nr. 15/2002 über die Ordnung der Feuerwehr- und Zivilschutzdienste</vt:lpstr>
      <vt:lpstr>III. Das Landesgesetz Nr. 15/2002 über die Ordnung der Feuerwehr- und Zivilschutzdienste</vt:lpstr>
      <vt:lpstr>III. Das Landesgesetz Nr. 15/2002 über die Ordnung der Feuerwehr- und Zivilschutzdienste  </vt:lpstr>
      <vt:lpstr>IV. Der staatliche Zivilschutz-Kodex GvD Nr 1/2018: die Rolle des Landes  </vt:lpstr>
      <vt:lpstr>IV. Der staatliche Zivilschutz-Kodex GvD Nr 1/2018: die Rolle des Landes  </vt:lpstr>
      <vt:lpstr>IV. Der staatliche Zivilschutz-Kodex GvD Nr 1/2018: die Rolle des Landes   </vt:lpstr>
      <vt:lpstr>IV. Der staatliche Zivilschutz-Kodex GvD Nr 1/2018: die Rolle des Landes </vt:lpstr>
      <vt:lpstr>V. Schlussbetrachtungen  </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Microsoft Office-Anwender</dc:creator>
  <cp:lastModifiedBy>Happacher, Esther</cp:lastModifiedBy>
  <cp:revision>279</cp:revision>
  <cp:lastPrinted>2019-09-17T06:34:12Z</cp:lastPrinted>
  <dcterms:created xsi:type="dcterms:W3CDTF">2017-06-06T07:41:45Z</dcterms:created>
  <dcterms:modified xsi:type="dcterms:W3CDTF">2019-09-17T06:49:13Z</dcterms:modified>
</cp:coreProperties>
</file>