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9" r:id="rId1"/>
  </p:sldMasterIdLst>
  <p:notesMasterIdLst>
    <p:notesMasterId r:id="rId18"/>
  </p:notesMasterIdLst>
  <p:sldIdLst>
    <p:sldId id="256" r:id="rId2"/>
    <p:sldId id="268" r:id="rId3"/>
    <p:sldId id="269" r:id="rId4"/>
    <p:sldId id="327" r:id="rId5"/>
    <p:sldId id="359" r:id="rId6"/>
    <p:sldId id="360" r:id="rId7"/>
    <p:sldId id="361" r:id="rId8"/>
    <p:sldId id="362" r:id="rId9"/>
    <p:sldId id="352" r:id="rId10"/>
    <p:sldId id="363" r:id="rId11"/>
    <p:sldId id="365" r:id="rId12"/>
    <p:sldId id="364" r:id="rId13"/>
    <p:sldId id="358" r:id="rId14"/>
    <p:sldId id="300" r:id="rId15"/>
    <p:sldId id="350" r:id="rId16"/>
    <p:sldId id="272" r:id="rId17"/>
  </p:sldIdLst>
  <p:sldSz cx="9144000" cy="6858000" type="screen4x3"/>
  <p:notesSz cx="6797675" cy="98663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71" userDrawn="1">
          <p15:clr>
            <a:srgbClr val="A4A3A4"/>
          </p15:clr>
        </p15:guide>
        <p15:guide id="2"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433"/>
    <a:srgbClr val="636462"/>
    <a:srgbClr val="EB8B2D"/>
    <a:srgbClr val="7777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3"/>
    <p:restoredTop sz="94628"/>
  </p:normalViewPr>
  <p:slideViewPr>
    <p:cSldViewPr snapToObjects="1" showGuides="1">
      <p:cViewPr varScale="1">
        <p:scale>
          <a:sx n="115" d="100"/>
          <a:sy n="115" d="100"/>
        </p:scale>
        <p:origin x="1854" y="108"/>
      </p:cViewPr>
      <p:guideLst>
        <p:guide orient="horz" pos="1071"/>
        <p:guide pos="43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2"/>
            <a:ext cx="2945659" cy="495029"/>
          </a:xfrm>
          <a:prstGeom prst="rect">
            <a:avLst/>
          </a:prstGeom>
        </p:spPr>
        <p:txBody>
          <a:bodyPr vert="horz" lIns="90590" tIns="45295" rIns="90590" bIns="45295" rtlCol="0"/>
          <a:lstStyle>
            <a:lvl1pPr algn="l">
              <a:defRPr sz="1200"/>
            </a:lvl1pPr>
          </a:lstStyle>
          <a:p>
            <a:endParaRPr lang="de-DE"/>
          </a:p>
        </p:txBody>
      </p:sp>
      <p:sp>
        <p:nvSpPr>
          <p:cNvPr id="3" name="Datumsplatzhalter 2"/>
          <p:cNvSpPr>
            <a:spLocks noGrp="1"/>
          </p:cNvSpPr>
          <p:nvPr>
            <p:ph type="dt" idx="1"/>
          </p:nvPr>
        </p:nvSpPr>
        <p:spPr>
          <a:xfrm>
            <a:off x="3850446" y="2"/>
            <a:ext cx="2945659" cy="495029"/>
          </a:xfrm>
          <a:prstGeom prst="rect">
            <a:avLst/>
          </a:prstGeom>
        </p:spPr>
        <p:txBody>
          <a:bodyPr vert="horz" lIns="90590" tIns="45295" rIns="90590" bIns="45295" rtlCol="0"/>
          <a:lstStyle>
            <a:lvl1pPr algn="r">
              <a:defRPr sz="1200"/>
            </a:lvl1pPr>
          </a:lstStyle>
          <a:p>
            <a:fld id="{842CE5A1-857B-214D-8BEE-AF65CEFCD544}" type="datetimeFigureOut">
              <a:rPr lang="de-DE" smtClean="0"/>
              <a:t>17.09.2019</a:t>
            </a:fld>
            <a:endParaRPr lang="de-DE"/>
          </a:p>
        </p:txBody>
      </p:sp>
      <p:sp>
        <p:nvSpPr>
          <p:cNvPr id="4" name="Folienbildplatzhalter 3"/>
          <p:cNvSpPr>
            <a:spLocks noGrp="1" noRot="1" noChangeAspect="1"/>
          </p:cNvSpPr>
          <p:nvPr>
            <p:ph type="sldImg" idx="2"/>
          </p:nvPr>
        </p:nvSpPr>
        <p:spPr>
          <a:xfrm>
            <a:off x="1177925" y="1233488"/>
            <a:ext cx="4441825" cy="3330575"/>
          </a:xfrm>
          <a:prstGeom prst="rect">
            <a:avLst/>
          </a:prstGeom>
          <a:noFill/>
          <a:ln w="12700">
            <a:solidFill>
              <a:prstClr val="black"/>
            </a:solidFill>
          </a:ln>
        </p:spPr>
        <p:txBody>
          <a:bodyPr vert="horz" lIns="90590" tIns="45295" rIns="90590" bIns="45295" rtlCol="0" anchor="ctr"/>
          <a:lstStyle/>
          <a:p>
            <a:endParaRPr lang="de-DE"/>
          </a:p>
        </p:txBody>
      </p:sp>
      <p:sp>
        <p:nvSpPr>
          <p:cNvPr id="5" name="Notizenplatzhalter 4"/>
          <p:cNvSpPr>
            <a:spLocks noGrp="1"/>
          </p:cNvSpPr>
          <p:nvPr>
            <p:ph type="body" sz="quarter" idx="3"/>
          </p:nvPr>
        </p:nvSpPr>
        <p:spPr>
          <a:xfrm>
            <a:off x="679768" y="4748165"/>
            <a:ext cx="5438140" cy="3884861"/>
          </a:xfrm>
          <a:prstGeom prst="rect">
            <a:avLst/>
          </a:prstGeom>
        </p:spPr>
        <p:txBody>
          <a:bodyPr vert="horz" lIns="90590" tIns="45295" rIns="90590" bIns="45295"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3" y="9371289"/>
            <a:ext cx="2945659" cy="495028"/>
          </a:xfrm>
          <a:prstGeom prst="rect">
            <a:avLst/>
          </a:prstGeom>
        </p:spPr>
        <p:txBody>
          <a:bodyPr vert="horz" lIns="90590" tIns="45295" rIns="90590" bIns="45295" rtlCol="0" anchor="b"/>
          <a:lstStyle>
            <a:lvl1pPr algn="l">
              <a:defRPr sz="1200"/>
            </a:lvl1pPr>
          </a:lstStyle>
          <a:p>
            <a:endParaRPr lang="de-DE"/>
          </a:p>
        </p:txBody>
      </p:sp>
      <p:sp>
        <p:nvSpPr>
          <p:cNvPr id="7" name="Foliennummernplatzhalter 6"/>
          <p:cNvSpPr>
            <a:spLocks noGrp="1"/>
          </p:cNvSpPr>
          <p:nvPr>
            <p:ph type="sldNum" sz="quarter" idx="5"/>
          </p:nvPr>
        </p:nvSpPr>
        <p:spPr>
          <a:xfrm>
            <a:off x="3850446" y="9371289"/>
            <a:ext cx="2945659" cy="495028"/>
          </a:xfrm>
          <a:prstGeom prst="rect">
            <a:avLst/>
          </a:prstGeom>
        </p:spPr>
        <p:txBody>
          <a:bodyPr vert="horz" lIns="90590" tIns="45295" rIns="90590" bIns="45295" rtlCol="0" anchor="b"/>
          <a:lstStyle>
            <a:lvl1pPr algn="r">
              <a:defRPr sz="1200"/>
            </a:lvl1pPr>
          </a:lstStyle>
          <a:p>
            <a:fld id="{0B531BCB-E4CC-CD41-BF0E-941D9510A3DE}" type="slidenum">
              <a:rPr lang="de-DE" smtClean="0"/>
              <a:t>‹Nr.›</a:t>
            </a:fld>
            <a:endParaRPr lang="de-DE"/>
          </a:p>
        </p:txBody>
      </p:sp>
    </p:spTree>
    <p:extLst>
      <p:ext uri="{BB962C8B-B14F-4D97-AF65-F5344CB8AC3E}">
        <p14:creationId xmlns:p14="http://schemas.microsoft.com/office/powerpoint/2010/main" val="22356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0B531BCB-E4CC-CD41-BF0E-941D9510A3DE}" type="slidenum">
              <a:rPr lang="de-DE" smtClean="0"/>
              <a:t>2</a:t>
            </a:fld>
            <a:endParaRPr lang="de-DE"/>
          </a:p>
        </p:txBody>
      </p:sp>
    </p:spTree>
    <p:extLst>
      <p:ext uri="{BB962C8B-B14F-4D97-AF65-F5344CB8AC3E}">
        <p14:creationId xmlns:p14="http://schemas.microsoft.com/office/powerpoint/2010/main" val="1368278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7" name="Bild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
        <p:nvSpPr>
          <p:cNvPr id="2" name="Title 1"/>
          <p:cNvSpPr>
            <a:spLocks noGrp="1"/>
          </p:cNvSpPr>
          <p:nvPr>
            <p:ph type="ctrTitle"/>
          </p:nvPr>
        </p:nvSpPr>
        <p:spPr>
          <a:xfrm>
            <a:off x="683568" y="4437112"/>
            <a:ext cx="7772400" cy="506437"/>
          </a:xfrm>
          <a:prstGeom prst="rect">
            <a:avLst/>
          </a:prstGeom>
        </p:spPr>
        <p:txBody>
          <a:bodyPr anchor="b"/>
          <a:lstStyle>
            <a:lvl1pPr algn="l">
              <a:defRPr sz="3000">
                <a:solidFill>
                  <a:schemeClr val="tx1"/>
                </a:solidFill>
              </a:defRPr>
            </a:lvl1pPr>
          </a:lstStyle>
          <a:p>
            <a:r>
              <a:rPr lang="de-DE" dirty="0"/>
              <a:t>Mastertitelformat bearbeiten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8526" y="2276873"/>
            <a:ext cx="7886700" cy="3744416"/>
          </a:xfrm>
          <a:prstGeom prst="rect">
            <a:avLst/>
          </a:prstGeom>
        </p:spPr>
        <p:txBody>
          <a:bodyPr/>
          <a:lstStyle>
            <a:lvl1pPr marL="0" indent="0">
              <a:buFontTx/>
              <a:buNone/>
              <a:defRPr sz="1900">
                <a:latin typeface="+mj-lt"/>
              </a:defRPr>
            </a:lvl1pPr>
          </a:lstStyle>
          <a:p>
            <a:r>
              <a:rPr lang="de-DE" dirty="0"/>
              <a:t>Masterfließtextformat bearbeiten</a:t>
            </a:r>
          </a:p>
        </p:txBody>
      </p:sp>
      <p:sp>
        <p:nvSpPr>
          <p:cNvPr id="6" name="Slide Number Placeholder 5"/>
          <p:cNvSpPr>
            <a:spLocks noGrp="1"/>
          </p:cNvSpPr>
          <p:nvPr>
            <p:ph type="sldNum" sz="quarter" idx="12"/>
          </p:nvPr>
        </p:nvSpPr>
        <p:spPr/>
        <p:txBody>
          <a:bodyPr/>
          <a:lstStyle/>
          <a:p>
            <a:r>
              <a:rPr lang="de-DE"/>
              <a:t>Seite </a:t>
            </a:r>
            <a:fld id="{EBA229B5-7CFD-BC45-B1DD-7E8FA6FF2A01}" type="slidenum">
              <a:rPr lang="de-DE" smtClean="0"/>
              <a:pPr/>
              <a:t>‹Nr.›</a:t>
            </a:fld>
            <a:endParaRPr lang="de-DE" dirty="0"/>
          </a:p>
        </p:txBody>
      </p:sp>
      <p:sp>
        <p:nvSpPr>
          <p:cNvPr id="8" name="Titel 7"/>
          <p:cNvSpPr>
            <a:spLocks noGrp="1"/>
          </p:cNvSpPr>
          <p:nvPr>
            <p:ph type="title"/>
          </p:nvPr>
        </p:nvSpPr>
        <p:spPr>
          <a:xfrm>
            <a:off x="598526" y="1268760"/>
            <a:ext cx="7886700" cy="543595"/>
          </a:xfrm>
          <a:prstGeom prst="rect">
            <a:avLst/>
          </a:prstGeom>
        </p:spPr>
        <p:txBody>
          <a:bodyPr/>
          <a:lstStyle>
            <a:lvl1pPr>
              <a:defRPr sz="3000">
                <a:solidFill>
                  <a:schemeClr val="tx1"/>
                </a:solidFill>
              </a:defRPr>
            </a:lvl1pPr>
          </a:lstStyle>
          <a:p>
            <a:r>
              <a:rPr lang="de-DE" dirty="0"/>
              <a:t>Mastertitelformat bearbeiten</a:t>
            </a:r>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dirty="0"/>
              <a:t>Ort I Name I Datum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598526" y="1268760"/>
            <a:ext cx="7886700" cy="471586"/>
          </a:xfrm>
          <a:prstGeom prst="rect">
            <a:avLst/>
          </a:prstGeom>
        </p:spPr>
        <p:txBody>
          <a:bodyPr/>
          <a:lstStyle>
            <a:lvl1pPr>
              <a:defRPr sz="3000">
                <a:solidFill>
                  <a:schemeClr val="tx1"/>
                </a:solidFill>
              </a:defRPr>
            </a:lvl1pPr>
          </a:lstStyle>
          <a:p>
            <a:r>
              <a:rPr lang="de-DE" dirty="0"/>
              <a:t>Mastertitelformat bearbeiten</a:t>
            </a:r>
            <a:endParaRPr lang="en-US" dirty="0"/>
          </a:p>
        </p:txBody>
      </p:sp>
      <p:sp>
        <p:nvSpPr>
          <p:cNvPr id="3" name="Content Placeholder 2"/>
          <p:cNvSpPr>
            <a:spLocks noGrp="1"/>
          </p:cNvSpPr>
          <p:nvPr>
            <p:ph idx="1" hasCustomPrompt="1"/>
          </p:nvPr>
        </p:nvSpPr>
        <p:spPr>
          <a:xfrm>
            <a:off x="598526" y="2276872"/>
            <a:ext cx="7886700" cy="3672408"/>
          </a:xfrm>
          <a:prstGeom prst="rect">
            <a:avLst/>
          </a:prstGeom>
        </p:spPr>
        <p:txBody>
          <a:bodyPr/>
          <a:lstStyle>
            <a:lvl1pPr marL="342900" indent="-342900">
              <a:buFont typeface=".AppleSystemUIFont" charset="-120"/>
              <a:buChar char="»"/>
              <a:defRPr sz="1900">
                <a:latin typeface="+mj-lt"/>
              </a:defRPr>
            </a:lvl1pPr>
          </a:lstStyle>
          <a:p>
            <a:r>
              <a:rPr lang="de-DE" dirty="0"/>
              <a:t>Masterfließtextformat bearbeiten</a:t>
            </a:r>
          </a:p>
        </p:txBody>
      </p:sp>
      <p:sp>
        <p:nvSpPr>
          <p:cNvPr id="6" name="Slide Number Placeholder 5"/>
          <p:cNvSpPr>
            <a:spLocks noGrp="1"/>
          </p:cNvSpPr>
          <p:nvPr>
            <p:ph type="sldNum" sz="quarter" idx="12"/>
          </p:nvPr>
        </p:nvSpPr>
        <p:spPr/>
        <p:txBody>
          <a:bodyPr/>
          <a:lstStyle/>
          <a:p>
            <a:r>
              <a:rPr lang="de-DE"/>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Ort I Name I Datum</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0158" y="1268760"/>
            <a:ext cx="7886700" cy="495125"/>
          </a:xfrm>
          <a:prstGeom prst="rect">
            <a:avLst/>
          </a:prstGeom>
        </p:spPr>
        <p:txBody>
          <a:bodyPr anchor="b"/>
          <a:lstStyle>
            <a:lvl1pPr algn="l">
              <a:defRPr sz="3000">
                <a:solidFill>
                  <a:schemeClr val="tx1"/>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620158" y="2276872"/>
            <a:ext cx="7886700" cy="3744416"/>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sz="1900">
                <a:solidFill>
                  <a:srgbClr val="34343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a:p>
            <a:pPr marL="342900" marR="0" lvl="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a:pPr>
            <a:r>
              <a:rPr lang="de-DE" dirty="0"/>
              <a:t>Mastertextformat bearbeiten</a:t>
            </a:r>
          </a:p>
          <a:p>
            <a:pPr lvl="0"/>
            <a:endParaRPr lang="de-DE" dirty="0"/>
          </a:p>
          <a:p>
            <a:pPr marL="342900" marR="0" lvl="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a:pPr>
            <a:r>
              <a:rPr lang="de-DE" dirty="0"/>
              <a:t>Mastertextformat bearbeiten</a:t>
            </a:r>
          </a:p>
          <a:p>
            <a:pPr marL="342900" marR="0" lvl="0" indent="-342900" algn="l" defTabSz="914400" rtl="0" eaLnBrk="1" fontAlgn="auto" latinLnBrk="0" hangingPunct="1">
              <a:lnSpc>
                <a:spcPct val="90000"/>
              </a:lnSpc>
              <a:spcBef>
                <a:spcPts val="1000"/>
              </a:spcBef>
              <a:spcAft>
                <a:spcPts val="0"/>
              </a:spcAft>
              <a:buClr>
                <a:srgbClr val="343433"/>
              </a:buClr>
              <a:buSzTx/>
              <a:buFont typeface=".AppleSystemUIFont" charset="-120"/>
              <a:buChar char="»"/>
              <a:tabLst/>
              <a:defRPr/>
            </a:pPr>
            <a:r>
              <a:rPr lang="de-DE" dirty="0"/>
              <a:t>Mastertextformat bearbeiten</a:t>
            </a:r>
          </a:p>
          <a:p>
            <a:pPr lvl="0"/>
            <a:endParaRPr lang="de-DE" dirty="0"/>
          </a:p>
        </p:txBody>
      </p:sp>
      <p:sp>
        <p:nvSpPr>
          <p:cNvPr id="6" name="Slide Number Placeholder 5"/>
          <p:cNvSpPr>
            <a:spLocks noGrp="1"/>
          </p:cNvSpPr>
          <p:nvPr>
            <p:ph type="sldNum" sz="quarter" idx="12"/>
          </p:nvPr>
        </p:nvSpPr>
        <p:spPr/>
        <p:txBody>
          <a:bodyPr/>
          <a:lstStyle/>
          <a:p>
            <a:r>
              <a:rPr lang="de-DE" dirty="0"/>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Ort I Name I Datum</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8650" y="1268760"/>
            <a:ext cx="7886700" cy="495125"/>
          </a:xfrm>
          <a:prstGeom prst="rect">
            <a:avLst/>
          </a:prstGeom>
        </p:spPr>
        <p:txBody>
          <a:bodyPr anchor="b"/>
          <a:lstStyle>
            <a:lvl1pPr algn="l">
              <a:defRPr sz="3000">
                <a:solidFill>
                  <a:schemeClr val="tx1"/>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628650" y="2276872"/>
            <a:ext cx="7886700" cy="3744416"/>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rgbClr val="EB8B2D"/>
              </a:buClr>
              <a:buSzTx/>
              <a:buFont typeface=".AppleSystemUIFont" charset="-120"/>
              <a:buChar char="»"/>
              <a:tabLst/>
              <a:defRPr sz="1900">
                <a:solidFill>
                  <a:srgbClr val="EB8B2D"/>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a:p>
            <a:pPr lvl="0"/>
            <a:r>
              <a:rPr lang="de-DE" dirty="0"/>
              <a:t>Mastertextformat bearbeiten</a:t>
            </a:r>
          </a:p>
          <a:p>
            <a:pPr lvl="0"/>
            <a:endParaRPr lang="de-DE" dirty="0"/>
          </a:p>
          <a:p>
            <a:pPr lvl="0"/>
            <a:r>
              <a:rPr lang="de-DE" dirty="0"/>
              <a:t>Mastertextformat bearbeiten</a:t>
            </a:r>
          </a:p>
          <a:p>
            <a:pPr lvl="0"/>
            <a:r>
              <a:rPr lang="de-DE" dirty="0"/>
              <a:t>Mastertextformat bearbeiten</a:t>
            </a:r>
          </a:p>
          <a:p>
            <a:pPr lvl="0"/>
            <a:endParaRPr lang="de-DE" dirty="0"/>
          </a:p>
        </p:txBody>
      </p:sp>
      <p:sp>
        <p:nvSpPr>
          <p:cNvPr id="6" name="Slide Number Placeholder 5"/>
          <p:cNvSpPr>
            <a:spLocks noGrp="1"/>
          </p:cNvSpPr>
          <p:nvPr>
            <p:ph type="sldNum" sz="quarter" idx="12"/>
          </p:nvPr>
        </p:nvSpPr>
        <p:spPr/>
        <p:txBody>
          <a:bodyPr/>
          <a:lstStyle/>
          <a:p>
            <a:r>
              <a:rPr lang="de-DE" dirty="0"/>
              <a:t>Seite </a:t>
            </a:r>
            <a:fld id="{EBA229B5-7CFD-BC45-B1DD-7E8FA6FF2A01}" type="slidenum">
              <a:rPr lang="de-DE" smtClean="0"/>
              <a:pPr/>
              <a:t>‹Nr.›</a:t>
            </a:fld>
            <a:endParaRPr lang="de-DE" dirty="0"/>
          </a:p>
        </p:txBody>
      </p:sp>
      <p:sp>
        <p:nvSpPr>
          <p:cNvPr id="5"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Ort I Name I Datum</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11560" y="1268760"/>
            <a:ext cx="7886700" cy="543595"/>
          </a:xfrm>
          <a:prstGeom prst="rect">
            <a:avLst/>
          </a:prstGeom>
        </p:spPr>
        <p:txBody>
          <a:bodyPr/>
          <a:lstStyle>
            <a:lvl1pPr>
              <a:defRPr sz="3000">
                <a:solidFill>
                  <a:schemeClr val="tx1"/>
                </a:solidFill>
              </a:defRPr>
            </a:lvl1pPr>
          </a:lstStyle>
          <a:p>
            <a:r>
              <a:rPr lang="de-DE" dirty="0"/>
              <a:t>Mastertitelformat bearbeiten</a:t>
            </a:r>
          </a:p>
        </p:txBody>
      </p:sp>
      <p:sp>
        <p:nvSpPr>
          <p:cNvPr id="3" name="Foliennummernplatzhalter 2"/>
          <p:cNvSpPr>
            <a:spLocks noGrp="1"/>
          </p:cNvSpPr>
          <p:nvPr>
            <p:ph type="sldNum" sz="quarter" idx="10"/>
          </p:nvPr>
        </p:nvSpPr>
        <p:spPr/>
        <p:txBody>
          <a:bodyPr/>
          <a:lstStyle/>
          <a:p>
            <a:r>
              <a:rPr lang="de-DE"/>
              <a:t>Seite </a:t>
            </a:r>
            <a:fld id="{EBA229B5-7CFD-BC45-B1DD-7E8FA6FF2A01}" type="slidenum">
              <a:rPr lang="de-DE" smtClean="0"/>
              <a:pPr/>
              <a:t>‹Nr.›</a:t>
            </a:fld>
            <a:endParaRPr lang="de-DE" dirty="0"/>
          </a:p>
        </p:txBody>
      </p:sp>
      <p:sp>
        <p:nvSpPr>
          <p:cNvPr id="6" name="Inhaltsplatzhalter 5"/>
          <p:cNvSpPr>
            <a:spLocks noGrp="1"/>
          </p:cNvSpPr>
          <p:nvPr>
            <p:ph sz="quarter" idx="11"/>
          </p:nvPr>
        </p:nvSpPr>
        <p:spPr>
          <a:xfrm>
            <a:off x="611560" y="2276871"/>
            <a:ext cx="3960440" cy="3708415"/>
          </a:xfrm>
          <a:prstGeom prst="rect">
            <a:avLst/>
          </a:prstGeom>
        </p:spPr>
        <p:txBody>
          <a:bodyPr/>
          <a:lstStyle>
            <a:lvl1pPr marL="0" indent="0">
              <a:buFontTx/>
              <a:buNone/>
              <a:defRPr sz="1900">
                <a:solidFill>
                  <a:srgbClr val="343433"/>
                </a:solidFill>
                <a:latin typeface="+mj-lt"/>
              </a:defRPr>
            </a:lvl1pPr>
            <a:lvl2pPr marL="457200" indent="0">
              <a:buFontTx/>
              <a:buNone/>
              <a:defRPr sz="1900">
                <a:solidFill>
                  <a:srgbClr val="343433"/>
                </a:solidFill>
                <a:latin typeface="+mj-lt"/>
              </a:defRPr>
            </a:lvl2pPr>
            <a:lvl3pPr marL="914400" indent="0">
              <a:buFontTx/>
              <a:buNone/>
              <a:defRPr sz="1900">
                <a:solidFill>
                  <a:srgbClr val="343433"/>
                </a:solidFill>
                <a:latin typeface="+mj-lt"/>
              </a:defRPr>
            </a:lvl3pPr>
            <a:lvl4pPr marL="1371600" indent="0">
              <a:buFontTx/>
              <a:buNone/>
              <a:defRPr sz="1900">
                <a:solidFill>
                  <a:srgbClr val="343433"/>
                </a:solidFill>
                <a:latin typeface="+mj-lt"/>
              </a:defRPr>
            </a:lvl4pPr>
            <a:lvl5pPr marL="1828800" indent="0">
              <a:buFontTx/>
              <a:buNone/>
              <a:defRPr sz="1900">
                <a:solidFill>
                  <a:srgbClr val="343433"/>
                </a:solidFill>
                <a:latin typeface="+mj-lt"/>
              </a:defRPr>
            </a:lvl5pPr>
          </a:lstStyle>
          <a:p>
            <a:pPr lvl="0"/>
            <a:r>
              <a:rPr lang="de-DE" dirty="0"/>
              <a:t>Mastertextformat bearbeiten</a:t>
            </a:r>
          </a:p>
        </p:txBody>
      </p:sp>
      <p:sp>
        <p:nvSpPr>
          <p:cNvPr id="8" name="Inhaltsplatzhalter 7"/>
          <p:cNvSpPr>
            <a:spLocks noGrp="1"/>
          </p:cNvSpPr>
          <p:nvPr>
            <p:ph sz="quarter" idx="12" hasCustomPrompt="1"/>
          </p:nvPr>
        </p:nvSpPr>
        <p:spPr>
          <a:xfrm>
            <a:off x="4788024" y="2276872"/>
            <a:ext cx="3636491" cy="3708415"/>
          </a:xfrm>
          <a:prstGeom prst="rect">
            <a:avLst/>
          </a:prstGeom>
          <a:solidFill>
            <a:schemeClr val="bg1">
              <a:lumMod val="85000"/>
            </a:schemeClr>
          </a:solidFill>
        </p:spPr>
        <p:txBody>
          <a:bodyPr/>
          <a:lstStyle>
            <a:lvl1pPr marL="0" indent="0">
              <a:buFontTx/>
              <a:buNone/>
              <a:defRPr sz="1900">
                <a:solidFill>
                  <a:srgbClr val="343433"/>
                </a:solidFill>
                <a:latin typeface="+mj-lt"/>
              </a:defRPr>
            </a:lvl1pPr>
            <a:lvl2pPr marL="457200" indent="0">
              <a:buFontTx/>
              <a:buNone/>
              <a:defRPr sz="1900">
                <a:solidFill>
                  <a:srgbClr val="343433"/>
                </a:solidFill>
                <a:latin typeface="+mj-lt"/>
              </a:defRPr>
            </a:lvl2pPr>
            <a:lvl3pPr marL="914400" indent="0">
              <a:buFontTx/>
              <a:buNone/>
              <a:defRPr sz="1900">
                <a:solidFill>
                  <a:srgbClr val="343433"/>
                </a:solidFill>
                <a:latin typeface="+mj-lt"/>
              </a:defRPr>
            </a:lvl3pPr>
            <a:lvl4pPr marL="1371600" indent="0">
              <a:buFontTx/>
              <a:buNone/>
              <a:defRPr sz="1900">
                <a:solidFill>
                  <a:srgbClr val="343433"/>
                </a:solidFill>
                <a:latin typeface="+mj-lt"/>
              </a:defRPr>
            </a:lvl4pPr>
            <a:lvl5pPr marL="1828800" indent="0">
              <a:buFontTx/>
              <a:buNone/>
              <a:defRPr sz="1900">
                <a:solidFill>
                  <a:srgbClr val="343433"/>
                </a:solidFill>
                <a:latin typeface="+mj-lt"/>
              </a:defRPr>
            </a:lvl5pPr>
          </a:lstStyle>
          <a:p>
            <a:pPr lvl="0"/>
            <a:r>
              <a:rPr lang="de-DE" dirty="0"/>
              <a:t>Objekt</a:t>
            </a:r>
          </a:p>
        </p:txBody>
      </p:sp>
      <p:sp>
        <p:nvSpPr>
          <p:cNvPr id="7"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Ort I Name I Datum</a:t>
            </a:r>
            <a:endParaRPr lang="de-DE" dirty="0"/>
          </a:p>
        </p:txBody>
      </p:sp>
    </p:spTree>
    <p:extLst>
      <p:ext uri="{BB962C8B-B14F-4D97-AF65-F5344CB8AC3E}">
        <p14:creationId xmlns:p14="http://schemas.microsoft.com/office/powerpoint/2010/main" val="1958037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enutzerdefiniertes Layout">
    <p:spTree>
      <p:nvGrpSpPr>
        <p:cNvPr id="1" name=""/>
        <p:cNvGrpSpPr/>
        <p:nvPr/>
      </p:nvGrpSpPr>
      <p:grpSpPr>
        <a:xfrm>
          <a:off x="0" y="0"/>
          <a:ext cx="0" cy="0"/>
          <a:chOff x="0" y="0"/>
          <a:chExt cx="0" cy="0"/>
        </a:xfrm>
      </p:grpSpPr>
      <p:pic>
        <p:nvPicPr>
          <p:cNvPr id="4"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Tree>
    <p:extLst>
      <p:ext uri="{BB962C8B-B14F-4D97-AF65-F5344CB8AC3E}">
        <p14:creationId xmlns:p14="http://schemas.microsoft.com/office/powerpoint/2010/main" val="201231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Bild 8"/>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rgbClr val="343433"/>
                </a:solidFill>
                <a:latin typeface="+mj-lt"/>
              </a:defRPr>
            </a:lvl1pPr>
          </a:lstStyle>
          <a:p>
            <a:r>
              <a:rPr lang="de-DE" dirty="0"/>
              <a:t>Seite </a:t>
            </a:r>
            <a:fld id="{EBA229B5-7CFD-BC45-B1DD-7E8FA6FF2A01}" type="slidenum">
              <a:rPr lang="de-DE" smtClean="0"/>
              <a:pPr/>
              <a:t>‹Nr.›</a:t>
            </a:fld>
            <a:endParaRPr lang="de-DE" dirty="0"/>
          </a:p>
        </p:txBody>
      </p:sp>
      <p:sp>
        <p:nvSpPr>
          <p:cNvPr id="2" name="Fußzeilenplatzhalter 1"/>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a:solidFill>
                  <a:srgbClr val="343433"/>
                </a:solidFill>
              </a:defRPr>
            </a:lvl1pPr>
          </a:lstStyle>
          <a:p>
            <a:r>
              <a:rPr lang="de-DE"/>
              <a:t>Ort I Name I Datum</a:t>
            </a:r>
            <a:endParaRPr lang="de-DE" dirty="0"/>
          </a:p>
        </p:txBody>
      </p:sp>
    </p:spTree>
    <p:extLst>
      <p:ext uri="{BB962C8B-B14F-4D97-AF65-F5344CB8AC3E}">
        <p14:creationId xmlns:p14="http://schemas.microsoft.com/office/powerpoint/2010/main" val="18878537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77" r:id="rId3"/>
    <p:sldLayoutId id="2147483662" r:id="rId4"/>
    <p:sldLayoutId id="2147483674" r:id="rId5"/>
    <p:sldLayoutId id="2147483676" r:id="rId6"/>
    <p:sldLayoutId id="2147483675" r:id="rId7"/>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4213" y="3789040"/>
            <a:ext cx="7772400" cy="1440160"/>
          </a:xfrm>
        </p:spPr>
        <p:txBody>
          <a:bodyPr/>
          <a:lstStyle/>
          <a:p>
            <a:pPr algn="ctr"/>
            <a:r>
              <a:rPr lang="de-DE" sz="2400" dirty="0" smtClean="0"/>
              <a:t>Science </a:t>
            </a:r>
            <a:r>
              <a:rPr lang="de-DE" sz="2400" dirty="0" err="1" smtClean="0"/>
              <a:t>Meets</a:t>
            </a:r>
            <a:r>
              <a:rPr lang="de-DE" sz="2400" dirty="0" smtClean="0"/>
              <a:t> </a:t>
            </a:r>
            <a:r>
              <a:rPr lang="de-DE" sz="2400" dirty="0" err="1" smtClean="0"/>
              <a:t>Parliaments</a:t>
            </a:r>
            <a:r>
              <a:rPr lang="de-DE" sz="2400" dirty="0"/>
              <a:t/>
            </a:r>
            <a:br>
              <a:rPr lang="de-DE" sz="2400" dirty="0"/>
            </a:br>
            <a:r>
              <a:rPr lang="de-DE" sz="2400" b="1" dirty="0" smtClean="0"/>
              <a:t>Internationale und europarechtliche Grundlagen für grenzüberschreitendes Naturgefahrenmanagement</a:t>
            </a:r>
            <a:br>
              <a:rPr lang="de-DE" sz="2400" b="1" dirty="0" smtClean="0"/>
            </a:br>
            <a:r>
              <a:rPr lang="de-DE" sz="2000" dirty="0" smtClean="0"/>
              <a:t>17.9.2019, Innsbruck – Landhaus I, Großer Saal</a:t>
            </a:r>
            <a:endParaRPr lang="de-DE" sz="2000" dirty="0"/>
          </a:p>
        </p:txBody>
      </p:sp>
    </p:spTree>
    <p:extLst>
      <p:ext uri="{BB962C8B-B14F-4D97-AF65-F5344CB8AC3E}">
        <p14:creationId xmlns:p14="http://schemas.microsoft.com/office/powerpoint/2010/main" val="111879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69380" y="692696"/>
            <a:ext cx="7886700" cy="471586"/>
          </a:xfrm>
        </p:spPr>
        <p:txBody>
          <a:bodyPr/>
          <a:lstStyle/>
          <a:p>
            <a:r>
              <a:rPr lang="de-DE" spc="-100" dirty="0" smtClean="0"/>
              <a:t>III. Unionsrechtliche Grundlagen - Katastrophenschutz</a:t>
            </a:r>
            <a:endParaRPr lang="de-DE" spc="-100" dirty="0"/>
          </a:p>
        </p:txBody>
      </p:sp>
      <p:sp>
        <p:nvSpPr>
          <p:cNvPr id="6" name="Inhaltsplatzhalter 5"/>
          <p:cNvSpPr>
            <a:spLocks noGrp="1"/>
          </p:cNvSpPr>
          <p:nvPr>
            <p:ph idx="1"/>
          </p:nvPr>
        </p:nvSpPr>
        <p:spPr>
          <a:xfrm>
            <a:off x="612080" y="1268760"/>
            <a:ext cx="7886700" cy="4680520"/>
          </a:xfrm>
        </p:spPr>
        <p:txBody>
          <a:bodyPr/>
          <a:lstStyle/>
          <a:p>
            <a:pPr>
              <a:spcBef>
                <a:spcPts val="600"/>
              </a:spcBef>
            </a:pPr>
            <a:r>
              <a:rPr lang="de-DE" dirty="0" smtClean="0"/>
              <a:t>Art 196 AEUV</a:t>
            </a:r>
          </a:p>
          <a:p>
            <a:pPr lvl="1">
              <a:spcBef>
                <a:spcPts val="600"/>
              </a:spcBef>
            </a:pPr>
            <a:r>
              <a:rPr lang="de-DE" sz="1800" dirty="0">
                <a:latin typeface="+mj-lt"/>
              </a:rPr>
              <a:t>b</a:t>
            </a:r>
            <a:r>
              <a:rPr lang="de-DE" sz="1800" dirty="0" smtClean="0">
                <a:latin typeface="+mj-lt"/>
              </a:rPr>
              <a:t>loße „Beitragskompetenz“ der Union</a:t>
            </a:r>
          </a:p>
          <a:p>
            <a:pPr lvl="1">
              <a:spcBef>
                <a:spcPts val="600"/>
              </a:spcBef>
            </a:pPr>
            <a:r>
              <a:rPr lang="de-DE" sz="1800" dirty="0" smtClean="0">
                <a:latin typeface="+mj-lt"/>
              </a:rPr>
              <a:t>Grundlage für „Unionsverfahren Katastrophenschutz“</a:t>
            </a:r>
          </a:p>
          <a:p>
            <a:pPr>
              <a:spcBef>
                <a:spcPts val="600"/>
              </a:spcBef>
            </a:pPr>
            <a:r>
              <a:rPr lang="de-DE" dirty="0" smtClean="0"/>
              <a:t>Katastrophenschutzverfahren der Union („Unionsverfahren“) Beschluss 1313/2013 </a:t>
            </a:r>
            <a:r>
              <a:rPr lang="de-DE" dirty="0" err="1" smtClean="0"/>
              <a:t>idF</a:t>
            </a:r>
            <a:r>
              <a:rPr lang="de-DE" dirty="0" smtClean="0"/>
              <a:t> Beschluss 2019/420 </a:t>
            </a:r>
          </a:p>
          <a:p>
            <a:pPr lvl="1">
              <a:spcBef>
                <a:spcPts val="600"/>
              </a:spcBef>
            </a:pPr>
            <a:r>
              <a:rPr lang="de-DE" sz="1800" dirty="0" smtClean="0">
                <a:latin typeface="+mj-lt"/>
              </a:rPr>
              <a:t>Zusammenarbeit im Bereich des Katastrophenschutzes</a:t>
            </a:r>
          </a:p>
          <a:p>
            <a:pPr lvl="1">
              <a:spcBef>
                <a:spcPts val="600"/>
              </a:spcBef>
            </a:pPr>
            <a:r>
              <a:rPr lang="de-DE" sz="1800" dirty="0" smtClean="0">
                <a:latin typeface="+mj-lt"/>
              </a:rPr>
              <a:t>Prävention:</a:t>
            </a:r>
          </a:p>
          <a:p>
            <a:pPr lvl="2">
              <a:spcBef>
                <a:spcPts val="600"/>
              </a:spcBef>
            </a:pPr>
            <a:r>
              <a:rPr lang="de-DE" sz="1400" dirty="0" smtClean="0">
                <a:latin typeface="+mj-lt"/>
              </a:rPr>
              <a:t>Kommission: Sammlung und Austausch von Informationen</a:t>
            </a:r>
          </a:p>
          <a:p>
            <a:pPr lvl="2">
              <a:spcBef>
                <a:spcPts val="600"/>
              </a:spcBef>
            </a:pPr>
            <a:r>
              <a:rPr lang="de-DE" sz="1400" dirty="0" smtClean="0">
                <a:latin typeface="+mj-lt"/>
              </a:rPr>
              <a:t>Mitgliedstaaten + Kommission: Risikomanagement</a:t>
            </a:r>
          </a:p>
          <a:p>
            <a:pPr lvl="1">
              <a:spcBef>
                <a:spcPts val="600"/>
              </a:spcBef>
            </a:pPr>
            <a:r>
              <a:rPr lang="de-DE" sz="1800" dirty="0" smtClean="0">
                <a:latin typeface="+mj-lt"/>
              </a:rPr>
              <a:t>Vorsorge:</a:t>
            </a:r>
          </a:p>
          <a:p>
            <a:pPr lvl="2">
              <a:spcBef>
                <a:spcPts val="600"/>
              </a:spcBef>
            </a:pPr>
            <a:r>
              <a:rPr lang="de-DE" sz="1400" dirty="0" smtClean="0">
                <a:latin typeface="+mj-lt"/>
              </a:rPr>
              <a:t>Kommission: Zentrum für die Koordination von Notfallmaßnahmen (ERCC)</a:t>
            </a:r>
          </a:p>
          <a:p>
            <a:pPr lvl="2">
              <a:spcBef>
                <a:spcPts val="600"/>
              </a:spcBef>
            </a:pPr>
            <a:r>
              <a:rPr lang="de-DE" sz="1400" dirty="0" smtClean="0">
                <a:latin typeface="+mj-lt"/>
              </a:rPr>
              <a:t>Mitgliedstaaten: freiwilliger Aufbau von Modulen (= personelle und materielle Mittel)</a:t>
            </a:r>
          </a:p>
          <a:p>
            <a:pPr lvl="2">
              <a:spcBef>
                <a:spcPts val="600"/>
              </a:spcBef>
            </a:pPr>
            <a:r>
              <a:rPr lang="de-DE" sz="1400" dirty="0" smtClean="0">
                <a:latin typeface="+mj-lt"/>
              </a:rPr>
              <a:t>Europäischer Katastrophenschutz-Pool (Pool von Bewältigungskapazitäten der Mitgliedstaaten auf freiwilliger Basis) nach Kapazitätszielen</a:t>
            </a:r>
          </a:p>
          <a:p>
            <a:pPr lvl="2">
              <a:spcBef>
                <a:spcPts val="600"/>
              </a:spcBef>
            </a:pPr>
            <a:r>
              <a:rPr lang="de-DE" sz="1400" dirty="0" smtClean="0">
                <a:latin typeface="+mj-lt"/>
              </a:rPr>
              <a:t>Katastrophenschutz-Reserveeinheit (</a:t>
            </a:r>
            <a:r>
              <a:rPr lang="de-DE" sz="1400" dirty="0" err="1" smtClean="0">
                <a:latin typeface="+mj-lt"/>
              </a:rPr>
              <a:t>rescEU</a:t>
            </a:r>
            <a:r>
              <a:rPr lang="de-DE" sz="1400" dirty="0" smtClean="0">
                <a:latin typeface="+mj-lt"/>
              </a:rPr>
              <a:t>) für Überförderungssituationen: Kapazitäten von KOM festgelegt, aber durch MS erworben, gemietet oder geleast, Finanzhilfe durch EU</a:t>
            </a:r>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10</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3164282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69380" y="692696"/>
            <a:ext cx="7886700" cy="471586"/>
          </a:xfrm>
        </p:spPr>
        <p:txBody>
          <a:bodyPr/>
          <a:lstStyle/>
          <a:p>
            <a:r>
              <a:rPr lang="de-DE" spc="-100" dirty="0" smtClean="0"/>
              <a:t>III. Unionsrechtliche Grundlagen - Katastrophenschutz</a:t>
            </a:r>
            <a:endParaRPr lang="de-DE" spc="-100" dirty="0"/>
          </a:p>
        </p:txBody>
      </p:sp>
      <p:sp>
        <p:nvSpPr>
          <p:cNvPr id="6" name="Inhaltsplatzhalter 5"/>
          <p:cNvSpPr>
            <a:spLocks noGrp="1"/>
          </p:cNvSpPr>
          <p:nvPr>
            <p:ph idx="1"/>
          </p:nvPr>
        </p:nvSpPr>
        <p:spPr>
          <a:xfrm>
            <a:off x="612080" y="1268760"/>
            <a:ext cx="7886700" cy="4680520"/>
          </a:xfrm>
        </p:spPr>
        <p:txBody>
          <a:bodyPr/>
          <a:lstStyle/>
          <a:p>
            <a:pPr lvl="1">
              <a:spcBef>
                <a:spcPts val="600"/>
              </a:spcBef>
            </a:pPr>
            <a:r>
              <a:rPr lang="de-DE" sz="1800" dirty="0" smtClean="0">
                <a:latin typeface="+mj-lt"/>
              </a:rPr>
              <a:t>Bewältigung:</a:t>
            </a:r>
          </a:p>
          <a:p>
            <a:pPr lvl="2">
              <a:spcBef>
                <a:spcPts val="600"/>
              </a:spcBef>
            </a:pPr>
            <a:r>
              <a:rPr lang="de-DE" sz="1400" dirty="0" smtClean="0">
                <a:latin typeface="+mj-lt"/>
              </a:rPr>
              <a:t>Mitteilung über Katastrophe, die eingetreten ist oder einzutreten droht, durch betroffenen Mitgliedstaat (Unterrichtungspflicht); betrifft jedoch nur Katastrophen, die grenzüberschreitenden Auswirkungen haben oder haben können oder andere Mitgliedstaaten betreffen oder betreffen können</a:t>
            </a:r>
          </a:p>
          <a:p>
            <a:pPr lvl="2">
              <a:spcBef>
                <a:spcPts val="600"/>
              </a:spcBef>
            </a:pPr>
            <a:r>
              <a:rPr lang="de-DE" sz="1400" dirty="0" smtClean="0">
                <a:latin typeface="+mj-lt"/>
              </a:rPr>
              <a:t>Antragsbindung: betroffener Mitgliedstaat muss über Zentrum für Koordinierung von Notfallmaßnahmen um Hilfe ersuchen, wenn in </a:t>
            </a:r>
            <a:r>
              <a:rPr lang="de-DE" sz="1400" dirty="0" smtClean="0">
                <a:latin typeface="+mj-lt"/>
              </a:rPr>
              <a:t>der Union </a:t>
            </a:r>
            <a:r>
              <a:rPr lang="de-DE" sz="1400" dirty="0" smtClean="0">
                <a:latin typeface="+mj-lt"/>
              </a:rPr>
              <a:t>eine Katastrophe eingetreten ist oder einzutreten droht; grenzüberschreitende Auswirkungen nicht erforderlich</a:t>
            </a:r>
          </a:p>
          <a:p>
            <a:pPr lvl="2">
              <a:spcBef>
                <a:spcPts val="600"/>
              </a:spcBef>
            </a:pPr>
            <a:r>
              <a:rPr lang="de-DE" sz="1400" dirty="0" smtClean="0">
                <a:latin typeface="+mj-lt"/>
              </a:rPr>
              <a:t>Unterstützung durch Teams, Module sonstige Bewältigungskapazitäten durch die Mitgliedstaaten; jeder Mitgliedstaat entscheidet, in welchem Umfang, zu welchen Bedingungen und gegebenenfalls zu welchen Kosten er Hilfe leisten könnte</a:t>
            </a:r>
          </a:p>
          <a:p>
            <a:pPr lvl="2">
              <a:spcBef>
                <a:spcPts val="600"/>
              </a:spcBef>
            </a:pPr>
            <a:r>
              <a:rPr lang="de-DE" sz="1400" dirty="0" smtClean="0">
                <a:latin typeface="+mj-lt"/>
              </a:rPr>
              <a:t>Unterstützung durch Kommission beinhaltet keine Führung und Kontrolle über die Teams, Module und sonstigen Unterstützungskapazitäten </a:t>
            </a:r>
          </a:p>
          <a:p>
            <a:pPr lvl="2">
              <a:spcBef>
                <a:spcPts val="600"/>
              </a:spcBef>
            </a:pPr>
            <a:r>
              <a:rPr lang="de-DE" sz="1400" dirty="0" smtClean="0">
                <a:latin typeface="+mj-lt"/>
              </a:rPr>
              <a:t>Leitung der Hilfseinsätze durch den hilfeersuchenden Mitgliedstaat </a:t>
            </a:r>
          </a:p>
          <a:p>
            <a:pPr marL="0" indent="0">
              <a:buNone/>
            </a:pPr>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11</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3449722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98475" y="456903"/>
            <a:ext cx="7886700" cy="471586"/>
          </a:xfrm>
        </p:spPr>
        <p:txBody>
          <a:bodyPr/>
          <a:lstStyle/>
          <a:p>
            <a:r>
              <a:rPr lang="de-DE" spc="-100" dirty="0" smtClean="0"/>
              <a:t>III. Unionsrechtliche Grundlagen - Solidaritätsklausel</a:t>
            </a:r>
            <a:endParaRPr lang="de-DE" spc="-100" dirty="0"/>
          </a:p>
        </p:txBody>
      </p:sp>
      <p:sp>
        <p:nvSpPr>
          <p:cNvPr id="6" name="Inhaltsplatzhalter 5"/>
          <p:cNvSpPr>
            <a:spLocks noGrp="1"/>
          </p:cNvSpPr>
          <p:nvPr>
            <p:ph idx="1"/>
          </p:nvPr>
        </p:nvSpPr>
        <p:spPr>
          <a:xfrm>
            <a:off x="612080" y="1052736"/>
            <a:ext cx="7886700" cy="4968552"/>
          </a:xfrm>
        </p:spPr>
        <p:txBody>
          <a:bodyPr/>
          <a:lstStyle/>
          <a:p>
            <a:pPr>
              <a:spcBef>
                <a:spcPts val="600"/>
              </a:spcBef>
            </a:pPr>
            <a:r>
              <a:rPr lang="de-DE" dirty="0" smtClean="0"/>
              <a:t>Art 222 AEUV</a:t>
            </a:r>
          </a:p>
          <a:p>
            <a:pPr lvl="1">
              <a:spcBef>
                <a:spcPts val="600"/>
              </a:spcBef>
            </a:pPr>
            <a:r>
              <a:rPr lang="de-DE" sz="1800" dirty="0" smtClean="0">
                <a:latin typeface="+mj-lt"/>
              </a:rPr>
              <a:t>Solidaritätsklausel betrifft auch „Naturkatastrophen“</a:t>
            </a:r>
          </a:p>
          <a:p>
            <a:pPr lvl="1">
              <a:spcBef>
                <a:spcPts val="600"/>
              </a:spcBef>
            </a:pPr>
            <a:r>
              <a:rPr lang="de-DE" sz="1800" dirty="0" smtClean="0">
                <a:latin typeface="+mj-lt"/>
              </a:rPr>
              <a:t>Unterstützung durch die Union (</a:t>
            </a:r>
            <a:r>
              <a:rPr lang="de-DE" sz="1800" dirty="0" err="1" smtClean="0">
                <a:latin typeface="+mj-lt"/>
              </a:rPr>
              <a:t>Abs</a:t>
            </a:r>
            <a:r>
              <a:rPr lang="de-DE" sz="1800" dirty="0" smtClean="0">
                <a:latin typeface="+mj-lt"/>
              </a:rPr>
              <a:t> 1)</a:t>
            </a:r>
          </a:p>
          <a:p>
            <a:pPr lvl="1">
              <a:spcBef>
                <a:spcPts val="600"/>
              </a:spcBef>
            </a:pPr>
            <a:r>
              <a:rPr lang="de-DE" sz="1800" dirty="0" smtClean="0">
                <a:latin typeface="+mj-lt"/>
              </a:rPr>
              <a:t>Unterstützung durch die (anderen) Mitgliedstaaten (</a:t>
            </a:r>
            <a:r>
              <a:rPr lang="de-DE" sz="1800" dirty="0" err="1" smtClean="0">
                <a:latin typeface="+mj-lt"/>
              </a:rPr>
              <a:t>Abs</a:t>
            </a:r>
            <a:r>
              <a:rPr lang="de-DE" sz="1800" dirty="0" smtClean="0">
                <a:latin typeface="+mj-lt"/>
              </a:rPr>
              <a:t> 2)</a:t>
            </a:r>
            <a:endParaRPr lang="de-DE" sz="1800" dirty="0">
              <a:latin typeface="+mj-lt"/>
            </a:endParaRPr>
          </a:p>
          <a:p>
            <a:pPr>
              <a:spcBef>
                <a:spcPts val="600"/>
              </a:spcBef>
            </a:pPr>
            <a:r>
              <a:rPr lang="de-DE" dirty="0" smtClean="0"/>
              <a:t>Unterstützung durch die Union</a:t>
            </a:r>
          </a:p>
          <a:p>
            <a:pPr lvl="1">
              <a:spcBef>
                <a:spcPts val="600"/>
              </a:spcBef>
            </a:pPr>
            <a:r>
              <a:rPr lang="de-DE" sz="1800" spc="-100" dirty="0" smtClean="0">
                <a:latin typeface="+mj-lt"/>
              </a:rPr>
              <a:t>Ersuchen erforderlich (Regierung an Ratsvorsitz); Unterstützungspflicht der Union</a:t>
            </a:r>
          </a:p>
          <a:p>
            <a:pPr lvl="1">
              <a:spcBef>
                <a:spcPts val="600"/>
              </a:spcBef>
            </a:pPr>
            <a:r>
              <a:rPr lang="de-DE" sz="1800" dirty="0" smtClean="0">
                <a:latin typeface="+mj-lt"/>
              </a:rPr>
              <a:t>Beschluss 2014/415/EU – Anwendung der Solidaritätsklausel durch Union</a:t>
            </a:r>
          </a:p>
          <a:p>
            <a:pPr lvl="2">
              <a:spcBef>
                <a:spcPts val="600"/>
              </a:spcBef>
            </a:pPr>
            <a:r>
              <a:rPr lang="de-DE" sz="1400" dirty="0" smtClean="0">
                <a:latin typeface="+mj-lt"/>
              </a:rPr>
              <a:t>Katastrophe: „jede Situation, die schwerwiegende Auswirkungen auf Menschen, Umwelt oder Vermögenswerte, einschließlich Kulturerbe hat oder haben kann“</a:t>
            </a:r>
          </a:p>
          <a:p>
            <a:pPr lvl="2">
              <a:spcBef>
                <a:spcPts val="600"/>
              </a:spcBef>
            </a:pPr>
            <a:r>
              <a:rPr lang="de-DE" sz="1400" dirty="0" smtClean="0">
                <a:latin typeface="+mj-lt"/>
              </a:rPr>
              <a:t>nur „Krisen“ (= Katastrophen von „ großer Tragweite“); </a:t>
            </a:r>
          </a:p>
          <a:p>
            <a:pPr lvl="2">
              <a:spcBef>
                <a:spcPts val="600"/>
              </a:spcBef>
            </a:pPr>
            <a:r>
              <a:rPr lang="de-DE" sz="1400" dirty="0" smtClean="0">
                <a:latin typeface="+mj-lt"/>
              </a:rPr>
              <a:t>Ausschöpfung der auf nationaler und Unionsebene vorhandenen Mittel und Instrumente</a:t>
            </a:r>
            <a:r>
              <a:rPr lang="de-DE" sz="1800" dirty="0" smtClean="0">
                <a:latin typeface="+mj-lt"/>
              </a:rPr>
              <a:t> </a:t>
            </a:r>
          </a:p>
          <a:p>
            <a:pPr>
              <a:spcBef>
                <a:spcPts val="600"/>
              </a:spcBef>
            </a:pPr>
            <a:r>
              <a:rPr lang="de-DE" dirty="0" smtClean="0"/>
              <a:t>Unterstützung durch die (anderen) Mitgliedstaaten</a:t>
            </a:r>
            <a:endParaRPr lang="de-DE" dirty="0"/>
          </a:p>
          <a:p>
            <a:pPr lvl="1">
              <a:spcBef>
                <a:spcPts val="600"/>
              </a:spcBef>
            </a:pPr>
            <a:r>
              <a:rPr lang="de-DE" sz="1800" dirty="0" smtClean="0">
                <a:latin typeface="+mj-lt"/>
              </a:rPr>
              <a:t>Ersuchen erforderlich</a:t>
            </a:r>
            <a:endParaRPr lang="de-DE" sz="1800" dirty="0">
              <a:latin typeface="+mj-lt"/>
            </a:endParaRPr>
          </a:p>
          <a:p>
            <a:pPr lvl="1">
              <a:spcBef>
                <a:spcPts val="600"/>
              </a:spcBef>
            </a:pPr>
            <a:r>
              <a:rPr lang="de-DE" sz="1800" dirty="0" smtClean="0">
                <a:latin typeface="+mj-lt"/>
              </a:rPr>
              <a:t>Unterstützungspflicht, entsprechend Absprache im Rat</a:t>
            </a:r>
            <a:endParaRPr lang="de-DE" sz="1800" dirty="0">
              <a:latin typeface="+mj-lt"/>
            </a:endParaRPr>
          </a:p>
          <a:p>
            <a:pPr lvl="1">
              <a:spcBef>
                <a:spcPts val="600"/>
              </a:spcBef>
            </a:pPr>
            <a:r>
              <a:rPr lang="de-DE" sz="1800" dirty="0">
                <a:latin typeface="+mj-lt"/>
              </a:rPr>
              <a:t>k</a:t>
            </a:r>
            <a:r>
              <a:rPr lang="de-DE" sz="1800" dirty="0" smtClean="0">
                <a:latin typeface="+mj-lt"/>
              </a:rPr>
              <a:t>eine Durchführungsregelung vorgesehen</a:t>
            </a:r>
          </a:p>
          <a:p>
            <a:pPr lvl="1">
              <a:spcBef>
                <a:spcPts val="600"/>
              </a:spcBef>
            </a:pPr>
            <a:r>
              <a:rPr lang="de-DE" sz="1800" dirty="0" smtClean="0">
                <a:latin typeface="+mj-lt"/>
              </a:rPr>
              <a:t>in Krisenfällen „Integrierte EU-Regelung für die politische Reaktion“</a:t>
            </a:r>
            <a:endParaRPr lang="de-DE" sz="1800" dirty="0">
              <a:latin typeface="+mj-lt"/>
            </a:endParaRPr>
          </a:p>
          <a:p>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12</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1115915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90162" y="456903"/>
            <a:ext cx="7886700" cy="471586"/>
          </a:xfrm>
        </p:spPr>
        <p:txBody>
          <a:bodyPr/>
          <a:lstStyle/>
          <a:p>
            <a:r>
              <a:rPr lang="de-DE" dirty="0" smtClean="0"/>
              <a:t>IV. Zusammenwirken von Völker-</a:t>
            </a:r>
            <a:r>
              <a:rPr lang="de-DE" dirty="0"/>
              <a:t> </a:t>
            </a:r>
            <a:r>
              <a:rPr lang="de-DE" dirty="0" smtClean="0"/>
              <a:t>und Unionsrecht</a:t>
            </a:r>
            <a:endParaRPr lang="de-DE" dirty="0"/>
          </a:p>
        </p:txBody>
      </p:sp>
      <p:sp>
        <p:nvSpPr>
          <p:cNvPr id="6" name="Inhaltsplatzhalter 5"/>
          <p:cNvSpPr>
            <a:spLocks noGrp="1"/>
          </p:cNvSpPr>
          <p:nvPr>
            <p:ph idx="1"/>
          </p:nvPr>
        </p:nvSpPr>
        <p:spPr>
          <a:xfrm>
            <a:off x="612080" y="933714"/>
            <a:ext cx="7886700" cy="5015566"/>
          </a:xfrm>
        </p:spPr>
        <p:txBody>
          <a:bodyPr/>
          <a:lstStyle/>
          <a:p>
            <a:pPr>
              <a:spcBef>
                <a:spcPts val="600"/>
              </a:spcBef>
            </a:pPr>
            <a:r>
              <a:rPr lang="de-DE" dirty="0" smtClean="0"/>
              <a:t>Bindung der Union an das Völkerrecht</a:t>
            </a:r>
            <a:endParaRPr lang="de-DE" dirty="0"/>
          </a:p>
          <a:p>
            <a:pPr lvl="1">
              <a:spcBef>
                <a:spcPts val="600"/>
              </a:spcBef>
            </a:pPr>
            <a:r>
              <a:rPr lang="de-DE" sz="1800" dirty="0">
                <a:latin typeface="+mj-lt"/>
              </a:rPr>
              <a:t>Union ist in Ausübung ihrer Zuständigkeiten an das Völkerrecht gebunden</a:t>
            </a:r>
          </a:p>
          <a:p>
            <a:pPr lvl="1">
              <a:spcBef>
                <a:spcPts val="600"/>
              </a:spcBef>
            </a:pPr>
            <a:r>
              <a:rPr lang="de-DE" sz="1800" dirty="0" smtClean="0">
                <a:latin typeface="+mj-lt"/>
              </a:rPr>
              <a:t>Übereinkommen der Union haben Mezzaninrang und sind integrierender Bestandteil des Unionsrechts</a:t>
            </a:r>
            <a:endParaRPr lang="de-DE" sz="1800" dirty="0">
              <a:latin typeface="+mj-lt"/>
            </a:endParaRPr>
          </a:p>
          <a:p>
            <a:pPr>
              <a:spcBef>
                <a:spcPts val="600"/>
              </a:spcBef>
            </a:pPr>
            <a:r>
              <a:rPr lang="de-DE" dirty="0" smtClean="0"/>
              <a:t>Vorrang des Unionsrechts</a:t>
            </a:r>
          </a:p>
          <a:p>
            <a:pPr lvl="1">
              <a:spcBef>
                <a:spcPts val="600"/>
              </a:spcBef>
            </a:pPr>
            <a:r>
              <a:rPr lang="de-DE" sz="1800" dirty="0" smtClean="0">
                <a:latin typeface="+mj-lt"/>
              </a:rPr>
              <a:t>Unionsrecht (mit unmittelbarer Wirkung) genießt Vorrang vor entgegenstehendem Recht der Mitgliedstaaten</a:t>
            </a:r>
          </a:p>
          <a:p>
            <a:pPr lvl="1">
              <a:spcBef>
                <a:spcPts val="600"/>
              </a:spcBef>
            </a:pPr>
            <a:r>
              <a:rPr lang="de-DE" sz="1800" dirty="0" smtClean="0">
                <a:latin typeface="+mj-lt"/>
              </a:rPr>
              <a:t>Vorrang umfasst auch völkerrechtliche Verträge der Mitgliedstaaten (</a:t>
            </a:r>
            <a:r>
              <a:rPr lang="de-DE" sz="1600" dirty="0" err="1" smtClean="0">
                <a:latin typeface="+mj-lt"/>
              </a:rPr>
              <a:t>vgl</a:t>
            </a:r>
            <a:r>
              <a:rPr lang="de-DE" sz="1600" dirty="0" smtClean="0">
                <a:latin typeface="+mj-lt"/>
              </a:rPr>
              <a:t> Flugrettungsabkommen Ö-I, wonach Luftfahrzeughalter und Personal Staatsangehörige der Vertragsparteien sein müssen</a:t>
            </a:r>
            <a:r>
              <a:rPr lang="de-DE" sz="1800" dirty="0" smtClean="0">
                <a:latin typeface="+mj-lt"/>
              </a:rPr>
              <a:t>)</a:t>
            </a:r>
          </a:p>
          <a:p>
            <a:pPr lvl="1">
              <a:spcBef>
                <a:spcPts val="600"/>
              </a:spcBef>
            </a:pPr>
            <a:r>
              <a:rPr lang="de-DE" sz="1800" dirty="0" smtClean="0">
                <a:latin typeface="+mj-lt"/>
              </a:rPr>
              <a:t>Altverträge mit Drittstaaten müssen angepasst werden</a:t>
            </a:r>
            <a:endParaRPr lang="de-DE" sz="1800" dirty="0">
              <a:latin typeface="+mj-lt"/>
            </a:endParaRPr>
          </a:p>
          <a:p>
            <a:pPr>
              <a:spcBef>
                <a:spcPts val="600"/>
              </a:spcBef>
            </a:pPr>
            <a:r>
              <a:rPr lang="de-DE" dirty="0" smtClean="0"/>
              <a:t>Unberührtheitsklauseln im Unionsrecht</a:t>
            </a:r>
          </a:p>
          <a:p>
            <a:pPr lvl="1">
              <a:spcBef>
                <a:spcPts val="600"/>
              </a:spcBef>
            </a:pPr>
            <a:r>
              <a:rPr lang="de-DE" sz="1800" dirty="0" smtClean="0">
                <a:latin typeface="+mj-lt"/>
              </a:rPr>
              <a:t>Von Vorrangregel kann nur abgewichen werden, wenn Unionsrecht dies im Einzelfall explizit vorsieht</a:t>
            </a:r>
          </a:p>
          <a:p>
            <a:pPr lvl="1">
              <a:spcBef>
                <a:spcPts val="600"/>
              </a:spcBef>
            </a:pPr>
            <a:r>
              <a:rPr lang="de-DE" sz="1800" dirty="0" smtClean="0">
                <a:latin typeface="+mj-lt"/>
              </a:rPr>
              <a:t>Unberührtheitsklausel in Art 1 </a:t>
            </a:r>
            <a:r>
              <a:rPr lang="de-DE" sz="1800" dirty="0" err="1" smtClean="0">
                <a:latin typeface="+mj-lt"/>
              </a:rPr>
              <a:t>Abs</a:t>
            </a:r>
            <a:r>
              <a:rPr lang="de-DE" sz="1800" dirty="0" smtClean="0">
                <a:latin typeface="+mj-lt"/>
              </a:rPr>
              <a:t> 5 Beschluss  1313/2013 (Katastrophenschutzverfahren der Union): „… berührt nicht Verpflichtungen aus … geltenden internationalen Übereinkünften“.</a:t>
            </a:r>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13</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1284786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28650" y="585510"/>
            <a:ext cx="7886700" cy="495125"/>
          </a:xfrm>
        </p:spPr>
        <p:txBody>
          <a:bodyPr/>
          <a:lstStyle/>
          <a:p>
            <a:r>
              <a:rPr lang="de-DE" dirty="0" smtClean="0"/>
              <a:t>VII. Schlussbetrachtungen</a:t>
            </a:r>
            <a:endParaRPr lang="de-DE" dirty="0"/>
          </a:p>
        </p:txBody>
      </p:sp>
      <p:sp>
        <p:nvSpPr>
          <p:cNvPr id="6" name="Textplatzhalter 5"/>
          <p:cNvSpPr>
            <a:spLocks noGrp="1"/>
          </p:cNvSpPr>
          <p:nvPr>
            <p:ph type="body" idx="1"/>
          </p:nvPr>
        </p:nvSpPr>
        <p:spPr>
          <a:xfrm>
            <a:off x="612651" y="1268760"/>
            <a:ext cx="7886700" cy="4680520"/>
          </a:xfrm>
        </p:spPr>
        <p:txBody>
          <a:bodyPr/>
          <a:lstStyle/>
          <a:p>
            <a:pPr>
              <a:spcBef>
                <a:spcPts val="600"/>
              </a:spcBef>
            </a:pPr>
            <a:r>
              <a:rPr lang="de-DE" sz="1800" dirty="0" smtClean="0"/>
              <a:t>Naturgefahren nehmen weltweit an Häufigkeit und Intensität zu; diese Entwicklungen zeigen sich auch im </a:t>
            </a:r>
            <a:r>
              <a:rPr lang="de-DE" sz="1800" dirty="0"/>
              <a:t>sensiblen </a:t>
            </a:r>
            <a:r>
              <a:rPr lang="de-DE" sz="1800" dirty="0" smtClean="0"/>
              <a:t>Alpenraum.</a:t>
            </a:r>
          </a:p>
          <a:p>
            <a:pPr>
              <a:spcBef>
                <a:spcPts val="600"/>
              </a:spcBef>
            </a:pPr>
            <a:r>
              <a:rPr lang="de-DE" sz="1800" dirty="0" smtClean="0"/>
              <a:t>Ein effizientes Management dieser Gefahren verlangt zunehmend eine grenzüberschreitende Zusammenarbeit.</a:t>
            </a:r>
          </a:p>
          <a:p>
            <a:pPr>
              <a:spcBef>
                <a:spcPts val="600"/>
              </a:spcBef>
            </a:pPr>
            <a:r>
              <a:rPr lang="de-DE" sz="1800" dirty="0" smtClean="0"/>
              <a:t>Auf internationaler Ebene ist aber nach wie vor der Grundsatz der Souveränität der Staaten bestimmend, wonach jeder Staat seine Bürger zu schützen hat und Einmischungen anderer Staaten von außen verboten sind (Interventionsverbot).</a:t>
            </a:r>
          </a:p>
          <a:p>
            <a:pPr>
              <a:spcBef>
                <a:spcPts val="600"/>
              </a:spcBef>
            </a:pPr>
            <a:r>
              <a:rPr lang="de-DE" sz="1800" dirty="0" smtClean="0"/>
              <a:t>Eine grenzüberschreitende Zusammenarbeit gibt es erst ansatzweise. Diese ist auf Natur</a:t>
            </a:r>
            <a:r>
              <a:rPr lang="de-DE" sz="1800" i="1" dirty="0" smtClean="0"/>
              <a:t>katastrophen</a:t>
            </a:r>
            <a:r>
              <a:rPr lang="de-DE" sz="1800" dirty="0" smtClean="0"/>
              <a:t> beschränkt. Nach Völkergewohnheitsrecht gilt bei derartigen außergewöhnlichen Ereignissen eine Informationspflicht des betroffenen Staates, eine Pflicht der anderen zur Hilfeleistung besteht aber nicht.</a:t>
            </a:r>
          </a:p>
          <a:p>
            <a:pPr>
              <a:spcBef>
                <a:spcPts val="600"/>
              </a:spcBef>
            </a:pPr>
            <a:r>
              <a:rPr lang="de-DE" sz="1800" dirty="0"/>
              <a:t>In den letzten Jahrzehnten wurden – meist zwischen Nachbarstaaten </a:t>
            </a:r>
            <a:r>
              <a:rPr lang="de-DE" sz="1800" dirty="0" smtClean="0"/>
              <a:t>(</a:t>
            </a:r>
            <a:r>
              <a:rPr lang="de-DE" sz="1800" dirty="0" err="1" smtClean="0"/>
              <a:t>zB</a:t>
            </a:r>
            <a:r>
              <a:rPr lang="de-DE" sz="1800" dirty="0" smtClean="0"/>
              <a:t> Österreich und Italien) – </a:t>
            </a:r>
            <a:r>
              <a:rPr lang="de-DE" sz="1800" dirty="0"/>
              <a:t>multi- und bilaterale Verträge geschlossen, die eine Zusammenarbeit im Katastrophenfalle </a:t>
            </a:r>
            <a:r>
              <a:rPr lang="de-DE" sz="1800" dirty="0" smtClean="0"/>
              <a:t>vorsehen; enthalten sind Erleichterungen für die grenzüberschreitende Katastrophenhilfe, eine Pflicht zur Hilfeleistung ist aber auch in diesen nicht vorgesehen.</a:t>
            </a:r>
            <a:endParaRPr lang="de-DE" sz="1800" dirty="0"/>
          </a:p>
          <a:p>
            <a:pPr>
              <a:spcBef>
                <a:spcPts val="600"/>
              </a:spcBef>
            </a:pPr>
            <a:endParaRPr lang="de-DE" sz="2000" dirty="0" smtClean="0"/>
          </a:p>
          <a:p>
            <a:pPr>
              <a:spcBef>
                <a:spcPts val="600"/>
              </a:spcBef>
            </a:pPr>
            <a:endParaRPr lang="de-DE" sz="2000" dirty="0" smtClean="0"/>
          </a:p>
          <a:p>
            <a:pPr marL="0" indent="0">
              <a:spcBef>
                <a:spcPts val="600"/>
              </a:spcBef>
              <a:buNone/>
            </a:pPr>
            <a:endParaRPr lang="de-DE" sz="2000" dirty="0" smtClean="0"/>
          </a:p>
        </p:txBody>
      </p:sp>
      <p:sp>
        <p:nvSpPr>
          <p:cNvPr id="4" name="Foliennummernplatzhalter 3"/>
          <p:cNvSpPr>
            <a:spLocks noGrp="1"/>
          </p:cNvSpPr>
          <p:nvPr>
            <p:ph type="sldNum" sz="quarter" idx="12"/>
          </p:nvPr>
        </p:nvSpPr>
        <p:spPr/>
        <p:txBody>
          <a:bodyPr/>
          <a:lstStyle/>
          <a:p>
            <a:r>
              <a:rPr lang="de-DE"/>
              <a:t>Seite </a:t>
            </a:r>
            <a:fld id="{EBA229B5-7CFD-BC45-B1DD-7E8FA6FF2A01}" type="slidenum">
              <a:rPr lang="de-DE" smtClean="0"/>
              <a:pPr/>
              <a:t>14</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1001176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3568" y="661157"/>
            <a:ext cx="7886700" cy="495125"/>
          </a:xfrm>
        </p:spPr>
        <p:txBody>
          <a:bodyPr/>
          <a:lstStyle/>
          <a:p>
            <a:r>
              <a:rPr lang="de-DE" dirty="0" smtClean="0"/>
              <a:t>VII. Schlussbetrachtungen</a:t>
            </a:r>
            <a:endParaRPr lang="de-DE" dirty="0"/>
          </a:p>
        </p:txBody>
      </p:sp>
      <p:sp>
        <p:nvSpPr>
          <p:cNvPr id="6" name="Textplatzhalter 5"/>
          <p:cNvSpPr>
            <a:spLocks noGrp="1"/>
          </p:cNvSpPr>
          <p:nvPr>
            <p:ph type="body" idx="1"/>
          </p:nvPr>
        </p:nvSpPr>
        <p:spPr>
          <a:xfrm>
            <a:off x="628650" y="1169712"/>
            <a:ext cx="7886700" cy="4923583"/>
          </a:xfrm>
        </p:spPr>
        <p:txBody>
          <a:bodyPr/>
          <a:lstStyle/>
          <a:p>
            <a:pPr>
              <a:spcBef>
                <a:spcPts val="600"/>
              </a:spcBef>
            </a:pPr>
            <a:r>
              <a:rPr lang="de-DE" sz="1800" dirty="0" smtClean="0"/>
              <a:t>Im Integrationsverbund der Union fällt das Naturgefahrenmanagement einschließlich Katastrophenschutz nach wie vor in die Zuständigkeit der Mitgliedstaaten. Die Union verfügt lediglich über eine „Beitragskompetenz“. Die Mitgliedstaaten müssen aber ihrerseits das Unionsrecht beachten.</a:t>
            </a:r>
            <a:endParaRPr lang="de-DE" sz="1800" dirty="0"/>
          </a:p>
          <a:p>
            <a:pPr>
              <a:spcBef>
                <a:spcPts val="600"/>
              </a:spcBef>
            </a:pPr>
            <a:r>
              <a:rPr lang="de-DE" sz="1800" dirty="0" smtClean="0"/>
              <a:t>In Ausübung ihrer Katastrophenschutzkompetenz hat die Union ein Katastrophenschutzverfahren festgelegt. Dieses regelt die Prävention, Vorsorge und Bewältigung von Katastrophen (</a:t>
            </a:r>
            <a:r>
              <a:rPr lang="de-DE" sz="1800" dirty="0" err="1" smtClean="0"/>
              <a:t>insb</a:t>
            </a:r>
            <a:r>
              <a:rPr lang="de-DE" sz="1800" dirty="0" smtClean="0"/>
              <a:t> Naturkatastrophen). Katastrophenhilfe erfolgt nur auf Antrag des betroffenen Mitgliedstaats, Hilfe leisten die anderen Mitgliedstaaten grundsätzlich nur auf freiwilliger Basis, die Union koordiniert und (</a:t>
            </a:r>
            <a:r>
              <a:rPr lang="de-DE" sz="1800" dirty="0" err="1" smtClean="0"/>
              <a:t>ko</a:t>
            </a:r>
            <a:r>
              <a:rPr lang="de-DE" sz="1800" dirty="0" smtClean="0"/>
              <a:t>-)finanziert die Unterstützungsmaßnahmen.</a:t>
            </a:r>
          </a:p>
          <a:p>
            <a:pPr>
              <a:spcBef>
                <a:spcPts val="600"/>
              </a:spcBef>
            </a:pPr>
            <a:r>
              <a:rPr lang="de-DE" sz="1800" dirty="0" smtClean="0"/>
              <a:t>Bei Katastrophen von „großer Tragweite“ (Krisenfall) kann ein Mitgliedstaat sich auf die Solidaritätsklausel berufen und Hilfe beantragen. Dann müssen sowohl die Union als auch die anderen Mitgliedstaaten ihm Hilfe und Unterstützung leisten: die Union mit allen ihr zur Verfügung stehenden Mitteln, die Mitgliedstaaten nach Absprache im Rat.</a:t>
            </a:r>
          </a:p>
          <a:p>
            <a:pPr>
              <a:spcBef>
                <a:spcPts val="600"/>
              </a:spcBef>
            </a:pPr>
            <a:r>
              <a:rPr lang="de-DE" sz="1800" dirty="0" smtClean="0"/>
              <a:t>Die Herausforderungen der Naturgefahren würden weitergehende Managementinstrumente insbesondere auf internationaler, vereinzelt auch auf europäischer Ebene erfordern. Daher gilt es, die Bemühungen der letzten Jahrzehnte fortzusetzen. </a:t>
            </a:r>
          </a:p>
          <a:p>
            <a:pPr>
              <a:spcBef>
                <a:spcPts val="600"/>
              </a:spcBef>
            </a:pPr>
            <a:endParaRPr lang="de-DE" sz="1800" dirty="0" smtClean="0"/>
          </a:p>
          <a:p>
            <a:pPr>
              <a:spcBef>
                <a:spcPts val="600"/>
              </a:spcBef>
            </a:pPr>
            <a:endParaRPr lang="de-DE" sz="2000" dirty="0" smtClean="0"/>
          </a:p>
          <a:p>
            <a:pPr marL="0" indent="0">
              <a:spcBef>
                <a:spcPts val="600"/>
              </a:spcBef>
              <a:buNone/>
            </a:pPr>
            <a:endParaRPr lang="de-DE" sz="2000" dirty="0" smtClean="0"/>
          </a:p>
        </p:txBody>
      </p:sp>
      <p:sp>
        <p:nvSpPr>
          <p:cNvPr id="4" name="Foliennummernplatzhalter 3"/>
          <p:cNvSpPr>
            <a:spLocks noGrp="1"/>
          </p:cNvSpPr>
          <p:nvPr>
            <p:ph type="sldNum" sz="quarter" idx="12"/>
          </p:nvPr>
        </p:nvSpPr>
        <p:spPr/>
        <p:txBody>
          <a:bodyPr/>
          <a:lstStyle/>
          <a:p>
            <a:r>
              <a:rPr lang="de-DE"/>
              <a:t>Seite </a:t>
            </a:r>
            <a:fld id="{EBA229B5-7CFD-BC45-B1DD-7E8FA6FF2A01}" type="slidenum">
              <a:rPr lang="de-DE" smtClean="0"/>
              <a:pPr/>
              <a:t>15</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1426607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de-DE" dirty="0"/>
          </a:p>
        </p:txBody>
      </p:sp>
      <p:sp>
        <p:nvSpPr>
          <p:cNvPr id="4" name="Foliennummernplatzhalter 3"/>
          <p:cNvSpPr>
            <a:spLocks noGrp="1"/>
          </p:cNvSpPr>
          <p:nvPr>
            <p:ph type="sldNum" sz="quarter" idx="10"/>
          </p:nvPr>
        </p:nvSpPr>
        <p:spPr/>
        <p:txBody>
          <a:bodyPr/>
          <a:lstStyle/>
          <a:p>
            <a:r>
              <a:rPr lang="de-DE"/>
              <a:t>Seite </a:t>
            </a:r>
            <a:fld id="{EBA229B5-7CFD-BC45-B1DD-7E8FA6FF2A01}" type="slidenum">
              <a:rPr lang="de-DE" smtClean="0"/>
              <a:pPr/>
              <a:t>16</a:t>
            </a:fld>
            <a:endParaRPr lang="de-DE" dirty="0"/>
          </a:p>
        </p:txBody>
      </p:sp>
      <p:sp>
        <p:nvSpPr>
          <p:cNvPr id="6" name="Inhaltsplatzhalter 5"/>
          <p:cNvSpPr>
            <a:spLocks noGrp="1"/>
          </p:cNvSpPr>
          <p:nvPr>
            <p:ph sz="quarter" idx="11"/>
          </p:nvPr>
        </p:nvSpPr>
        <p:spPr>
          <a:xfrm>
            <a:off x="611560" y="2636912"/>
            <a:ext cx="3960440" cy="2258303"/>
          </a:xfrm>
        </p:spPr>
        <p:txBody>
          <a:bodyPr/>
          <a:lstStyle/>
          <a:p>
            <a:pPr algn="ctr"/>
            <a:r>
              <a:rPr lang="de-DE" sz="2400" dirty="0" smtClean="0"/>
              <a:t>Vielen Dank für Ihre Aufmerksamkeit!</a:t>
            </a:r>
          </a:p>
          <a:p>
            <a:pPr algn="ctr"/>
            <a:endParaRPr lang="de-DE" sz="2400" dirty="0" smtClean="0"/>
          </a:p>
          <a:p>
            <a:pPr algn="ctr"/>
            <a:r>
              <a:rPr lang="de-DE" sz="2400" dirty="0" smtClean="0"/>
              <a:t>Freue mich auf Fragen und Anmerkungen!</a:t>
            </a:r>
            <a:endParaRPr lang="de-DE" sz="2400" dirty="0"/>
          </a:p>
        </p:txBody>
      </p:sp>
      <p:pic>
        <p:nvPicPr>
          <p:cNvPr id="3" name="Inhaltsplatzhalter 2"/>
          <p:cNvPicPr>
            <a:picLocks noGrp="1" noChangeAspect="1"/>
          </p:cNvPicPr>
          <p:nvPr>
            <p:ph sz="quarter" idx="12"/>
          </p:nvPr>
        </p:nvPicPr>
        <p:blipFill>
          <a:blip r:embed="rId2">
            <a:extLst>
              <a:ext uri="{28A0092B-C50C-407E-A947-70E740481C1C}">
                <a14:useLocalDpi xmlns:a14="http://schemas.microsoft.com/office/drawing/2010/main" val="0"/>
              </a:ext>
            </a:extLst>
          </a:blip>
          <a:stretch>
            <a:fillRect/>
          </a:stretch>
        </p:blipFill>
        <p:spPr>
          <a:xfrm>
            <a:off x="4617658" y="2636912"/>
            <a:ext cx="3961408" cy="2258303"/>
          </a:xfrm>
        </p:spPr>
      </p:pic>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1294080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p:txBody>
          <a:bodyPr/>
          <a:lstStyle/>
          <a:p>
            <a:pPr marL="514350" indent="-514350">
              <a:buAutoNum type="romanUcPeriod"/>
            </a:pPr>
            <a:r>
              <a:rPr lang="de-DE" dirty="0" smtClean="0"/>
              <a:t>Einführung</a:t>
            </a:r>
          </a:p>
          <a:p>
            <a:pPr marL="514350" indent="-514350">
              <a:buAutoNum type="romanUcPeriod"/>
            </a:pPr>
            <a:r>
              <a:rPr lang="de-DE" dirty="0" smtClean="0"/>
              <a:t>Völkerrechtliche Grundlagen</a:t>
            </a:r>
          </a:p>
          <a:p>
            <a:pPr marL="1143000" lvl="1" indent="-457200">
              <a:buFont typeface="+mj-lt"/>
              <a:buAutoNum type="arabicPeriod"/>
            </a:pPr>
            <a:r>
              <a:rPr lang="de-DE" sz="1800" dirty="0" smtClean="0">
                <a:latin typeface="+mj-lt"/>
              </a:rPr>
              <a:t>Allgemein</a:t>
            </a:r>
          </a:p>
          <a:p>
            <a:pPr marL="1143000" lvl="1" indent="-457200">
              <a:buAutoNum type="arabicPeriod"/>
            </a:pPr>
            <a:r>
              <a:rPr lang="de-DE" sz="1800" dirty="0" smtClean="0">
                <a:latin typeface="+mj-lt"/>
              </a:rPr>
              <a:t>Multilaterale Abkommen</a:t>
            </a:r>
          </a:p>
          <a:p>
            <a:pPr marL="1143000" lvl="1" indent="-457200">
              <a:buAutoNum type="arabicPeriod"/>
            </a:pPr>
            <a:r>
              <a:rPr lang="de-DE" sz="1800" dirty="0" smtClean="0">
                <a:latin typeface="+mj-lt"/>
              </a:rPr>
              <a:t>Bilaterale Abkommen</a:t>
            </a:r>
          </a:p>
          <a:p>
            <a:pPr marL="514350" indent="-514350">
              <a:buAutoNum type="romanUcPeriod"/>
            </a:pPr>
            <a:r>
              <a:rPr lang="de-DE" dirty="0" smtClean="0"/>
              <a:t>Unionsrechtliche Grundlagen</a:t>
            </a:r>
          </a:p>
          <a:p>
            <a:pPr marL="1143000" lvl="1" indent="-457200">
              <a:buAutoNum type="arabicPeriod"/>
            </a:pPr>
            <a:r>
              <a:rPr lang="de-DE" sz="1800" dirty="0" smtClean="0">
                <a:latin typeface="+mj-lt"/>
              </a:rPr>
              <a:t>Primärrecht</a:t>
            </a:r>
          </a:p>
          <a:p>
            <a:pPr marL="1143000" lvl="1" indent="-457200">
              <a:buAutoNum type="arabicPeriod"/>
            </a:pPr>
            <a:r>
              <a:rPr lang="de-DE" sz="1800" dirty="0" smtClean="0">
                <a:latin typeface="+mj-lt"/>
              </a:rPr>
              <a:t>Katastrophenschutz</a:t>
            </a:r>
          </a:p>
          <a:p>
            <a:pPr marL="1143000" lvl="1" indent="-457200">
              <a:buAutoNum type="arabicPeriod"/>
            </a:pPr>
            <a:r>
              <a:rPr lang="de-DE" sz="1800" dirty="0" smtClean="0">
                <a:latin typeface="+mj-lt"/>
              </a:rPr>
              <a:t>Solidaritätsklausel</a:t>
            </a:r>
          </a:p>
          <a:p>
            <a:pPr marL="514350" indent="-514350">
              <a:buAutoNum type="romanUcPeriod"/>
            </a:pPr>
            <a:r>
              <a:rPr lang="de-DE" dirty="0" smtClean="0"/>
              <a:t>Zusammenwirken der völker- und unionsrechtlichen Grundlagen</a:t>
            </a:r>
          </a:p>
          <a:p>
            <a:pPr marL="514350" indent="-514350">
              <a:buAutoNum type="romanUcPeriod"/>
            </a:pPr>
            <a:r>
              <a:rPr lang="de-DE" dirty="0" smtClean="0"/>
              <a:t>Schlussbetrachtungen</a:t>
            </a:r>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2</a:t>
            </a:fld>
            <a:endParaRPr lang="de-DE" dirty="0"/>
          </a:p>
        </p:txBody>
      </p:sp>
      <p:sp>
        <p:nvSpPr>
          <p:cNvPr id="5" name="Titel 4"/>
          <p:cNvSpPr>
            <a:spLocks noGrp="1"/>
          </p:cNvSpPr>
          <p:nvPr>
            <p:ph type="title"/>
          </p:nvPr>
        </p:nvSpPr>
        <p:spPr/>
        <p:txBody>
          <a:bodyPr/>
          <a:lstStyle/>
          <a:p>
            <a:r>
              <a:rPr lang="de-DE" dirty="0" smtClean="0"/>
              <a:t>Gliederung</a:t>
            </a:r>
            <a:endParaRPr lang="de-DE" dirty="0"/>
          </a:p>
        </p:txBody>
      </p:sp>
      <p:sp>
        <p:nvSpPr>
          <p:cNvPr id="2" name="Fußzeilenplatzhalter 1"/>
          <p:cNvSpPr>
            <a:spLocks noGrp="1"/>
          </p:cNvSpPr>
          <p:nvPr>
            <p:ph type="ftr" sz="quarter" idx="3"/>
          </p:nvPr>
        </p:nvSpPr>
        <p:spPr/>
        <p:txBody>
          <a:bodyPr/>
          <a:lstStyle/>
          <a:p>
            <a:r>
              <a:rPr lang="de-DE" dirty="0" smtClean="0"/>
              <a:t>Studiendekan Univ.-Prof. Dr. Walter Obwexer</a:t>
            </a:r>
            <a:endParaRPr lang="de-DE" dirty="0"/>
          </a:p>
        </p:txBody>
      </p:sp>
    </p:spTree>
    <p:extLst>
      <p:ext uri="{BB962C8B-B14F-4D97-AF65-F5344CB8AC3E}">
        <p14:creationId xmlns:p14="http://schemas.microsoft.com/office/powerpoint/2010/main" val="307140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69380" y="692696"/>
            <a:ext cx="7886700" cy="471586"/>
          </a:xfrm>
        </p:spPr>
        <p:txBody>
          <a:bodyPr/>
          <a:lstStyle/>
          <a:p>
            <a:r>
              <a:rPr lang="de-DE" dirty="0" smtClean="0"/>
              <a:t>I. Einführung</a:t>
            </a:r>
            <a:endParaRPr lang="de-DE" dirty="0"/>
          </a:p>
        </p:txBody>
      </p:sp>
      <p:sp>
        <p:nvSpPr>
          <p:cNvPr id="6" name="Inhaltsplatzhalter 5"/>
          <p:cNvSpPr>
            <a:spLocks noGrp="1"/>
          </p:cNvSpPr>
          <p:nvPr>
            <p:ph idx="1"/>
          </p:nvPr>
        </p:nvSpPr>
        <p:spPr>
          <a:xfrm>
            <a:off x="612080" y="1268760"/>
            <a:ext cx="7886700" cy="4680520"/>
          </a:xfrm>
        </p:spPr>
        <p:txBody>
          <a:bodyPr/>
          <a:lstStyle/>
          <a:p>
            <a:pPr>
              <a:spcBef>
                <a:spcPts val="600"/>
              </a:spcBef>
            </a:pPr>
            <a:r>
              <a:rPr lang="de-DE" dirty="0" smtClean="0"/>
              <a:t>Infolge des Klimawandels nehmen Naturgefahren (Überschwemmungen, Muren, Steinschlag, Lawinen, Brände …) an Zahl und Intensität zu. </a:t>
            </a:r>
          </a:p>
          <a:p>
            <a:pPr>
              <a:spcBef>
                <a:spcPts val="600"/>
              </a:spcBef>
            </a:pPr>
            <a:r>
              <a:rPr lang="de-DE" dirty="0" smtClean="0"/>
              <a:t>Immer öfter führen Naturgefahren zu schwerwiegenden Auswirkungen auf Menschen, Umwelt, Vermögenswerte und/oder Kulturgüter (</a:t>
            </a:r>
            <a:r>
              <a:rPr lang="de-DE" dirty="0"/>
              <a:t>K</a:t>
            </a:r>
            <a:r>
              <a:rPr lang="de-DE" dirty="0" smtClean="0"/>
              <a:t>atastrophen)</a:t>
            </a:r>
          </a:p>
          <a:p>
            <a:pPr>
              <a:spcBef>
                <a:spcPts val="600"/>
              </a:spcBef>
            </a:pPr>
            <a:r>
              <a:rPr lang="de-DE" dirty="0" smtClean="0"/>
              <a:t>Naturkatastrophen können immer öfter von einem Staat allein nicht mehr rasch und effizient bewältigt werden; hinzu kommen grenzüberschreitende Auswirkungen.</a:t>
            </a:r>
          </a:p>
          <a:p>
            <a:pPr>
              <a:spcBef>
                <a:spcPts val="600"/>
              </a:spcBef>
            </a:pPr>
            <a:r>
              <a:rPr lang="de-DE" dirty="0" smtClean="0"/>
              <a:t>Dem folgend kommt einem grenzüberschreitenden Naturgefahrenmanagement – verstanden als Prävention, Vorsorge und Bewältigung von Naturgefahren – besondere Bedeutung zu.</a:t>
            </a:r>
          </a:p>
          <a:p>
            <a:pPr>
              <a:spcBef>
                <a:spcPts val="600"/>
              </a:spcBef>
            </a:pPr>
            <a:r>
              <a:rPr lang="de-DE" dirty="0" smtClean="0"/>
              <a:t>Dies vorausgeschickt wird nachstehend ein Überblick über die völker- und unionsrechtlichen Grundlagen für ein grenzüberschreitendes Naturgefahrenmanagement gegeben und deren Zusammenwirken skizziert.  </a:t>
            </a:r>
          </a:p>
          <a:p>
            <a:pPr>
              <a:spcBef>
                <a:spcPts val="600"/>
              </a:spcBef>
            </a:pPr>
            <a:endParaRPr lang="de-DE" dirty="0" smtClean="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3</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1703213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69380" y="692696"/>
            <a:ext cx="7886700" cy="471586"/>
          </a:xfrm>
        </p:spPr>
        <p:txBody>
          <a:bodyPr/>
          <a:lstStyle/>
          <a:p>
            <a:r>
              <a:rPr lang="de-DE" dirty="0" smtClean="0"/>
              <a:t>II. </a:t>
            </a:r>
            <a:r>
              <a:rPr lang="de-DE" dirty="0" err="1" smtClean="0"/>
              <a:t>Völkerrechtl</a:t>
            </a:r>
            <a:r>
              <a:rPr lang="de-DE" dirty="0" smtClean="0"/>
              <a:t> Grundlagen - Allgemein</a:t>
            </a:r>
            <a:endParaRPr lang="de-DE" dirty="0"/>
          </a:p>
        </p:txBody>
      </p:sp>
      <p:sp>
        <p:nvSpPr>
          <p:cNvPr id="6" name="Inhaltsplatzhalter 5"/>
          <p:cNvSpPr>
            <a:spLocks noGrp="1"/>
          </p:cNvSpPr>
          <p:nvPr>
            <p:ph idx="1"/>
          </p:nvPr>
        </p:nvSpPr>
        <p:spPr>
          <a:xfrm>
            <a:off x="612080" y="1268760"/>
            <a:ext cx="7886700" cy="4680520"/>
          </a:xfrm>
        </p:spPr>
        <p:txBody>
          <a:bodyPr/>
          <a:lstStyle/>
          <a:p>
            <a:pPr>
              <a:spcBef>
                <a:spcPts val="600"/>
              </a:spcBef>
            </a:pPr>
            <a:r>
              <a:rPr lang="de-DE" dirty="0" smtClean="0"/>
              <a:t>Grundsatz: Souveränität der Staaten </a:t>
            </a:r>
          </a:p>
          <a:p>
            <a:pPr lvl="1">
              <a:spcBef>
                <a:spcPts val="600"/>
              </a:spcBef>
            </a:pPr>
            <a:r>
              <a:rPr lang="de-DE" sz="1800" dirty="0" smtClean="0">
                <a:latin typeface="+mj-lt"/>
              </a:rPr>
              <a:t>Staat hat Sicherheit seiner Bürger zu gewährleisten</a:t>
            </a:r>
          </a:p>
          <a:p>
            <a:pPr lvl="1">
              <a:spcBef>
                <a:spcPts val="600"/>
              </a:spcBef>
            </a:pPr>
            <a:r>
              <a:rPr lang="de-DE" sz="1800" dirty="0" smtClean="0">
                <a:latin typeface="+mj-lt"/>
              </a:rPr>
              <a:t>Grundsatz der Selbsthilfe</a:t>
            </a:r>
          </a:p>
          <a:p>
            <a:pPr lvl="1">
              <a:spcBef>
                <a:spcPts val="600"/>
              </a:spcBef>
            </a:pPr>
            <a:r>
              <a:rPr lang="de-DE" sz="1800" dirty="0" smtClean="0">
                <a:latin typeface="+mj-lt"/>
              </a:rPr>
              <a:t>Unverletzlichkeit des Staatsgebiets - Interventionsverbot</a:t>
            </a:r>
          </a:p>
          <a:p>
            <a:pPr>
              <a:spcBef>
                <a:spcPts val="600"/>
              </a:spcBef>
            </a:pPr>
            <a:r>
              <a:rPr lang="de-DE" dirty="0" smtClean="0"/>
              <a:t>aber: Naturereignisse machen an Grenzen nicht Halt, Naturkatastrophen können sich auch grenzüberschreitend auswirken</a:t>
            </a:r>
          </a:p>
          <a:p>
            <a:pPr lvl="1">
              <a:spcBef>
                <a:spcPts val="600"/>
              </a:spcBef>
            </a:pPr>
            <a:r>
              <a:rPr lang="de-DE" sz="1800" dirty="0" smtClean="0">
                <a:latin typeface="+mj-lt"/>
              </a:rPr>
              <a:t>Bemühungen auf internationaler Ebene (</a:t>
            </a:r>
            <a:r>
              <a:rPr lang="de-DE" sz="1800" dirty="0" err="1" smtClean="0">
                <a:latin typeface="+mj-lt"/>
              </a:rPr>
              <a:t>insb</a:t>
            </a:r>
            <a:r>
              <a:rPr lang="de-DE" sz="1800" dirty="0" smtClean="0">
                <a:latin typeface="+mj-lt"/>
              </a:rPr>
              <a:t> UNO), Zusammenarbeit der Staaten zu fördern (überwiegend soft </a:t>
            </a:r>
            <a:r>
              <a:rPr lang="de-DE" sz="1800" dirty="0" err="1" smtClean="0">
                <a:latin typeface="+mj-lt"/>
              </a:rPr>
              <a:t>law</a:t>
            </a:r>
            <a:r>
              <a:rPr lang="de-DE" sz="1800" dirty="0" smtClean="0">
                <a:latin typeface="+mj-lt"/>
              </a:rPr>
              <a:t>)</a:t>
            </a:r>
          </a:p>
          <a:p>
            <a:pPr lvl="1">
              <a:spcBef>
                <a:spcPts val="600"/>
              </a:spcBef>
            </a:pPr>
            <a:r>
              <a:rPr lang="de-DE" sz="1800" dirty="0" smtClean="0">
                <a:latin typeface="+mj-lt"/>
              </a:rPr>
              <a:t>Herausbildung von Völkergewohnheitsrecht: Informationspflichten bei Naturkatastrophen</a:t>
            </a:r>
          </a:p>
          <a:p>
            <a:pPr lvl="1">
              <a:spcBef>
                <a:spcPts val="600"/>
              </a:spcBef>
            </a:pPr>
            <a:r>
              <a:rPr lang="de-DE" sz="1800" dirty="0" smtClean="0">
                <a:latin typeface="+mj-lt"/>
              </a:rPr>
              <a:t>(eingeschränkte) Verpflichtung zu gegenseitiger Hilfeleistung bei Verletzung von Menschenrechten </a:t>
            </a:r>
          </a:p>
          <a:p>
            <a:pPr>
              <a:spcBef>
                <a:spcPts val="600"/>
              </a:spcBef>
            </a:pPr>
            <a:r>
              <a:rPr lang="de-DE" dirty="0" smtClean="0"/>
              <a:t>Abschluss völkerrechtlicher Verträge</a:t>
            </a:r>
            <a:endParaRPr lang="de-DE" dirty="0"/>
          </a:p>
          <a:p>
            <a:pPr lvl="1">
              <a:spcBef>
                <a:spcPts val="600"/>
              </a:spcBef>
            </a:pPr>
            <a:r>
              <a:rPr lang="de-DE" sz="1800" dirty="0">
                <a:latin typeface="+mj-lt"/>
              </a:rPr>
              <a:t>m</a:t>
            </a:r>
            <a:r>
              <a:rPr lang="de-DE" sz="1800" dirty="0" smtClean="0">
                <a:latin typeface="+mj-lt"/>
              </a:rPr>
              <a:t>ultilateral (zwischen mehreren Staaten) </a:t>
            </a:r>
            <a:endParaRPr lang="de-DE" sz="1800" dirty="0">
              <a:latin typeface="+mj-lt"/>
            </a:endParaRPr>
          </a:p>
          <a:p>
            <a:pPr lvl="1">
              <a:spcBef>
                <a:spcPts val="600"/>
              </a:spcBef>
            </a:pPr>
            <a:r>
              <a:rPr lang="de-DE" sz="1800" dirty="0" smtClean="0">
                <a:latin typeface="+mj-lt"/>
              </a:rPr>
              <a:t>bilateral (zwischen zwei – meist – angrenzenden Staaten)</a:t>
            </a:r>
            <a:endParaRPr lang="de-DE" sz="1800" dirty="0">
              <a:latin typeface="+mj-lt"/>
            </a:endParaRPr>
          </a:p>
          <a:p>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4</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4109730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69380" y="456903"/>
            <a:ext cx="7886700" cy="471586"/>
          </a:xfrm>
        </p:spPr>
        <p:txBody>
          <a:bodyPr/>
          <a:lstStyle/>
          <a:p>
            <a:r>
              <a:rPr lang="de-DE" dirty="0" smtClean="0"/>
              <a:t>II. </a:t>
            </a:r>
            <a:r>
              <a:rPr lang="de-DE" spc="-100" dirty="0" err="1" smtClean="0"/>
              <a:t>Völkerrechtl</a:t>
            </a:r>
            <a:r>
              <a:rPr lang="de-DE" spc="-100" dirty="0" smtClean="0"/>
              <a:t> Grundlagen – Multilaterale Abkommen</a:t>
            </a:r>
            <a:endParaRPr lang="de-DE" spc="-100" dirty="0"/>
          </a:p>
        </p:txBody>
      </p:sp>
      <p:sp>
        <p:nvSpPr>
          <p:cNvPr id="6" name="Inhaltsplatzhalter 5"/>
          <p:cNvSpPr>
            <a:spLocks noGrp="1"/>
          </p:cNvSpPr>
          <p:nvPr>
            <p:ph idx="1"/>
          </p:nvPr>
        </p:nvSpPr>
        <p:spPr>
          <a:xfrm>
            <a:off x="637232" y="1052736"/>
            <a:ext cx="7886700" cy="5040560"/>
          </a:xfrm>
        </p:spPr>
        <p:txBody>
          <a:bodyPr/>
          <a:lstStyle/>
          <a:p>
            <a:pPr>
              <a:spcBef>
                <a:spcPts val="600"/>
              </a:spcBef>
            </a:pPr>
            <a:r>
              <a:rPr lang="de-DE" dirty="0" smtClean="0"/>
              <a:t>Katastrophenkooperationsabkommen 1992</a:t>
            </a:r>
          </a:p>
          <a:p>
            <a:pPr lvl="1">
              <a:spcBef>
                <a:spcPts val="600"/>
              </a:spcBef>
            </a:pPr>
            <a:r>
              <a:rPr lang="de-DE" sz="1800" dirty="0" smtClean="0">
                <a:latin typeface="+mj-lt"/>
              </a:rPr>
              <a:t>Vertragsparteien: Österreich, Kroatien, Ungarn, Italien, Polen und Slowenien</a:t>
            </a:r>
          </a:p>
          <a:p>
            <a:pPr lvl="1">
              <a:spcBef>
                <a:spcPts val="600"/>
              </a:spcBef>
            </a:pPr>
            <a:r>
              <a:rPr lang="de-DE" sz="1800" spc="-50" dirty="0" smtClean="0">
                <a:latin typeface="+mj-lt"/>
              </a:rPr>
              <a:t>Ziel: verstärkte Zusammenarbeit im Zivilschutz und bei Katastrophenbekämpfung </a:t>
            </a:r>
          </a:p>
          <a:p>
            <a:pPr lvl="1">
              <a:spcBef>
                <a:spcPts val="600"/>
              </a:spcBef>
            </a:pPr>
            <a:r>
              <a:rPr lang="de-DE" sz="1800" dirty="0" smtClean="0">
                <a:latin typeface="+mj-lt"/>
              </a:rPr>
              <a:t>Inhalt:</a:t>
            </a:r>
          </a:p>
          <a:p>
            <a:pPr lvl="2">
              <a:spcBef>
                <a:spcPts val="600"/>
              </a:spcBef>
            </a:pPr>
            <a:r>
              <a:rPr lang="de-DE" sz="1400" dirty="0" smtClean="0">
                <a:latin typeface="+mj-lt"/>
              </a:rPr>
              <a:t>Zusammenarbeit bei Vorhersage und Verhinderung „größerer Gefahren, die ernste Folgen für die Sicherheit der Bevölkerung, für Vermögenswerte und für die Umwelt“ haben</a:t>
            </a:r>
          </a:p>
          <a:p>
            <a:pPr lvl="2">
              <a:spcBef>
                <a:spcPts val="600"/>
              </a:spcBef>
            </a:pPr>
            <a:r>
              <a:rPr lang="de-DE" sz="1400" dirty="0" smtClean="0">
                <a:latin typeface="+mj-lt"/>
              </a:rPr>
              <a:t>laufender Austausch von Informationen</a:t>
            </a:r>
          </a:p>
          <a:p>
            <a:pPr lvl="2">
              <a:spcBef>
                <a:spcPts val="600"/>
              </a:spcBef>
            </a:pPr>
            <a:r>
              <a:rPr lang="de-DE" sz="1400" dirty="0" smtClean="0">
                <a:latin typeface="+mj-lt"/>
              </a:rPr>
              <a:t>Durchführung von Forschungsprogrammen</a:t>
            </a:r>
          </a:p>
          <a:p>
            <a:pPr lvl="2">
              <a:spcBef>
                <a:spcPts val="600"/>
              </a:spcBef>
            </a:pPr>
            <a:r>
              <a:rPr lang="de-DE" sz="1400" dirty="0" smtClean="0">
                <a:latin typeface="+mj-lt"/>
              </a:rPr>
              <a:t>Ausbildung von Experten</a:t>
            </a:r>
            <a:endParaRPr lang="de-DE" sz="1400" dirty="0">
              <a:latin typeface="+mj-lt"/>
            </a:endParaRPr>
          </a:p>
          <a:p>
            <a:pPr lvl="1">
              <a:spcBef>
                <a:spcPts val="600"/>
              </a:spcBef>
            </a:pPr>
            <a:r>
              <a:rPr lang="de-DE" sz="1800" dirty="0" smtClean="0">
                <a:latin typeface="+mj-lt"/>
              </a:rPr>
              <a:t>Gemeinsame Kommission aus Vertretern der Vertragsparteien</a:t>
            </a:r>
          </a:p>
          <a:p>
            <a:pPr lvl="2">
              <a:spcBef>
                <a:spcPts val="600"/>
              </a:spcBef>
            </a:pPr>
            <a:r>
              <a:rPr lang="de-DE" sz="1400" dirty="0" smtClean="0">
                <a:latin typeface="+mj-lt"/>
              </a:rPr>
              <a:t>Leitlinien für die Zusammenarbeit</a:t>
            </a:r>
          </a:p>
          <a:p>
            <a:pPr lvl="2">
              <a:spcBef>
                <a:spcPts val="600"/>
              </a:spcBef>
            </a:pPr>
            <a:r>
              <a:rPr lang="de-DE" sz="1400" dirty="0" smtClean="0">
                <a:latin typeface="+mj-lt"/>
              </a:rPr>
              <a:t>Empfehlungen für die Durchführung der Zusammenarbeit</a:t>
            </a:r>
          </a:p>
          <a:p>
            <a:pPr lvl="1">
              <a:spcBef>
                <a:spcPts val="600"/>
              </a:spcBef>
            </a:pPr>
            <a:r>
              <a:rPr lang="de-DE" sz="1800" dirty="0" smtClean="0">
                <a:latin typeface="+mj-lt"/>
              </a:rPr>
              <a:t>Kooperationspflicht</a:t>
            </a:r>
          </a:p>
          <a:p>
            <a:pPr lvl="2">
              <a:spcBef>
                <a:spcPts val="600"/>
              </a:spcBef>
            </a:pPr>
            <a:r>
              <a:rPr lang="de-DE" sz="1400" dirty="0" smtClean="0">
                <a:latin typeface="+mj-lt"/>
              </a:rPr>
              <a:t>Im Falle einer größeren Natur- und technologischen Katastrophe „sollte … eine engere Zusammenarbeit ins Auge gefasst werden … .“</a:t>
            </a:r>
          </a:p>
          <a:p>
            <a:pPr lvl="1">
              <a:spcBef>
                <a:spcPts val="600"/>
              </a:spcBef>
            </a:pPr>
            <a:r>
              <a:rPr lang="de-DE" sz="1800" dirty="0" smtClean="0">
                <a:latin typeface="+mj-lt"/>
              </a:rPr>
              <a:t>Status </a:t>
            </a:r>
          </a:p>
          <a:p>
            <a:pPr lvl="2">
              <a:spcBef>
                <a:spcPts val="600"/>
              </a:spcBef>
            </a:pPr>
            <a:r>
              <a:rPr lang="de-DE" sz="1400" dirty="0" smtClean="0">
                <a:latin typeface="+mj-lt"/>
              </a:rPr>
              <a:t>Regierungsabkommen, in Österreich adoptiert</a:t>
            </a:r>
            <a:endParaRPr lang="de-DE" sz="1400" dirty="0">
              <a:latin typeface="+mj-lt"/>
            </a:endParaRPr>
          </a:p>
          <a:p>
            <a:pPr lvl="2">
              <a:spcBef>
                <a:spcPts val="600"/>
              </a:spcBef>
            </a:pPr>
            <a:r>
              <a:rPr lang="de-DE" sz="1400" dirty="0" smtClean="0">
                <a:latin typeface="+mj-lt"/>
              </a:rPr>
              <a:t>lässt </a:t>
            </a:r>
            <a:r>
              <a:rPr lang="de-DE" sz="1400" dirty="0">
                <a:latin typeface="+mj-lt"/>
              </a:rPr>
              <a:t>bilaterale Zivilschutz- und Katastrophenhilfeabkommen </a:t>
            </a:r>
            <a:r>
              <a:rPr lang="de-DE" sz="1400" dirty="0" smtClean="0">
                <a:latin typeface="+mj-lt"/>
              </a:rPr>
              <a:t>unberührt</a:t>
            </a:r>
            <a:endParaRPr lang="de-DE" sz="1400" dirty="0">
              <a:latin typeface="+mj-lt"/>
            </a:endParaRPr>
          </a:p>
          <a:p>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5</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205594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69380" y="692696"/>
            <a:ext cx="7886700" cy="471586"/>
          </a:xfrm>
        </p:spPr>
        <p:txBody>
          <a:bodyPr/>
          <a:lstStyle/>
          <a:p>
            <a:r>
              <a:rPr lang="de-DE" dirty="0" smtClean="0"/>
              <a:t>II. </a:t>
            </a:r>
            <a:r>
              <a:rPr lang="de-DE" spc="-100" dirty="0" err="1" smtClean="0"/>
              <a:t>Völkerrechtl</a:t>
            </a:r>
            <a:r>
              <a:rPr lang="de-DE" spc="-100" dirty="0" smtClean="0"/>
              <a:t> Grundlagen – Bilaterale Abkommen</a:t>
            </a:r>
            <a:endParaRPr lang="de-DE" spc="-100" dirty="0"/>
          </a:p>
        </p:txBody>
      </p:sp>
      <p:sp>
        <p:nvSpPr>
          <p:cNvPr id="6" name="Inhaltsplatzhalter 5"/>
          <p:cNvSpPr>
            <a:spLocks noGrp="1"/>
          </p:cNvSpPr>
          <p:nvPr>
            <p:ph idx="1"/>
          </p:nvPr>
        </p:nvSpPr>
        <p:spPr>
          <a:xfrm>
            <a:off x="612080" y="1268760"/>
            <a:ext cx="7886700" cy="4680520"/>
          </a:xfrm>
        </p:spPr>
        <p:txBody>
          <a:bodyPr/>
          <a:lstStyle/>
          <a:p>
            <a:pPr>
              <a:spcBef>
                <a:spcPts val="600"/>
              </a:spcBef>
            </a:pPr>
            <a:r>
              <a:rPr lang="de-DE" dirty="0" smtClean="0"/>
              <a:t>Katastrophenhilfeabkommen Österreich – Nachbarstaaten (</a:t>
            </a:r>
            <a:r>
              <a:rPr lang="de-DE" dirty="0" err="1" smtClean="0"/>
              <a:t>zB</a:t>
            </a:r>
            <a:r>
              <a:rPr lang="de-DE" dirty="0" smtClean="0"/>
              <a:t> D, nicht I)</a:t>
            </a:r>
          </a:p>
          <a:p>
            <a:pPr lvl="1">
              <a:spcBef>
                <a:spcPts val="600"/>
              </a:spcBef>
            </a:pPr>
            <a:r>
              <a:rPr lang="de-DE" sz="1800" dirty="0" smtClean="0">
                <a:latin typeface="+mj-lt"/>
              </a:rPr>
              <a:t>Staatsverträge auf Gesetzesstufe, in Österreich adoptiert</a:t>
            </a:r>
          </a:p>
          <a:p>
            <a:pPr lvl="1">
              <a:spcBef>
                <a:spcPts val="600"/>
              </a:spcBef>
            </a:pPr>
            <a:r>
              <a:rPr lang="de-DE" sz="1800" dirty="0">
                <a:latin typeface="+mj-lt"/>
              </a:rPr>
              <a:t>r</a:t>
            </a:r>
            <a:r>
              <a:rPr lang="de-DE" sz="1800" dirty="0" smtClean="0">
                <a:latin typeface="+mj-lt"/>
              </a:rPr>
              <a:t>egeln Rahmenbedingungen für freiwillige Hilfeleistungen bei Katastrophen oder schweren Unglücksfällen</a:t>
            </a:r>
          </a:p>
          <a:p>
            <a:pPr lvl="1">
              <a:spcBef>
                <a:spcPts val="600"/>
              </a:spcBef>
            </a:pPr>
            <a:r>
              <a:rPr lang="de-DE" sz="1800" dirty="0" smtClean="0">
                <a:latin typeface="+mj-lt"/>
              </a:rPr>
              <a:t>Voraussetzung: Ersuchen des Einsatzstaates</a:t>
            </a:r>
          </a:p>
          <a:p>
            <a:pPr lvl="1">
              <a:spcBef>
                <a:spcPts val="600"/>
              </a:spcBef>
            </a:pPr>
            <a:r>
              <a:rPr lang="de-DE" sz="1800" dirty="0" smtClean="0">
                <a:latin typeface="+mj-lt"/>
              </a:rPr>
              <a:t>Art und Umfang der Hilfeleistung von Fall zu Fall im Einvernehmen festgelegt</a:t>
            </a:r>
          </a:p>
          <a:p>
            <a:pPr lvl="1">
              <a:spcBef>
                <a:spcPts val="600"/>
              </a:spcBef>
            </a:pPr>
            <a:r>
              <a:rPr lang="de-DE" sz="1800" dirty="0">
                <a:latin typeface="+mj-lt"/>
              </a:rPr>
              <a:t>w</a:t>
            </a:r>
            <a:r>
              <a:rPr lang="de-DE" sz="1800" dirty="0" smtClean="0">
                <a:latin typeface="+mj-lt"/>
              </a:rPr>
              <a:t>eitere Regelungen:</a:t>
            </a:r>
          </a:p>
          <a:p>
            <a:pPr lvl="2">
              <a:spcBef>
                <a:spcPts val="600"/>
              </a:spcBef>
            </a:pPr>
            <a:r>
              <a:rPr lang="de-DE" sz="1400" dirty="0" smtClean="0">
                <a:latin typeface="+mj-lt"/>
              </a:rPr>
              <a:t>Grenzübertritt und Aufenthalt einer Hilfsmannschaft</a:t>
            </a:r>
          </a:p>
          <a:p>
            <a:pPr lvl="2">
              <a:spcBef>
                <a:spcPts val="600"/>
              </a:spcBef>
            </a:pPr>
            <a:r>
              <a:rPr lang="de-DE" sz="1400" dirty="0" smtClean="0">
                <a:latin typeface="+mj-lt"/>
              </a:rPr>
              <a:t>Grenzübergang des Materials</a:t>
            </a:r>
          </a:p>
          <a:p>
            <a:pPr lvl="2">
              <a:spcBef>
                <a:spcPts val="600"/>
              </a:spcBef>
            </a:pPr>
            <a:r>
              <a:rPr lang="de-DE" sz="1400" dirty="0" smtClean="0">
                <a:latin typeface="+mj-lt"/>
              </a:rPr>
              <a:t>Koordination und Gesamtleitung</a:t>
            </a:r>
          </a:p>
          <a:p>
            <a:pPr lvl="2">
              <a:spcBef>
                <a:spcPts val="600"/>
              </a:spcBef>
            </a:pPr>
            <a:r>
              <a:rPr lang="de-DE" sz="1400" dirty="0" smtClean="0">
                <a:latin typeface="+mj-lt"/>
              </a:rPr>
              <a:t>Einsatzkosten</a:t>
            </a:r>
          </a:p>
          <a:p>
            <a:pPr lvl="2">
              <a:spcBef>
                <a:spcPts val="600"/>
              </a:spcBef>
            </a:pPr>
            <a:r>
              <a:rPr lang="de-DE" sz="1400" dirty="0" smtClean="0">
                <a:latin typeface="+mj-lt"/>
              </a:rPr>
              <a:t>Schadenersatz und Entschädigung</a:t>
            </a:r>
            <a:endParaRPr lang="de-DE" sz="1400" dirty="0">
              <a:latin typeface="+mj-lt"/>
            </a:endParaRPr>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6</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2327649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69380" y="692696"/>
            <a:ext cx="7886700" cy="471586"/>
          </a:xfrm>
        </p:spPr>
        <p:txBody>
          <a:bodyPr/>
          <a:lstStyle/>
          <a:p>
            <a:r>
              <a:rPr lang="de-DE" dirty="0" smtClean="0"/>
              <a:t>II. </a:t>
            </a:r>
            <a:r>
              <a:rPr lang="de-DE" spc="-100" dirty="0" err="1" smtClean="0"/>
              <a:t>Völkerrechtl</a:t>
            </a:r>
            <a:r>
              <a:rPr lang="de-DE" spc="-100" dirty="0" smtClean="0"/>
              <a:t> Grundlagen – Bilaterale Abkommen</a:t>
            </a:r>
            <a:endParaRPr lang="de-DE" spc="-100" dirty="0"/>
          </a:p>
        </p:txBody>
      </p:sp>
      <p:sp>
        <p:nvSpPr>
          <p:cNvPr id="6" name="Inhaltsplatzhalter 5"/>
          <p:cNvSpPr>
            <a:spLocks noGrp="1"/>
          </p:cNvSpPr>
          <p:nvPr>
            <p:ph idx="1"/>
          </p:nvPr>
        </p:nvSpPr>
        <p:spPr>
          <a:xfrm>
            <a:off x="612080" y="1268760"/>
            <a:ext cx="7886700" cy="4680520"/>
          </a:xfrm>
        </p:spPr>
        <p:txBody>
          <a:bodyPr/>
          <a:lstStyle/>
          <a:p>
            <a:pPr>
              <a:spcBef>
                <a:spcPts val="600"/>
              </a:spcBef>
            </a:pPr>
            <a:r>
              <a:rPr lang="de-DE" dirty="0" smtClean="0"/>
              <a:t>Flugrettungsabkommen Österreich – Italien (1989, geändert 1996)</a:t>
            </a:r>
          </a:p>
          <a:p>
            <a:pPr lvl="1">
              <a:spcBef>
                <a:spcPts val="600"/>
              </a:spcBef>
            </a:pPr>
            <a:r>
              <a:rPr lang="de-DE" sz="1800" dirty="0" smtClean="0">
                <a:latin typeface="+mj-lt"/>
              </a:rPr>
              <a:t>Status:</a:t>
            </a:r>
          </a:p>
          <a:p>
            <a:pPr lvl="2">
              <a:spcBef>
                <a:spcPts val="600"/>
              </a:spcBef>
            </a:pPr>
            <a:r>
              <a:rPr lang="de-DE" sz="1400" dirty="0">
                <a:latin typeface="+mj-lt"/>
              </a:rPr>
              <a:t>S</a:t>
            </a:r>
            <a:r>
              <a:rPr lang="de-DE" sz="1400" dirty="0" smtClean="0">
                <a:latin typeface="+mj-lt"/>
              </a:rPr>
              <a:t>taatsvertrag auf Gesetzesstufe</a:t>
            </a:r>
          </a:p>
          <a:p>
            <a:pPr lvl="2">
              <a:spcBef>
                <a:spcPts val="600"/>
              </a:spcBef>
            </a:pPr>
            <a:r>
              <a:rPr lang="de-DE" sz="1400" dirty="0" smtClean="0">
                <a:latin typeface="+mj-lt"/>
              </a:rPr>
              <a:t>in Kraft getreten am 1.7.1991</a:t>
            </a:r>
            <a:endParaRPr lang="de-DE" sz="1400" dirty="0">
              <a:latin typeface="+mj-lt"/>
            </a:endParaRPr>
          </a:p>
          <a:p>
            <a:pPr lvl="2">
              <a:spcBef>
                <a:spcPts val="600"/>
              </a:spcBef>
            </a:pPr>
            <a:r>
              <a:rPr lang="de-DE" sz="1400" dirty="0" smtClean="0">
                <a:latin typeface="+mj-lt"/>
              </a:rPr>
              <a:t>in Österreich adoptiert, daher direkt </a:t>
            </a:r>
            <a:r>
              <a:rPr lang="de-DE" sz="1400" dirty="0" err="1" smtClean="0">
                <a:latin typeface="+mj-lt"/>
              </a:rPr>
              <a:t>anzuwendbar</a:t>
            </a:r>
            <a:endParaRPr lang="de-DE" sz="1400" dirty="0" smtClean="0">
              <a:latin typeface="+mj-lt"/>
            </a:endParaRPr>
          </a:p>
          <a:p>
            <a:pPr lvl="1">
              <a:spcBef>
                <a:spcPts val="600"/>
              </a:spcBef>
            </a:pPr>
            <a:r>
              <a:rPr lang="de-DE" sz="1800" dirty="0" smtClean="0">
                <a:latin typeface="+mj-lt"/>
              </a:rPr>
              <a:t>Ziel: Erleichterung grenzüberschreitender Ambulanzflüge</a:t>
            </a:r>
            <a:endParaRPr lang="de-DE" sz="1800" dirty="0">
              <a:latin typeface="+mj-lt"/>
            </a:endParaRPr>
          </a:p>
          <a:p>
            <a:pPr lvl="1">
              <a:spcBef>
                <a:spcPts val="600"/>
              </a:spcBef>
            </a:pPr>
            <a:r>
              <a:rPr lang="de-DE" sz="1800" dirty="0" smtClean="0">
                <a:latin typeface="+mj-lt"/>
              </a:rPr>
              <a:t>Inhalt:</a:t>
            </a:r>
          </a:p>
          <a:p>
            <a:pPr lvl="2">
              <a:spcBef>
                <a:spcPts val="600"/>
              </a:spcBef>
            </a:pPr>
            <a:r>
              <a:rPr lang="de-DE" sz="1400" dirty="0" smtClean="0">
                <a:latin typeface="+mj-lt"/>
              </a:rPr>
              <a:t>Regelung von Ambulanzflügen (Transport von Verletzten oder Schwerkranken) in die Grenzregionen</a:t>
            </a:r>
          </a:p>
          <a:p>
            <a:pPr lvl="2">
              <a:spcBef>
                <a:spcPts val="600"/>
              </a:spcBef>
            </a:pPr>
            <a:r>
              <a:rPr lang="de-DE" sz="1400" dirty="0">
                <a:latin typeface="+mj-lt"/>
              </a:rPr>
              <a:t>f</a:t>
            </a:r>
            <a:r>
              <a:rPr lang="de-DE" sz="1400" dirty="0" smtClean="0">
                <a:latin typeface="+mj-lt"/>
              </a:rPr>
              <a:t>ür Grenzübertritt keine Reisedokumente erforderlich</a:t>
            </a:r>
          </a:p>
          <a:p>
            <a:pPr lvl="2">
              <a:spcBef>
                <a:spcPts val="600"/>
              </a:spcBef>
            </a:pPr>
            <a:r>
              <a:rPr lang="de-DE" sz="1400" dirty="0" smtClean="0">
                <a:latin typeface="+mj-lt"/>
              </a:rPr>
              <a:t>Namen und Personalien der beförderten Personen sind mitzuteilen</a:t>
            </a:r>
          </a:p>
          <a:p>
            <a:pPr lvl="2">
              <a:spcBef>
                <a:spcPts val="600"/>
              </a:spcBef>
            </a:pPr>
            <a:r>
              <a:rPr lang="de-DE" sz="1400" dirty="0" smtClean="0">
                <a:latin typeface="+mj-lt"/>
              </a:rPr>
              <a:t>Liste der berechtigten Luftfahrzeughalter ist rechtzeitig bekannt zu geben und muss vollständig sein</a:t>
            </a:r>
          </a:p>
          <a:p>
            <a:pPr lvl="2">
              <a:spcBef>
                <a:spcPts val="600"/>
              </a:spcBef>
            </a:pPr>
            <a:r>
              <a:rPr lang="de-DE" sz="1400" dirty="0" smtClean="0">
                <a:latin typeface="+mj-lt"/>
              </a:rPr>
              <a:t>(seit 2002): Personal und Luftfahrzeughalter müssen ausschließlich den Vertragsstaaten angehören</a:t>
            </a:r>
            <a:r>
              <a:rPr lang="de-DE" sz="1400" dirty="0">
                <a:latin typeface="+mj-lt"/>
              </a:rPr>
              <a:t> </a:t>
            </a:r>
            <a:r>
              <a:rPr lang="de-DE" sz="1400" dirty="0" smtClean="0">
                <a:latin typeface="+mj-lt"/>
              </a:rPr>
              <a:t>(Art 10 </a:t>
            </a:r>
            <a:r>
              <a:rPr lang="de-DE" sz="1400" dirty="0" err="1" smtClean="0">
                <a:latin typeface="+mj-lt"/>
              </a:rPr>
              <a:t>Abs</a:t>
            </a:r>
            <a:r>
              <a:rPr lang="de-DE" sz="1400" dirty="0" smtClean="0">
                <a:latin typeface="+mj-lt"/>
              </a:rPr>
              <a:t> 2)</a:t>
            </a:r>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7</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4172782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12080" y="456903"/>
            <a:ext cx="7886700" cy="471586"/>
          </a:xfrm>
        </p:spPr>
        <p:txBody>
          <a:bodyPr/>
          <a:lstStyle/>
          <a:p>
            <a:r>
              <a:rPr lang="de-DE" dirty="0" smtClean="0"/>
              <a:t>II. </a:t>
            </a:r>
            <a:r>
              <a:rPr lang="de-DE" spc="-100" dirty="0" err="1" smtClean="0"/>
              <a:t>Völkerrechtl</a:t>
            </a:r>
            <a:r>
              <a:rPr lang="de-DE" spc="-100" dirty="0" smtClean="0"/>
              <a:t> Grundlagen – Bilaterale Abkommen</a:t>
            </a:r>
            <a:endParaRPr lang="de-DE" spc="-100" dirty="0"/>
          </a:p>
        </p:txBody>
      </p:sp>
      <p:sp>
        <p:nvSpPr>
          <p:cNvPr id="6" name="Inhaltsplatzhalter 5"/>
          <p:cNvSpPr>
            <a:spLocks noGrp="1"/>
          </p:cNvSpPr>
          <p:nvPr>
            <p:ph idx="1"/>
          </p:nvPr>
        </p:nvSpPr>
        <p:spPr>
          <a:xfrm>
            <a:off x="612080" y="1124744"/>
            <a:ext cx="7886700" cy="4896544"/>
          </a:xfrm>
        </p:spPr>
        <p:txBody>
          <a:bodyPr/>
          <a:lstStyle/>
          <a:p>
            <a:pPr>
              <a:spcBef>
                <a:spcPts val="600"/>
              </a:spcBef>
            </a:pPr>
            <a:r>
              <a:rPr lang="de-DE" dirty="0" smtClean="0"/>
              <a:t>Rahmenabkommen grenzüberschreitende Zusammenarbeit von Gebietskörperschaften Österreich – Italien (1993)</a:t>
            </a:r>
          </a:p>
          <a:p>
            <a:pPr lvl="1">
              <a:spcBef>
                <a:spcPts val="600"/>
              </a:spcBef>
            </a:pPr>
            <a:r>
              <a:rPr lang="de-DE" sz="1800" dirty="0" smtClean="0">
                <a:latin typeface="+mj-lt"/>
              </a:rPr>
              <a:t>Status:</a:t>
            </a:r>
          </a:p>
          <a:p>
            <a:pPr lvl="2">
              <a:spcBef>
                <a:spcPts val="600"/>
              </a:spcBef>
            </a:pPr>
            <a:r>
              <a:rPr lang="de-DE" sz="1400" dirty="0" smtClean="0">
                <a:latin typeface="+mj-lt"/>
              </a:rPr>
              <a:t>Staatsvertrag auf Gesetzesstufe (in Ausführung der Rahmenkonvention von Madrid)</a:t>
            </a:r>
          </a:p>
          <a:p>
            <a:pPr lvl="2">
              <a:spcBef>
                <a:spcPts val="600"/>
              </a:spcBef>
            </a:pPr>
            <a:r>
              <a:rPr lang="de-DE" sz="1400" dirty="0" smtClean="0">
                <a:latin typeface="+mj-lt"/>
              </a:rPr>
              <a:t>in Kraft getreten am 1.8.1995</a:t>
            </a:r>
          </a:p>
          <a:p>
            <a:pPr lvl="2">
              <a:spcBef>
                <a:spcPts val="600"/>
              </a:spcBef>
            </a:pPr>
            <a:r>
              <a:rPr lang="de-DE" sz="1400" dirty="0">
                <a:latin typeface="+mj-lt"/>
              </a:rPr>
              <a:t>i</a:t>
            </a:r>
            <a:r>
              <a:rPr lang="de-DE" sz="1400" dirty="0" smtClean="0">
                <a:latin typeface="+mj-lt"/>
              </a:rPr>
              <a:t>n Österreich adoptiert, daher direkt anwendbar </a:t>
            </a:r>
          </a:p>
          <a:p>
            <a:pPr lvl="1">
              <a:spcBef>
                <a:spcPts val="600"/>
              </a:spcBef>
            </a:pPr>
            <a:r>
              <a:rPr lang="de-DE" sz="1800" dirty="0" smtClean="0">
                <a:latin typeface="+mj-lt"/>
              </a:rPr>
              <a:t>Inhalt:</a:t>
            </a:r>
          </a:p>
          <a:p>
            <a:pPr lvl="2">
              <a:spcBef>
                <a:spcPts val="600"/>
              </a:spcBef>
            </a:pPr>
            <a:r>
              <a:rPr lang="de-DE" sz="1400" dirty="0" smtClean="0">
                <a:latin typeface="+mj-lt"/>
              </a:rPr>
              <a:t>Gebietskörperschaften können – unbeschadet der innerstaatlichen Zuständigkeiten – Vereinbarungen (= völkerrechtliche Verträge) auf insgesamt 14 Gebieten abschließen</a:t>
            </a:r>
          </a:p>
          <a:p>
            <a:pPr lvl="2">
              <a:spcBef>
                <a:spcPts val="600"/>
              </a:spcBef>
            </a:pPr>
            <a:r>
              <a:rPr lang="de-DE" sz="1400" dirty="0">
                <a:latin typeface="+mj-lt"/>
              </a:rPr>
              <a:t>z</a:t>
            </a:r>
            <a:r>
              <a:rPr lang="de-DE" sz="1400" dirty="0" smtClean="0">
                <a:latin typeface="+mj-lt"/>
              </a:rPr>
              <a:t>u diesen Gebieten gehört auch der Zivilschutz</a:t>
            </a:r>
            <a:endParaRPr lang="de-DE" sz="1800" dirty="0">
              <a:latin typeface="+mj-lt"/>
            </a:endParaRPr>
          </a:p>
          <a:p>
            <a:pPr>
              <a:spcBef>
                <a:spcPts val="600"/>
              </a:spcBef>
            </a:pPr>
            <a:r>
              <a:rPr lang="de-DE" dirty="0" smtClean="0"/>
              <a:t>Beschluss Dreier-Landtag vom 31.5.1996</a:t>
            </a:r>
          </a:p>
          <a:p>
            <a:pPr lvl="1">
              <a:spcBef>
                <a:spcPts val="600"/>
              </a:spcBef>
            </a:pPr>
            <a:r>
              <a:rPr lang="de-DE" sz="1800" dirty="0" smtClean="0">
                <a:latin typeface="+mj-lt"/>
              </a:rPr>
              <a:t>Aufforderung an die Landesregierungen, „eine engere Zusammenarbeit zwischen den drei Ländern herzustellen“</a:t>
            </a:r>
          </a:p>
          <a:p>
            <a:pPr lvl="1">
              <a:spcBef>
                <a:spcPts val="600"/>
              </a:spcBef>
            </a:pPr>
            <a:r>
              <a:rPr lang="de-DE" sz="1800" dirty="0" smtClean="0">
                <a:latin typeface="+mj-lt"/>
              </a:rPr>
              <a:t>Empfehlung, „diese Zusammenarbeit zum Gegenstand einer vertraglichen Regelung zu machen“</a:t>
            </a:r>
          </a:p>
          <a:p>
            <a:pPr lvl="1">
              <a:spcBef>
                <a:spcPts val="600"/>
              </a:spcBef>
            </a:pPr>
            <a:r>
              <a:rPr lang="de-DE" sz="1800" dirty="0" smtClean="0">
                <a:latin typeface="+mj-lt"/>
              </a:rPr>
              <a:t>Engere Zusammenarbeit im Rahmen des EVTZ realisiert</a:t>
            </a:r>
          </a:p>
          <a:p>
            <a:pPr lvl="1">
              <a:spcBef>
                <a:spcPts val="600"/>
              </a:spcBef>
            </a:pPr>
            <a:r>
              <a:rPr lang="de-DE" sz="1800" dirty="0" smtClean="0">
                <a:latin typeface="+mj-lt"/>
              </a:rPr>
              <a:t>„Länderstaatsvertrag“ – soweit ersichtlich – nicht abgeschlossen</a:t>
            </a:r>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8</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635589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69380" y="692696"/>
            <a:ext cx="7886700" cy="471586"/>
          </a:xfrm>
        </p:spPr>
        <p:txBody>
          <a:bodyPr/>
          <a:lstStyle/>
          <a:p>
            <a:r>
              <a:rPr lang="de-DE" dirty="0" smtClean="0"/>
              <a:t>III. Unionsrechtliche Grundlagen - Primärrecht</a:t>
            </a:r>
            <a:endParaRPr lang="de-DE" dirty="0"/>
          </a:p>
        </p:txBody>
      </p:sp>
      <p:sp>
        <p:nvSpPr>
          <p:cNvPr id="6" name="Inhaltsplatzhalter 5"/>
          <p:cNvSpPr>
            <a:spLocks noGrp="1"/>
          </p:cNvSpPr>
          <p:nvPr>
            <p:ph idx="1"/>
          </p:nvPr>
        </p:nvSpPr>
        <p:spPr>
          <a:xfrm>
            <a:off x="612080" y="1268760"/>
            <a:ext cx="7886700" cy="4680520"/>
          </a:xfrm>
        </p:spPr>
        <p:txBody>
          <a:bodyPr/>
          <a:lstStyle/>
          <a:p>
            <a:pPr>
              <a:spcBef>
                <a:spcPts val="600"/>
              </a:spcBef>
            </a:pPr>
            <a:r>
              <a:rPr lang="de-DE" dirty="0" smtClean="0"/>
              <a:t>Rahmenbedingungen</a:t>
            </a:r>
          </a:p>
          <a:p>
            <a:pPr lvl="1">
              <a:spcBef>
                <a:spcPts val="600"/>
              </a:spcBef>
            </a:pPr>
            <a:r>
              <a:rPr lang="de-DE" sz="1800" dirty="0" smtClean="0">
                <a:latin typeface="+mj-lt"/>
              </a:rPr>
              <a:t>Zuständigkeitsverteilung zwischen Union und Mitgliedstaaten im Bereich Naturgefahrenmanagement</a:t>
            </a:r>
          </a:p>
          <a:p>
            <a:pPr lvl="1">
              <a:spcBef>
                <a:spcPts val="600"/>
              </a:spcBef>
            </a:pPr>
            <a:r>
              <a:rPr lang="de-DE" sz="1800" dirty="0" smtClean="0">
                <a:latin typeface="+mj-lt"/>
              </a:rPr>
              <a:t>Kompetenzen der Union im </a:t>
            </a:r>
            <a:r>
              <a:rPr lang="de-DE" sz="1800" dirty="0">
                <a:latin typeface="+mj-lt"/>
              </a:rPr>
              <a:t>Bereich Katastrophenschutz</a:t>
            </a:r>
            <a:endParaRPr lang="de-DE" sz="1800" dirty="0" smtClean="0">
              <a:latin typeface="+mj-lt"/>
            </a:endParaRPr>
          </a:p>
          <a:p>
            <a:pPr lvl="1">
              <a:spcBef>
                <a:spcPts val="600"/>
              </a:spcBef>
            </a:pPr>
            <a:r>
              <a:rPr lang="de-DE" sz="1800" dirty="0" smtClean="0">
                <a:latin typeface="+mj-lt"/>
              </a:rPr>
              <a:t>Bindung der Mitgliedstaaten an vertragliche Vorgaben</a:t>
            </a:r>
          </a:p>
          <a:p>
            <a:pPr>
              <a:spcBef>
                <a:spcPts val="600"/>
              </a:spcBef>
            </a:pPr>
            <a:r>
              <a:rPr lang="de-DE" dirty="0" smtClean="0"/>
              <a:t>Kompetenzen der Union</a:t>
            </a:r>
          </a:p>
          <a:p>
            <a:pPr lvl="1">
              <a:spcBef>
                <a:spcPts val="600"/>
              </a:spcBef>
            </a:pPr>
            <a:r>
              <a:rPr lang="de-DE" sz="1800" dirty="0" smtClean="0">
                <a:latin typeface="+mj-lt"/>
              </a:rPr>
              <a:t>Katastrophenschutz – ergänzende Zuständigkeit (Art 196 AEUV)</a:t>
            </a:r>
          </a:p>
          <a:p>
            <a:pPr lvl="1">
              <a:spcBef>
                <a:spcPts val="600"/>
              </a:spcBef>
            </a:pPr>
            <a:r>
              <a:rPr lang="de-DE" sz="1800" dirty="0" smtClean="0">
                <a:latin typeface="+mj-lt"/>
              </a:rPr>
              <a:t>Solidaritätsklausel – geteilte Zuständigkeit (Art 222 AEUV)</a:t>
            </a:r>
          </a:p>
          <a:p>
            <a:pPr>
              <a:spcBef>
                <a:spcPts val="600"/>
              </a:spcBef>
            </a:pPr>
            <a:r>
              <a:rPr lang="de-DE" dirty="0" smtClean="0"/>
              <a:t>Bindung der Mitgliedstaaten an vertragliche Vorgaben</a:t>
            </a:r>
            <a:endParaRPr lang="de-DE" dirty="0"/>
          </a:p>
          <a:p>
            <a:pPr lvl="1">
              <a:spcBef>
                <a:spcPts val="600"/>
              </a:spcBef>
            </a:pPr>
            <a:r>
              <a:rPr lang="de-DE" sz="1800" dirty="0" smtClean="0">
                <a:latin typeface="+mj-lt"/>
              </a:rPr>
              <a:t>Naturgefahrenmanagement ist Zuständigkeit der Mitgliedstaaten</a:t>
            </a:r>
            <a:endParaRPr lang="de-DE" sz="1800" dirty="0">
              <a:latin typeface="+mj-lt"/>
            </a:endParaRPr>
          </a:p>
          <a:p>
            <a:pPr lvl="1">
              <a:spcBef>
                <a:spcPts val="600"/>
              </a:spcBef>
            </a:pPr>
            <a:r>
              <a:rPr lang="de-DE" sz="1800" dirty="0" smtClean="0">
                <a:latin typeface="+mj-lt"/>
              </a:rPr>
              <a:t>Mitgliedstaaten müssen aber Unionsrecht beachten, </a:t>
            </a:r>
            <a:r>
              <a:rPr lang="de-DE" sz="1800" dirty="0" err="1" smtClean="0">
                <a:latin typeface="+mj-lt"/>
              </a:rPr>
              <a:t>insb</a:t>
            </a:r>
            <a:endParaRPr lang="de-DE" sz="1800" dirty="0" smtClean="0">
              <a:latin typeface="+mj-lt"/>
            </a:endParaRPr>
          </a:p>
          <a:p>
            <a:pPr lvl="2">
              <a:spcBef>
                <a:spcPts val="600"/>
              </a:spcBef>
            </a:pPr>
            <a:r>
              <a:rPr lang="de-DE" sz="1400" dirty="0" smtClean="0">
                <a:latin typeface="+mj-lt"/>
              </a:rPr>
              <a:t>Grundfreiheiten des Binnenmarkts</a:t>
            </a:r>
          </a:p>
          <a:p>
            <a:pPr lvl="2">
              <a:spcBef>
                <a:spcPts val="600"/>
              </a:spcBef>
            </a:pPr>
            <a:r>
              <a:rPr lang="de-DE" sz="1400" dirty="0" smtClean="0">
                <a:latin typeface="+mj-lt"/>
              </a:rPr>
              <a:t>Diskriminierungsverbot aus Gründen der Staatsangehörigkeit</a:t>
            </a:r>
          </a:p>
          <a:p>
            <a:pPr lvl="2">
              <a:spcBef>
                <a:spcPts val="600"/>
              </a:spcBef>
            </a:pPr>
            <a:r>
              <a:rPr lang="de-DE" sz="1400" dirty="0" smtClean="0">
                <a:latin typeface="+mj-lt"/>
              </a:rPr>
              <a:t>Unions-Grundrechte (GRC)</a:t>
            </a:r>
          </a:p>
          <a:p>
            <a:pPr lvl="2">
              <a:spcBef>
                <a:spcPts val="600"/>
              </a:spcBef>
            </a:pPr>
            <a:r>
              <a:rPr lang="de-DE" sz="1400" dirty="0" smtClean="0">
                <a:latin typeface="+mj-lt"/>
              </a:rPr>
              <a:t>Beihilfenrecht</a:t>
            </a:r>
            <a:endParaRPr lang="de-DE" sz="1800" dirty="0">
              <a:latin typeface="+mj-lt"/>
            </a:endParaRPr>
          </a:p>
          <a:p>
            <a:endParaRPr lang="de-DE" dirty="0"/>
          </a:p>
          <a:p>
            <a:endParaRPr lang="de-DE" dirty="0"/>
          </a:p>
        </p:txBody>
      </p:sp>
      <p:sp>
        <p:nvSpPr>
          <p:cNvPr id="3" name="Foliennummernplatzhalter 2"/>
          <p:cNvSpPr>
            <a:spLocks noGrp="1"/>
          </p:cNvSpPr>
          <p:nvPr>
            <p:ph type="sldNum" sz="quarter" idx="12"/>
          </p:nvPr>
        </p:nvSpPr>
        <p:spPr/>
        <p:txBody>
          <a:bodyPr/>
          <a:lstStyle/>
          <a:p>
            <a:r>
              <a:rPr lang="de-DE"/>
              <a:t>Seite </a:t>
            </a:r>
            <a:fld id="{EBA229B5-7CFD-BC45-B1DD-7E8FA6FF2A01}" type="slidenum">
              <a:rPr lang="de-DE" smtClean="0"/>
              <a:pPr/>
              <a:t>9</a:t>
            </a:fld>
            <a:endParaRPr lang="de-DE" dirty="0"/>
          </a:p>
        </p:txBody>
      </p:sp>
      <p:sp>
        <p:nvSpPr>
          <p:cNvPr id="2" name="Fußzeilenplatzhalter 1"/>
          <p:cNvSpPr>
            <a:spLocks noGrp="1"/>
          </p:cNvSpPr>
          <p:nvPr>
            <p:ph type="ftr" sz="quarter" idx="3"/>
          </p:nvPr>
        </p:nvSpPr>
        <p:spPr/>
        <p:txBody>
          <a:bodyPr/>
          <a:lstStyle/>
          <a:p>
            <a:r>
              <a:rPr lang="de-DE" dirty="0"/>
              <a:t>Studiendekan Univ.-Prof. Dr. Walter Obwexer</a:t>
            </a:r>
          </a:p>
        </p:txBody>
      </p:sp>
    </p:spTree>
    <p:extLst>
      <p:ext uri="{BB962C8B-B14F-4D97-AF65-F5344CB8AC3E}">
        <p14:creationId xmlns:p14="http://schemas.microsoft.com/office/powerpoint/2010/main" val="3313292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Design">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1710</Words>
  <Application>Microsoft Office PowerPoint</Application>
  <PresentationFormat>Bildschirmpräsentation (4:3)</PresentationFormat>
  <Paragraphs>197</Paragraphs>
  <Slides>16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.AppleSystemUIFont</vt:lpstr>
      <vt:lpstr>Arial</vt:lpstr>
      <vt:lpstr>Calibri</vt:lpstr>
      <vt:lpstr>Calibri Light</vt:lpstr>
      <vt:lpstr>Office-Design</vt:lpstr>
      <vt:lpstr>Science Meets Parliaments Internationale und europarechtliche Grundlagen für grenzüberschreitendes Naturgefahrenmanagement 17.9.2019, Innsbruck – Landhaus I, Großer Saal</vt:lpstr>
      <vt:lpstr>Gliederung</vt:lpstr>
      <vt:lpstr>I. Einführung</vt:lpstr>
      <vt:lpstr>II. Völkerrechtl Grundlagen - Allgemein</vt:lpstr>
      <vt:lpstr>II. Völkerrechtl Grundlagen – Multilaterale Abkommen</vt:lpstr>
      <vt:lpstr>II. Völkerrechtl Grundlagen – Bilaterale Abkommen</vt:lpstr>
      <vt:lpstr>II. Völkerrechtl Grundlagen – Bilaterale Abkommen</vt:lpstr>
      <vt:lpstr>II. Völkerrechtl Grundlagen – Bilaterale Abkommen</vt:lpstr>
      <vt:lpstr>III. Unionsrechtliche Grundlagen - Primärrecht</vt:lpstr>
      <vt:lpstr>III. Unionsrechtliche Grundlagen - Katastrophenschutz</vt:lpstr>
      <vt:lpstr>III. Unionsrechtliche Grundlagen - Katastrophenschutz</vt:lpstr>
      <vt:lpstr>III. Unionsrechtliche Grundlagen - Solidaritätsklausel</vt:lpstr>
      <vt:lpstr>IV. Zusammenwirken von Völker- und Unionsrecht</vt:lpstr>
      <vt:lpstr>VII. Schlussbetrachtungen</vt:lpstr>
      <vt:lpstr>VII. Schlussbetrachtungen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 Office-Anwender</dc:creator>
  <cp:lastModifiedBy>Obwexer, Walter</cp:lastModifiedBy>
  <cp:revision>267</cp:revision>
  <cp:lastPrinted>2019-09-11T15:54:16Z</cp:lastPrinted>
  <dcterms:created xsi:type="dcterms:W3CDTF">2017-06-06T07:41:45Z</dcterms:created>
  <dcterms:modified xsi:type="dcterms:W3CDTF">2019-09-17T06:59:05Z</dcterms:modified>
</cp:coreProperties>
</file>