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80" r:id="rId2"/>
    <p:sldId id="420" r:id="rId3"/>
    <p:sldId id="421" r:id="rId4"/>
    <p:sldId id="427" r:id="rId5"/>
    <p:sldId id="426" r:id="rId6"/>
    <p:sldId id="425" r:id="rId7"/>
    <p:sldId id="488" r:id="rId8"/>
    <p:sldId id="430" r:id="rId9"/>
    <p:sldId id="489" r:id="rId10"/>
    <p:sldId id="431" r:id="rId11"/>
    <p:sldId id="432" r:id="rId12"/>
    <p:sldId id="433" r:id="rId13"/>
    <p:sldId id="434" r:id="rId14"/>
    <p:sldId id="435" r:id="rId15"/>
    <p:sldId id="439" r:id="rId16"/>
    <p:sldId id="467" r:id="rId17"/>
    <p:sldId id="441" r:id="rId18"/>
    <p:sldId id="442" r:id="rId19"/>
    <p:sldId id="466" r:id="rId20"/>
    <p:sldId id="447" r:id="rId21"/>
    <p:sldId id="451" r:id="rId22"/>
    <p:sldId id="490" r:id="rId23"/>
    <p:sldId id="491" r:id="rId24"/>
    <p:sldId id="492" r:id="rId25"/>
    <p:sldId id="456" r:id="rId26"/>
  </p:sldIdLst>
  <p:sldSz cx="9906000" cy="6858000" type="A4"/>
  <p:notesSz cx="6669088" cy="9926638"/>
  <p:defaultTextStyle>
    <a:defPPr>
      <a:defRPr lang="de-DE"/>
    </a:defPPr>
    <a:lvl1pPr algn="ctr" rtl="0" fontAlgn="base">
      <a:spcBef>
        <a:spcPct val="0"/>
      </a:spcBef>
      <a:spcAft>
        <a:spcPct val="0"/>
      </a:spcAft>
      <a:defRPr sz="1600" kern="1200">
        <a:solidFill>
          <a:schemeClr val="tx1"/>
        </a:solidFill>
        <a:latin typeface="Lucida Sans" pitchFamily="34" charset="0"/>
        <a:ea typeface="+mn-ea"/>
        <a:cs typeface="+mn-cs"/>
      </a:defRPr>
    </a:lvl1pPr>
    <a:lvl2pPr marL="457200" algn="ctr" rtl="0" fontAlgn="base">
      <a:spcBef>
        <a:spcPct val="0"/>
      </a:spcBef>
      <a:spcAft>
        <a:spcPct val="0"/>
      </a:spcAft>
      <a:defRPr sz="1600" kern="1200">
        <a:solidFill>
          <a:schemeClr val="tx1"/>
        </a:solidFill>
        <a:latin typeface="Lucida Sans" pitchFamily="34" charset="0"/>
        <a:ea typeface="+mn-ea"/>
        <a:cs typeface="+mn-cs"/>
      </a:defRPr>
    </a:lvl2pPr>
    <a:lvl3pPr marL="914400" algn="ctr" rtl="0" fontAlgn="base">
      <a:spcBef>
        <a:spcPct val="0"/>
      </a:spcBef>
      <a:spcAft>
        <a:spcPct val="0"/>
      </a:spcAft>
      <a:defRPr sz="1600" kern="1200">
        <a:solidFill>
          <a:schemeClr val="tx1"/>
        </a:solidFill>
        <a:latin typeface="Lucida Sans" pitchFamily="34" charset="0"/>
        <a:ea typeface="+mn-ea"/>
        <a:cs typeface="+mn-cs"/>
      </a:defRPr>
    </a:lvl3pPr>
    <a:lvl4pPr marL="1371600" algn="ctr" rtl="0" fontAlgn="base">
      <a:spcBef>
        <a:spcPct val="0"/>
      </a:spcBef>
      <a:spcAft>
        <a:spcPct val="0"/>
      </a:spcAft>
      <a:defRPr sz="1600" kern="1200">
        <a:solidFill>
          <a:schemeClr val="tx1"/>
        </a:solidFill>
        <a:latin typeface="Lucida Sans" pitchFamily="34" charset="0"/>
        <a:ea typeface="+mn-ea"/>
        <a:cs typeface="+mn-cs"/>
      </a:defRPr>
    </a:lvl4pPr>
    <a:lvl5pPr marL="1828800" algn="ctr" rtl="0" fontAlgn="base">
      <a:spcBef>
        <a:spcPct val="0"/>
      </a:spcBef>
      <a:spcAft>
        <a:spcPct val="0"/>
      </a:spcAft>
      <a:defRPr sz="1600" kern="1200">
        <a:solidFill>
          <a:schemeClr val="tx1"/>
        </a:solidFill>
        <a:latin typeface="Lucida Sans" pitchFamily="34" charset="0"/>
        <a:ea typeface="+mn-ea"/>
        <a:cs typeface="+mn-cs"/>
      </a:defRPr>
    </a:lvl5pPr>
    <a:lvl6pPr marL="2286000" algn="l" defTabSz="914400" rtl="0" eaLnBrk="1" latinLnBrk="0" hangingPunct="1">
      <a:defRPr sz="1600" kern="1200">
        <a:solidFill>
          <a:schemeClr val="tx1"/>
        </a:solidFill>
        <a:latin typeface="Lucida Sans" pitchFamily="34" charset="0"/>
        <a:ea typeface="+mn-ea"/>
        <a:cs typeface="+mn-cs"/>
      </a:defRPr>
    </a:lvl6pPr>
    <a:lvl7pPr marL="2743200" algn="l" defTabSz="914400" rtl="0" eaLnBrk="1" latinLnBrk="0" hangingPunct="1">
      <a:defRPr sz="1600" kern="1200">
        <a:solidFill>
          <a:schemeClr val="tx1"/>
        </a:solidFill>
        <a:latin typeface="Lucida Sans" pitchFamily="34" charset="0"/>
        <a:ea typeface="+mn-ea"/>
        <a:cs typeface="+mn-cs"/>
      </a:defRPr>
    </a:lvl7pPr>
    <a:lvl8pPr marL="3200400" algn="l" defTabSz="914400" rtl="0" eaLnBrk="1" latinLnBrk="0" hangingPunct="1">
      <a:defRPr sz="1600" kern="1200">
        <a:solidFill>
          <a:schemeClr val="tx1"/>
        </a:solidFill>
        <a:latin typeface="Lucida Sans" pitchFamily="34" charset="0"/>
        <a:ea typeface="+mn-ea"/>
        <a:cs typeface="+mn-cs"/>
      </a:defRPr>
    </a:lvl8pPr>
    <a:lvl9pPr marL="3657600" algn="l" defTabSz="914400" rtl="0" eaLnBrk="1" latinLnBrk="0" hangingPunct="1">
      <a:defRPr sz="1600" kern="1200">
        <a:solidFill>
          <a:schemeClr val="tx1"/>
        </a:solidFill>
        <a:latin typeface="Lucida Sans"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orient="horz" pos="4247">
          <p15:clr>
            <a:srgbClr val="A4A3A4"/>
          </p15:clr>
        </p15:guide>
        <p15:guide id="3" orient="horz" pos="210">
          <p15:clr>
            <a:srgbClr val="A4A3A4"/>
          </p15:clr>
        </p15:guide>
        <p15:guide id="4" orient="horz" pos="1071">
          <p15:clr>
            <a:srgbClr val="A4A3A4"/>
          </p15:clr>
        </p15:guide>
        <p15:guide id="5" pos="3120">
          <p15:clr>
            <a:srgbClr val="A4A3A4"/>
          </p15:clr>
        </p15:guide>
        <p15:guide id="6" pos="807">
          <p15:clr>
            <a:srgbClr val="A4A3A4"/>
          </p15:clr>
        </p15:guide>
        <p15:guide id="7" pos="5931">
          <p15:clr>
            <a:srgbClr val="A4A3A4"/>
          </p15:clr>
        </p15:guide>
        <p15:guide id="8" pos="852">
          <p15:clr>
            <a:srgbClr val="A4A3A4"/>
          </p15:clr>
        </p15:guide>
        <p15:guide id="9" pos="373">
          <p15:clr>
            <a:srgbClr val="A4A3A4"/>
          </p15:clr>
        </p15:guide>
      </p15:sldGuideLst>
    </p:ext>
    <p:ext uri="{2D200454-40CA-4A62-9FC3-DE9A4176ACB9}">
      <p15:notesGuideLst xmlns:p15="http://schemas.microsoft.com/office/powerpoint/2012/main" xmlns="">
        <p15:guide id="1" orient="horz" pos="3126" userDrawn="1">
          <p15:clr>
            <a:srgbClr val="A4A3A4"/>
          </p15:clr>
        </p15:guide>
        <p15:guide id="2" pos="210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ansing" initials="W"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1141"/>
    <a:srgbClr val="B2B2B2"/>
    <a:srgbClr val="C5005A"/>
    <a:srgbClr val="C5C7C8"/>
    <a:srgbClr val="E6ABB6"/>
    <a:srgbClr val="808992"/>
    <a:srgbClr val="C3CF00"/>
    <a:srgbClr val="DB2F36"/>
    <a:srgbClr val="AFC1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62" autoAdjust="0"/>
    <p:restoredTop sz="69094" autoAdjust="0"/>
  </p:normalViewPr>
  <p:slideViewPr>
    <p:cSldViewPr showGuides="1">
      <p:cViewPr varScale="1">
        <p:scale>
          <a:sx n="113" d="100"/>
          <a:sy n="113" d="100"/>
        </p:scale>
        <p:origin x="-720" y="-102"/>
      </p:cViewPr>
      <p:guideLst>
        <p:guide orient="horz" pos="2160"/>
        <p:guide orient="horz" pos="4247"/>
        <p:guide orient="horz" pos="210"/>
        <p:guide orient="horz" pos="1071"/>
        <p:guide pos="3120"/>
        <p:guide pos="807"/>
        <p:guide pos="5931"/>
        <p:guide pos="852"/>
        <p:guide pos="373"/>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53" d="100"/>
          <a:sy n="53" d="100"/>
        </p:scale>
        <p:origin x="-2622" y="-96"/>
      </p:cViewPr>
      <p:guideLst>
        <p:guide orient="horz" pos="3126"/>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890665" cy="496888"/>
          </a:xfrm>
          <a:prstGeom prst="rect">
            <a:avLst/>
          </a:prstGeom>
          <a:noFill/>
          <a:ln w="9525">
            <a:noFill/>
            <a:miter lim="800000"/>
            <a:headEnd/>
            <a:tailEnd/>
          </a:ln>
          <a:effectLst/>
        </p:spPr>
        <p:txBody>
          <a:bodyPr vert="horz" wrap="square" lIns="90721" tIns="45360" rIns="90721" bIns="45360" numCol="1" anchor="t" anchorCtr="0" compatLnSpc="1">
            <a:prstTxWarp prst="textNoShape">
              <a:avLst/>
            </a:prstTxWarp>
          </a:bodyPr>
          <a:lstStyle>
            <a:lvl1pPr algn="l" eaLnBrk="0" hangingPunct="0">
              <a:defRPr sz="1200">
                <a:latin typeface="Arial" charset="0"/>
              </a:defRPr>
            </a:lvl1pPr>
          </a:lstStyle>
          <a:p>
            <a:pPr>
              <a:defRPr/>
            </a:pPr>
            <a:endParaRPr lang="de-DE"/>
          </a:p>
        </p:txBody>
      </p:sp>
      <p:sp>
        <p:nvSpPr>
          <p:cNvPr id="15363" name="Rectangle 3"/>
          <p:cNvSpPr>
            <a:spLocks noGrp="1" noChangeArrowheads="1"/>
          </p:cNvSpPr>
          <p:nvPr>
            <p:ph type="dt" sz="quarter" idx="1"/>
          </p:nvPr>
        </p:nvSpPr>
        <p:spPr bwMode="auto">
          <a:xfrm>
            <a:off x="3776866" y="0"/>
            <a:ext cx="2890665" cy="496888"/>
          </a:xfrm>
          <a:prstGeom prst="rect">
            <a:avLst/>
          </a:prstGeom>
          <a:noFill/>
          <a:ln w="9525">
            <a:noFill/>
            <a:miter lim="800000"/>
            <a:headEnd/>
            <a:tailEnd/>
          </a:ln>
          <a:effectLst/>
        </p:spPr>
        <p:txBody>
          <a:bodyPr vert="horz" wrap="square" lIns="90721" tIns="45360" rIns="90721" bIns="45360" numCol="1" anchor="t" anchorCtr="0" compatLnSpc="1">
            <a:prstTxWarp prst="textNoShape">
              <a:avLst/>
            </a:prstTxWarp>
          </a:bodyPr>
          <a:lstStyle>
            <a:lvl1pPr algn="r" eaLnBrk="0" hangingPunct="0">
              <a:defRPr sz="1200">
                <a:latin typeface="Arial" charset="0"/>
              </a:defRPr>
            </a:lvl1pPr>
          </a:lstStyle>
          <a:p>
            <a:pPr>
              <a:defRPr/>
            </a:pPr>
            <a:endParaRPr lang="de-DE"/>
          </a:p>
        </p:txBody>
      </p:sp>
      <p:sp>
        <p:nvSpPr>
          <p:cNvPr id="15364" name="Rectangle 4"/>
          <p:cNvSpPr>
            <a:spLocks noGrp="1" noChangeArrowheads="1"/>
          </p:cNvSpPr>
          <p:nvPr>
            <p:ph type="ftr" sz="quarter" idx="2"/>
          </p:nvPr>
        </p:nvSpPr>
        <p:spPr bwMode="auto">
          <a:xfrm>
            <a:off x="0" y="9428164"/>
            <a:ext cx="2890665" cy="496887"/>
          </a:xfrm>
          <a:prstGeom prst="rect">
            <a:avLst/>
          </a:prstGeom>
          <a:noFill/>
          <a:ln w="9525">
            <a:noFill/>
            <a:miter lim="800000"/>
            <a:headEnd/>
            <a:tailEnd/>
          </a:ln>
          <a:effectLst/>
        </p:spPr>
        <p:txBody>
          <a:bodyPr vert="horz" wrap="square" lIns="90721" tIns="45360" rIns="90721" bIns="45360" numCol="1" anchor="b" anchorCtr="0" compatLnSpc="1">
            <a:prstTxWarp prst="textNoShape">
              <a:avLst/>
            </a:prstTxWarp>
          </a:bodyPr>
          <a:lstStyle>
            <a:lvl1pPr algn="l" eaLnBrk="0" hangingPunct="0">
              <a:defRPr sz="1200">
                <a:latin typeface="Arial" charset="0"/>
              </a:defRPr>
            </a:lvl1pPr>
          </a:lstStyle>
          <a:p>
            <a:pPr>
              <a:defRPr/>
            </a:pPr>
            <a:endParaRPr lang="de-DE"/>
          </a:p>
        </p:txBody>
      </p:sp>
      <p:sp>
        <p:nvSpPr>
          <p:cNvPr id="15365" name="Rectangle 5"/>
          <p:cNvSpPr>
            <a:spLocks noGrp="1" noChangeArrowheads="1"/>
          </p:cNvSpPr>
          <p:nvPr>
            <p:ph type="sldNum" sz="quarter" idx="3"/>
          </p:nvPr>
        </p:nvSpPr>
        <p:spPr bwMode="auto">
          <a:xfrm>
            <a:off x="3776866" y="9428164"/>
            <a:ext cx="2890665" cy="496887"/>
          </a:xfrm>
          <a:prstGeom prst="rect">
            <a:avLst/>
          </a:prstGeom>
          <a:noFill/>
          <a:ln w="9525">
            <a:noFill/>
            <a:miter lim="800000"/>
            <a:headEnd/>
            <a:tailEnd/>
          </a:ln>
          <a:effectLst/>
        </p:spPr>
        <p:txBody>
          <a:bodyPr vert="horz" wrap="square" lIns="90721" tIns="45360" rIns="90721" bIns="45360" numCol="1" anchor="b" anchorCtr="0" compatLnSpc="1">
            <a:prstTxWarp prst="textNoShape">
              <a:avLst/>
            </a:prstTxWarp>
          </a:bodyPr>
          <a:lstStyle>
            <a:lvl1pPr algn="r" eaLnBrk="0" hangingPunct="0">
              <a:defRPr sz="1200">
                <a:latin typeface="Arial" charset="0"/>
              </a:defRPr>
            </a:lvl1pPr>
          </a:lstStyle>
          <a:p>
            <a:pPr>
              <a:defRPr/>
            </a:pPr>
            <a:fld id="{0D5E7486-1DA3-4F56-BFF0-F4CF2AB176DD}" type="slidenum">
              <a:rPr lang="de-DE"/>
              <a:pPr>
                <a:defRPr/>
              </a:pPr>
              <a:t>‹Nr.›</a:t>
            </a:fld>
            <a:endParaRPr lang="de-DE"/>
          </a:p>
        </p:txBody>
      </p:sp>
    </p:spTree>
    <p:extLst>
      <p:ext uri="{BB962C8B-B14F-4D97-AF65-F5344CB8AC3E}">
        <p14:creationId xmlns:p14="http://schemas.microsoft.com/office/powerpoint/2010/main" val="26655575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890665" cy="496888"/>
          </a:xfrm>
          <a:prstGeom prst="rect">
            <a:avLst/>
          </a:prstGeom>
          <a:noFill/>
          <a:ln w="9525">
            <a:noFill/>
            <a:miter lim="800000"/>
            <a:headEnd/>
            <a:tailEnd/>
          </a:ln>
          <a:effectLst/>
        </p:spPr>
        <p:txBody>
          <a:bodyPr vert="horz" wrap="square" lIns="90721" tIns="45360" rIns="90721" bIns="45360" numCol="1" anchor="t" anchorCtr="0" compatLnSpc="1">
            <a:prstTxWarp prst="textNoShape">
              <a:avLst/>
            </a:prstTxWarp>
          </a:bodyPr>
          <a:lstStyle>
            <a:lvl1pPr algn="l">
              <a:defRPr sz="1200">
                <a:latin typeface="Arial" charset="0"/>
              </a:defRPr>
            </a:lvl1pPr>
          </a:lstStyle>
          <a:p>
            <a:pPr>
              <a:defRPr/>
            </a:pPr>
            <a:endParaRPr lang="de-DE"/>
          </a:p>
        </p:txBody>
      </p:sp>
      <p:sp>
        <p:nvSpPr>
          <p:cNvPr id="3075" name="Rectangle 3"/>
          <p:cNvSpPr>
            <a:spLocks noGrp="1" noChangeArrowheads="1"/>
          </p:cNvSpPr>
          <p:nvPr>
            <p:ph type="dt" idx="1"/>
          </p:nvPr>
        </p:nvSpPr>
        <p:spPr bwMode="auto">
          <a:xfrm>
            <a:off x="3776866" y="0"/>
            <a:ext cx="2890665" cy="496888"/>
          </a:xfrm>
          <a:prstGeom prst="rect">
            <a:avLst/>
          </a:prstGeom>
          <a:noFill/>
          <a:ln w="9525">
            <a:noFill/>
            <a:miter lim="800000"/>
            <a:headEnd/>
            <a:tailEnd/>
          </a:ln>
          <a:effectLst/>
        </p:spPr>
        <p:txBody>
          <a:bodyPr vert="horz" wrap="square" lIns="90721" tIns="45360" rIns="90721" bIns="45360" numCol="1" anchor="t" anchorCtr="0" compatLnSpc="1">
            <a:prstTxWarp prst="textNoShape">
              <a:avLst/>
            </a:prstTxWarp>
          </a:bodyPr>
          <a:lstStyle>
            <a:lvl1pPr algn="r">
              <a:defRPr sz="1200">
                <a:latin typeface="Arial" charset="0"/>
              </a:defRPr>
            </a:lvl1pPr>
          </a:lstStyle>
          <a:p>
            <a:pPr>
              <a:defRPr/>
            </a:pPr>
            <a:endParaRPr lang="de-DE"/>
          </a:p>
        </p:txBody>
      </p:sp>
      <p:sp>
        <p:nvSpPr>
          <p:cNvPr id="6148" name="Rectangle 4"/>
          <p:cNvSpPr>
            <a:spLocks noGrp="1" noRot="1" noChangeAspect="1" noChangeArrowheads="1" noTextEdit="1"/>
          </p:cNvSpPr>
          <p:nvPr>
            <p:ph type="sldImg" idx="2"/>
          </p:nvPr>
        </p:nvSpPr>
        <p:spPr bwMode="auto">
          <a:xfrm>
            <a:off x="1677988" y="858838"/>
            <a:ext cx="3313112" cy="229393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66599" y="3451151"/>
            <a:ext cx="5335893" cy="5730949"/>
          </a:xfrm>
          <a:prstGeom prst="rect">
            <a:avLst/>
          </a:prstGeom>
          <a:noFill/>
          <a:ln w="9525">
            <a:noFill/>
            <a:miter lim="800000"/>
            <a:headEnd/>
            <a:tailEnd/>
          </a:ln>
          <a:effectLst/>
        </p:spPr>
        <p:txBody>
          <a:bodyPr vert="horz" wrap="square" lIns="90721" tIns="45360" rIns="90721" bIns="45360" numCol="1" anchor="t" anchorCtr="0" compatLnSpc="1">
            <a:prstTxWarp prst="textNoShape">
              <a:avLst/>
            </a:prstTxWarp>
          </a:bodyPr>
          <a:lstStyle/>
          <a:p>
            <a:pPr lvl="0"/>
            <a:r>
              <a:rPr lang="de-DE" noProof="0" dirty="0" smtClean="0"/>
              <a:t>Textmasterformate durch Klicken bearbeiten</a:t>
            </a:r>
          </a:p>
          <a:p>
            <a:pPr lvl="1"/>
            <a:r>
              <a:rPr lang="de-DE" noProof="0" dirty="0" smtClean="0"/>
              <a:t>Zweite Ebene</a:t>
            </a:r>
          </a:p>
          <a:p>
            <a:pPr lvl="2"/>
            <a:r>
              <a:rPr lang="de-DE" noProof="0" dirty="0" smtClean="0"/>
              <a:t>Dritte Ebene</a:t>
            </a:r>
          </a:p>
          <a:p>
            <a:pPr lvl="3"/>
            <a:r>
              <a:rPr lang="de-DE" noProof="0" dirty="0" smtClean="0"/>
              <a:t>Vierte Ebene</a:t>
            </a:r>
          </a:p>
          <a:p>
            <a:pPr lvl="4"/>
            <a:r>
              <a:rPr lang="de-DE" noProof="0" dirty="0" smtClean="0"/>
              <a:t>Fünfte Ebene</a:t>
            </a:r>
          </a:p>
        </p:txBody>
      </p:sp>
      <p:sp>
        <p:nvSpPr>
          <p:cNvPr id="3078" name="Rectangle 6"/>
          <p:cNvSpPr>
            <a:spLocks noGrp="1" noChangeArrowheads="1"/>
          </p:cNvSpPr>
          <p:nvPr>
            <p:ph type="ftr" sz="quarter" idx="4"/>
          </p:nvPr>
        </p:nvSpPr>
        <p:spPr bwMode="auto">
          <a:xfrm>
            <a:off x="0" y="9428164"/>
            <a:ext cx="2890665" cy="496887"/>
          </a:xfrm>
          <a:prstGeom prst="rect">
            <a:avLst/>
          </a:prstGeom>
          <a:noFill/>
          <a:ln w="9525">
            <a:noFill/>
            <a:miter lim="800000"/>
            <a:headEnd/>
            <a:tailEnd/>
          </a:ln>
          <a:effectLst/>
        </p:spPr>
        <p:txBody>
          <a:bodyPr vert="horz" wrap="square" lIns="90721" tIns="45360" rIns="90721" bIns="45360" numCol="1" anchor="b" anchorCtr="0" compatLnSpc="1">
            <a:prstTxWarp prst="textNoShape">
              <a:avLst/>
            </a:prstTxWarp>
          </a:bodyPr>
          <a:lstStyle>
            <a:lvl1pPr algn="l">
              <a:defRPr sz="1200">
                <a:latin typeface="Arial" charset="0"/>
              </a:defRPr>
            </a:lvl1pPr>
          </a:lstStyle>
          <a:p>
            <a:pPr>
              <a:defRPr/>
            </a:pPr>
            <a:endParaRPr lang="de-DE"/>
          </a:p>
        </p:txBody>
      </p:sp>
      <p:sp>
        <p:nvSpPr>
          <p:cNvPr id="3079" name="Rectangle 7"/>
          <p:cNvSpPr>
            <a:spLocks noGrp="1" noChangeArrowheads="1"/>
          </p:cNvSpPr>
          <p:nvPr>
            <p:ph type="sldNum" sz="quarter" idx="5"/>
          </p:nvPr>
        </p:nvSpPr>
        <p:spPr bwMode="auto">
          <a:xfrm>
            <a:off x="3776866" y="9428164"/>
            <a:ext cx="2890665" cy="496887"/>
          </a:xfrm>
          <a:prstGeom prst="rect">
            <a:avLst/>
          </a:prstGeom>
          <a:noFill/>
          <a:ln w="9525">
            <a:noFill/>
            <a:miter lim="800000"/>
            <a:headEnd/>
            <a:tailEnd/>
          </a:ln>
          <a:effectLst/>
        </p:spPr>
        <p:txBody>
          <a:bodyPr vert="horz" wrap="square" lIns="90721" tIns="45360" rIns="90721" bIns="45360" numCol="1" anchor="b" anchorCtr="0" compatLnSpc="1">
            <a:prstTxWarp prst="textNoShape">
              <a:avLst/>
            </a:prstTxWarp>
          </a:bodyPr>
          <a:lstStyle>
            <a:lvl1pPr algn="r">
              <a:defRPr sz="1200">
                <a:latin typeface="Arial" charset="0"/>
              </a:defRPr>
            </a:lvl1pPr>
          </a:lstStyle>
          <a:p>
            <a:pPr>
              <a:defRPr/>
            </a:pPr>
            <a:fld id="{628EA220-72ED-4DC2-AADB-B1D18EEE854E}" type="slidenum">
              <a:rPr lang="de-DE"/>
              <a:pPr>
                <a:defRPr/>
              </a:pPr>
              <a:t>‹Nr.›</a:t>
            </a:fld>
            <a:endParaRPr lang="de-DE"/>
          </a:p>
        </p:txBody>
      </p:sp>
    </p:spTree>
    <p:extLst>
      <p:ext uri="{BB962C8B-B14F-4D97-AF65-F5344CB8AC3E}">
        <p14:creationId xmlns:p14="http://schemas.microsoft.com/office/powerpoint/2010/main" val="3665498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Lucida Sans" pitchFamily="34" charset="0"/>
        <a:ea typeface="+mn-ea"/>
        <a:cs typeface="Lucida Sans" pitchFamily="34" charset="0"/>
      </a:defRPr>
    </a:lvl1pPr>
    <a:lvl2pPr marL="457200" algn="l" rtl="0" eaLnBrk="0" fontAlgn="base" hangingPunct="0">
      <a:spcBef>
        <a:spcPct val="30000"/>
      </a:spcBef>
      <a:spcAft>
        <a:spcPct val="0"/>
      </a:spcAft>
      <a:defRPr sz="1200" kern="1200">
        <a:solidFill>
          <a:schemeClr val="tx1"/>
        </a:solidFill>
        <a:latin typeface="Lucida Sans" pitchFamily="34" charset="0"/>
        <a:ea typeface="+mn-ea"/>
        <a:cs typeface="Lucida Sans" pitchFamily="34" charset="0"/>
      </a:defRPr>
    </a:lvl2pPr>
    <a:lvl3pPr marL="914400" algn="l" rtl="0" eaLnBrk="0" fontAlgn="base" hangingPunct="0">
      <a:spcBef>
        <a:spcPct val="30000"/>
      </a:spcBef>
      <a:spcAft>
        <a:spcPct val="0"/>
      </a:spcAft>
      <a:defRPr sz="1200" kern="1200">
        <a:solidFill>
          <a:schemeClr val="tx1"/>
        </a:solidFill>
        <a:latin typeface="Lucida Sans" pitchFamily="34" charset="0"/>
        <a:ea typeface="+mn-ea"/>
        <a:cs typeface="Lucida Sans" pitchFamily="34" charset="0"/>
      </a:defRPr>
    </a:lvl3pPr>
    <a:lvl4pPr marL="1371600" algn="l" rtl="0" eaLnBrk="0" fontAlgn="base" hangingPunct="0">
      <a:spcBef>
        <a:spcPct val="30000"/>
      </a:spcBef>
      <a:spcAft>
        <a:spcPct val="0"/>
      </a:spcAft>
      <a:defRPr sz="1200" kern="1200">
        <a:solidFill>
          <a:schemeClr val="tx1"/>
        </a:solidFill>
        <a:latin typeface="Lucida Sans" pitchFamily="34" charset="0"/>
        <a:ea typeface="+mn-ea"/>
        <a:cs typeface="Lucida Sans" pitchFamily="34" charset="0"/>
      </a:defRPr>
    </a:lvl4pPr>
    <a:lvl5pPr marL="1828800" algn="l" rtl="0" eaLnBrk="0" fontAlgn="base" hangingPunct="0">
      <a:spcBef>
        <a:spcPct val="30000"/>
      </a:spcBef>
      <a:spcAft>
        <a:spcPct val="0"/>
      </a:spcAft>
      <a:defRPr sz="1200" kern="1200">
        <a:solidFill>
          <a:schemeClr val="tx1"/>
        </a:solidFill>
        <a:latin typeface="Lucida Sans" pitchFamily="34" charset="0"/>
        <a:ea typeface="+mn-ea"/>
        <a:cs typeface="Lucida Sans"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628EA220-72ED-4DC2-AADB-B1D18EEE854E}" type="slidenum">
              <a:rPr lang="de-DE" smtClean="0"/>
              <a:pPr>
                <a:defRPr/>
              </a:pPr>
              <a:t>1</a:t>
            </a:fld>
            <a:endParaRPr lang="de-DE"/>
          </a:p>
        </p:txBody>
      </p:sp>
    </p:spTree>
    <p:extLst>
      <p:ext uri="{BB962C8B-B14F-4D97-AF65-F5344CB8AC3E}">
        <p14:creationId xmlns:p14="http://schemas.microsoft.com/office/powerpoint/2010/main" val="13868407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628EA220-72ED-4DC2-AADB-B1D18EEE854E}" type="slidenum">
              <a:rPr lang="de-DE" smtClean="0"/>
              <a:pPr>
                <a:defRPr/>
              </a:pPr>
              <a:t>10</a:t>
            </a:fld>
            <a:endParaRPr lang="de-DE"/>
          </a:p>
        </p:txBody>
      </p:sp>
    </p:spTree>
    <p:extLst>
      <p:ext uri="{BB962C8B-B14F-4D97-AF65-F5344CB8AC3E}">
        <p14:creationId xmlns:p14="http://schemas.microsoft.com/office/powerpoint/2010/main" val="18432155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628EA220-72ED-4DC2-AADB-B1D18EEE854E}" type="slidenum">
              <a:rPr lang="de-DE" smtClean="0"/>
              <a:pPr>
                <a:defRPr/>
              </a:pPr>
              <a:t>11</a:t>
            </a:fld>
            <a:endParaRPr lang="de-DE"/>
          </a:p>
        </p:txBody>
      </p:sp>
    </p:spTree>
    <p:extLst>
      <p:ext uri="{BB962C8B-B14F-4D97-AF65-F5344CB8AC3E}">
        <p14:creationId xmlns:p14="http://schemas.microsoft.com/office/powerpoint/2010/main" val="30552776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628EA220-72ED-4DC2-AADB-B1D18EEE854E}" type="slidenum">
              <a:rPr lang="de-DE" smtClean="0"/>
              <a:pPr>
                <a:defRPr/>
              </a:pPr>
              <a:t>12</a:t>
            </a:fld>
            <a:endParaRPr lang="de-DE"/>
          </a:p>
        </p:txBody>
      </p:sp>
    </p:spTree>
    <p:extLst>
      <p:ext uri="{BB962C8B-B14F-4D97-AF65-F5344CB8AC3E}">
        <p14:creationId xmlns:p14="http://schemas.microsoft.com/office/powerpoint/2010/main" val="24970311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46113" y="744538"/>
            <a:ext cx="5376862" cy="3722687"/>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7D881DD9-701F-4B3F-9EB6-B3C5EA18B17B}" type="slidenum">
              <a:rPr lang="de-DE" smtClean="0"/>
              <a:pPr>
                <a:defRPr/>
              </a:pPr>
              <a:t>13</a:t>
            </a:fld>
            <a:endParaRPr lang="de-DE"/>
          </a:p>
        </p:txBody>
      </p:sp>
    </p:spTree>
    <p:extLst>
      <p:ext uri="{BB962C8B-B14F-4D97-AF65-F5344CB8AC3E}">
        <p14:creationId xmlns:p14="http://schemas.microsoft.com/office/powerpoint/2010/main" val="11864685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628EA220-72ED-4DC2-AADB-B1D18EEE854E}" type="slidenum">
              <a:rPr lang="de-DE" smtClean="0"/>
              <a:pPr>
                <a:defRPr/>
              </a:pPr>
              <a:t>14</a:t>
            </a:fld>
            <a:endParaRPr lang="de-DE"/>
          </a:p>
        </p:txBody>
      </p:sp>
    </p:spTree>
    <p:extLst>
      <p:ext uri="{BB962C8B-B14F-4D97-AF65-F5344CB8AC3E}">
        <p14:creationId xmlns:p14="http://schemas.microsoft.com/office/powerpoint/2010/main" val="40483933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628EA220-72ED-4DC2-AADB-B1D18EEE854E}" type="slidenum">
              <a:rPr lang="de-DE" smtClean="0"/>
              <a:pPr>
                <a:defRPr/>
              </a:pPr>
              <a:t>15</a:t>
            </a:fld>
            <a:endParaRPr lang="de-DE"/>
          </a:p>
        </p:txBody>
      </p:sp>
    </p:spTree>
    <p:extLst>
      <p:ext uri="{BB962C8B-B14F-4D97-AF65-F5344CB8AC3E}">
        <p14:creationId xmlns:p14="http://schemas.microsoft.com/office/powerpoint/2010/main" val="19859818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628EA220-72ED-4DC2-AADB-B1D18EEE854E}" type="slidenum">
              <a:rPr lang="de-DE" smtClean="0"/>
              <a:pPr>
                <a:defRPr/>
              </a:pPr>
              <a:t>16</a:t>
            </a:fld>
            <a:endParaRPr lang="de-DE"/>
          </a:p>
        </p:txBody>
      </p:sp>
    </p:spTree>
    <p:extLst>
      <p:ext uri="{BB962C8B-B14F-4D97-AF65-F5344CB8AC3E}">
        <p14:creationId xmlns:p14="http://schemas.microsoft.com/office/powerpoint/2010/main" val="11365639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46113" y="744538"/>
            <a:ext cx="5376862" cy="3722687"/>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7D881DD9-701F-4B3F-9EB6-B3C5EA18B17B}" type="slidenum">
              <a:rPr lang="de-DE" smtClean="0"/>
              <a:pPr>
                <a:defRPr/>
              </a:pPr>
              <a:t>17</a:t>
            </a:fld>
            <a:endParaRPr lang="de-DE"/>
          </a:p>
        </p:txBody>
      </p:sp>
    </p:spTree>
    <p:extLst>
      <p:ext uri="{BB962C8B-B14F-4D97-AF65-F5344CB8AC3E}">
        <p14:creationId xmlns:p14="http://schemas.microsoft.com/office/powerpoint/2010/main" val="10135897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46113" y="744538"/>
            <a:ext cx="5376862" cy="3722687"/>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7D881DD9-701F-4B3F-9EB6-B3C5EA18B17B}" type="slidenum">
              <a:rPr lang="de-DE" smtClean="0"/>
              <a:pPr>
                <a:defRPr/>
              </a:pPr>
              <a:t>18</a:t>
            </a:fld>
            <a:endParaRPr lang="de-DE"/>
          </a:p>
        </p:txBody>
      </p:sp>
    </p:spTree>
    <p:extLst>
      <p:ext uri="{BB962C8B-B14F-4D97-AF65-F5344CB8AC3E}">
        <p14:creationId xmlns:p14="http://schemas.microsoft.com/office/powerpoint/2010/main" val="27948553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628EA220-72ED-4DC2-AADB-B1D18EEE854E}" type="slidenum">
              <a:rPr lang="de-DE" smtClean="0"/>
              <a:pPr>
                <a:defRPr/>
              </a:pPr>
              <a:t>19</a:t>
            </a:fld>
            <a:endParaRPr lang="de-DE"/>
          </a:p>
        </p:txBody>
      </p:sp>
    </p:spTree>
    <p:extLst>
      <p:ext uri="{BB962C8B-B14F-4D97-AF65-F5344CB8AC3E}">
        <p14:creationId xmlns:p14="http://schemas.microsoft.com/office/powerpoint/2010/main" val="3326965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628EA220-72ED-4DC2-AADB-B1D18EEE854E}" type="slidenum">
              <a:rPr lang="de-DE" smtClean="0"/>
              <a:pPr>
                <a:defRPr/>
              </a:pPr>
              <a:t>2</a:t>
            </a:fld>
            <a:endParaRPr lang="de-DE"/>
          </a:p>
        </p:txBody>
      </p:sp>
    </p:spTree>
    <p:extLst>
      <p:ext uri="{BB962C8B-B14F-4D97-AF65-F5344CB8AC3E}">
        <p14:creationId xmlns:p14="http://schemas.microsoft.com/office/powerpoint/2010/main" val="7838355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898672">
              <a:lnSpc>
                <a:spcPct val="130000"/>
              </a:lnSpc>
              <a:spcBef>
                <a:spcPts val="590"/>
              </a:spcBef>
              <a:defRPr/>
            </a:pPr>
            <a:r>
              <a:rPr lang="de-DE" dirty="0"/>
              <a:t>- Unsicherheit bezüglich der Budgetverwendung (z.B. </a:t>
            </a:r>
            <a:r>
              <a:rPr lang="de-DE" i="1" dirty="0"/>
              <a:t>„zu Anfang war unklar, was für Dinge in Frage kommen, kompliziert und stressig“// „große Ängste, ob das Budget richtig eingesetzt wird“)</a:t>
            </a:r>
          </a:p>
          <a:p>
            <a:pPr marL="168501" indent="-168501" defTabSz="898672">
              <a:lnSpc>
                <a:spcPct val="130000"/>
              </a:lnSpc>
              <a:spcBef>
                <a:spcPts val="590"/>
              </a:spcBef>
              <a:buFontTx/>
              <a:buChar char="-"/>
              <a:defRPr/>
            </a:pPr>
            <a:r>
              <a:rPr lang="de-DE" dirty="0"/>
              <a:t>Fragen der </a:t>
            </a:r>
            <a:r>
              <a:rPr lang="de-DE" dirty="0" err="1"/>
              <a:t>Budgetabrechung</a:t>
            </a:r>
            <a:r>
              <a:rPr lang="de-DE" dirty="0"/>
              <a:t>, Steuer- und Versicherungsrecht (z.B. </a:t>
            </a:r>
            <a:r>
              <a:rPr lang="de-DE" i="1" dirty="0"/>
              <a:t>„Steuerfragen bei Arbeitgebermodell (Anstellungsfragen)“// „es ist schon schwer, die Übersicht bei der Kontoführung zu behalten. Habe ein zweites Konto eröffnet“</a:t>
            </a:r>
            <a:r>
              <a:rPr lang="de-DE" dirty="0"/>
              <a:t>)</a:t>
            </a:r>
          </a:p>
          <a:p>
            <a:pPr marL="168501" indent="-168501" defTabSz="898672">
              <a:lnSpc>
                <a:spcPct val="130000"/>
              </a:lnSpc>
              <a:spcBef>
                <a:spcPts val="590"/>
              </a:spcBef>
              <a:buFontTx/>
              <a:buChar char="-"/>
              <a:defRPr/>
            </a:pPr>
            <a:r>
              <a:rPr lang="de-DE" dirty="0"/>
              <a:t>Fragen/ Probleme bezüglich Leistungserbringer</a:t>
            </a:r>
            <a:r>
              <a:rPr lang="de-DE" dirty="0" smtClean="0"/>
              <a:t> (z.B. „</a:t>
            </a:r>
            <a:r>
              <a:rPr lang="de-DE" i="1" dirty="0"/>
              <a:t>Adressen einholen von Haushaltshilfen, damit man geeignete Kräfte findet// „Konflikte mit Personen, die Leistungen erbringen“)</a:t>
            </a:r>
          </a:p>
          <a:p>
            <a:pPr marL="168501" indent="-168501" defTabSz="898672">
              <a:lnSpc>
                <a:spcPct val="130000"/>
              </a:lnSpc>
              <a:spcBef>
                <a:spcPts val="590"/>
              </a:spcBef>
              <a:buFontTx/>
              <a:buChar char="-"/>
              <a:defRPr/>
            </a:pPr>
            <a:r>
              <a:rPr lang="de-DE" dirty="0"/>
              <a:t>Fragen/ Probleme bezüglich des Antrags-/Weiterbewilligungsverfahrens </a:t>
            </a:r>
            <a:r>
              <a:rPr lang="de-DE" dirty="0" smtClean="0"/>
              <a:t>(z.B. 	</a:t>
            </a:r>
            <a:r>
              <a:rPr lang="de-DE" i="1" dirty="0"/>
              <a:t>„Schwierigkeiten, wer zuständig ist (Sozialamt oder Jugendamt“// „Vorbereitung zur Fallbesprechung“)</a:t>
            </a:r>
          </a:p>
          <a:p>
            <a:pPr marL="168501" indent="-168501" defTabSz="898672">
              <a:lnSpc>
                <a:spcPct val="130000"/>
              </a:lnSpc>
              <a:spcBef>
                <a:spcPts val="590"/>
              </a:spcBef>
              <a:buFontTx/>
              <a:buChar char="-"/>
              <a:defRPr/>
            </a:pPr>
            <a:r>
              <a:rPr lang="de-DE" dirty="0"/>
              <a:t>Fragen bezüglich Verwendungsnachweisen (z.B. </a:t>
            </a:r>
            <a:r>
              <a:rPr lang="de-DE" i="1" dirty="0"/>
              <a:t>„Probleme mit Rechnungen</a:t>
            </a:r>
            <a:r>
              <a:rPr lang="de-DE" dirty="0"/>
              <a:t>“)</a:t>
            </a:r>
            <a:endParaRPr lang="de-DE" i="1" dirty="0"/>
          </a:p>
          <a:p>
            <a:pPr marL="168501" indent="-168501" defTabSz="898672">
              <a:buFont typeface="Arial" pitchFamily="34" charset="0"/>
              <a:buChar char="•"/>
              <a:defRPr/>
            </a:pPr>
            <a:endParaRPr lang="de-DE" i="1" dirty="0"/>
          </a:p>
          <a:p>
            <a:pPr defTabSz="898672">
              <a:defRPr/>
            </a:pPr>
            <a:endParaRPr lang="de-DE" i="1" dirty="0"/>
          </a:p>
          <a:p>
            <a:pPr defTabSz="898672">
              <a:defRPr/>
            </a:pPr>
            <a:endParaRPr lang="de-DE" i="1" dirty="0"/>
          </a:p>
          <a:p>
            <a:endParaRPr lang="de-DE" dirty="0"/>
          </a:p>
        </p:txBody>
      </p:sp>
      <p:sp>
        <p:nvSpPr>
          <p:cNvPr id="4" name="Foliennummernplatzhalter 3"/>
          <p:cNvSpPr>
            <a:spLocks noGrp="1"/>
          </p:cNvSpPr>
          <p:nvPr>
            <p:ph type="sldNum" sz="quarter" idx="10"/>
          </p:nvPr>
        </p:nvSpPr>
        <p:spPr/>
        <p:txBody>
          <a:bodyPr/>
          <a:lstStyle/>
          <a:p>
            <a:pPr>
              <a:defRPr/>
            </a:pPr>
            <a:fld id="{628EA220-72ED-4DC2-AADB-B1D18EEE854E}" type="slidenum">
              <a:rPr lang="de-DE" smtClean="0"/>
              <a:pPr>
                <a:defRPr/>
              </a:pPr>
              <a:t>20</a:t>
            </a:fld>
            <a:endParaRPr lang="de-DE"/>
          </a:p>
        </p:txBody>
      </p:sp>
    </p:spTree>
    <p:extLst>
      <p:ext uri="{BB962C8B-B14F-4D97-AF65-F5344CB8AC3E}">
        <p14:creationId xmlns:p14="http://schemas.microsoft.com/office/powerpoint/2010/main" val="23684246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628EA220-72ED-4DC2-AADB-B1D18EEE854E}" type="slidenum">
              <a:rPr lang="de-DE" smtClean="0"/>
              <a:pPr>
                <a:defRPr/>
              </a:pPr>
              <a:t>21</a:t>
            </a:fld>
            <a:endParaRPr lang="de-DE"/>
          </a:p>
        </p:txBody>
      </p:sp>
    </p:spTree>
    <p:extLst>
      <p:ext uri="{BB962C8B-B14F-4D97-AF65-F5344CB8AC3E}">
        <p14:creationId xmlns:p14="http://schemas.microsoft.com/office/powerpoint/2010/main" val="22683195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628EA220-72ED-4DC2-AADB-B1D18EEE854E}" type="slidenum">
              <a:rPr lang="de-DE" smtClean="0"/>
              <a:pPr>
                <a:defRPr/>
              </a:pPr>
              <a:t>22</a:t>
            </a:fld>
            <a:endParaRPr lang="de-DE"/>
          </a:p>
        </p:txBody>
      </p:sp>
    </p:spTree>
    <p:extLst>
      <p:ext uri="{BB962C8B-B14F-4D97-AF65-F5344CB8AC3E}">
        <p14:creationId xmlns:p14="http://schemas.microsoft.com/office/powerpoint/2010/main" val="24309309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628EA220-72ED-4DC2-AADB-B1D18EEE854E}" type="slidenum">
              <a:rPr lang="de-DE" smtClean="0"/>
              <a:pPr>
                <a:defRPr/>
              </a:pPr>
              <a:t>23</a:t>
            </a:fld>
            <a:endParaRPr lang="de-DE"/>
          </a:p>
        </p:txBody>
      </p:sp>
    </p:spTree>
    <p:extLst>
      <p:ext uri="{BB962C8B-B14F-4D97-AF65-F5344CB8AC3E}">
        <p14:creationId xmlns:p14="http://schemas.microsoft.com/office/powerpoint/2010/main" val="3532649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 Mehrzahl (80%) berichtet</a:t>
            </a:r>
            <a:r>
              <a:rPr lang="de-DE" baseline="0" dirty="0" smtClean="0"/>
              <a:t> von positiven Veränderungen im Leben (2% zum schlechteren, 8% sowohl als auch, 10% keine Veränderungen)</a:t>
            </a:r>
            <a:endParaRPr lang="de-DE" dirty="0"/>
          </a:p>
        </p:txBody>
      </p:sp>
      <p:sp>
        <p:nvSpPr>
          <p:cNvPr id="4" name="Foliennummernplatzhalter 3"/>
          <p:cNvSpPr>
            <a:spLocks noGrp="1"/>
          </p:cNvSpPr>
          <p:nvPr>
            <p:ph type="sldNum" sz="quarter" idx="10"/>
          </p:nvPr>
        </p:nvSpPr>
        <p:spPr/>
        <p:txBody>
          <a:bodyPr/>
          <a:lstStyle/>
          <a:p>
            <a:pPr>
              <a:defRPr/>
            </a:pPr>
            <a:fld id="{628EA220-72ED-4DC2-AADB-B1D18EEE854E}" type="slidenum">
              <a:rPr lang="de-DE" smtClean="0"/>
              <a:pPr>
                <a:defRPr/>
              </a:pPr>
              <a:t>24</a:t>
            </a:fld>
            <a:endParaRPr lang="de-DE"/>
          </a:p>
        </p:txBody>
      </p:sp>
    </p:spTree>
    <p:extLst>
      <p:ext uri="{BB962C8B-B14F-4D97-AF65-F5344CB8AC3E}">
        <p14:creationId xmlns:p14="http://schemas.microsoft.com/office/powerpoint/2010/main" val="9215823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628EA220-72ED-4DC2-AADB-B1D18EEE854E}" type="slidenum">
              <a:rPr lang="de-DE" smtClean="0"/>
              <a:pPr>
                <a:defRPr/>
              </a:pPr>
              <a:t>25</a:t>
            </a:fld>
            <a:endParaRPr lang="de-DE"/>
          </a:p>
        </p:txBody>
      </p:sp>
    </p:spTree>
    <p:extLst>
      <p:ext uri="{BB962C8B-B14F-4D97-AF65-F5344CB8AC3E}">
        <p14:creationId xmlns:p14="http://schemas.microsoft.com/office/powerpoint/2010/main" val="1775010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Folienbildplatzhalter 1"/>
          <p:cNvSpPr>
            <a:spLocks noGrp="1" noRot="1" noChangeAspect="1" noTextEdit="1"/>
          </p:cNvSpPr>
          <p:nvPr>
            <p:ph type="sldImg"/>
          </p:nvPr>
        </p:nvSpPr>
        <p:spPr>
          <a:ln/>
        </p:spPr>
      </p:sp>
      <p:sp>
        <p:nvSpPr>
          <p:cNvPr id="80899"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68501" indent="-168501">
              <a:buFont typeface="Arial" pitchFamily="34" charset="0"/>
              <a:buChar char="•"/>
            </a:pPr>
            <a:r>
              <a:rPr lang="de-DE" altLang="de-DE" dirty="0"/>
              <a:t>Recht auf Selbstbestimmung: ist ein wesentliches Moment der Teilhabe an den kulturellen Errungenschaften einer demokratisch verfassten Gesellschaft</a:t>
            </a:r>
          </a:p>
          <a:p>
            <a:pPr marL="168501" indent="-168501">
              <a:buFont typeface="Arial" pitchFamily="34" charset="0"/>
              <a:buChar char="•"/>
            </a:pPr>
            <a:r>
              <a:rPr lang="de-DE" altLang="de-DE" sz="2000" dirty="0">
                <a:solidFill>
                  <a:srgbClr val="000000"/>
                </a:solidFill>
                <a:cs typeface="+mn-cs"/>
              </a:rPr>
              <a:t>Die Verwirklichung ist nicht voraussetzungslos, sie erfordert Entscheidungs- und Handlungsspielräume (Zugänge, Gelegenheiten, Möglichkeiten) und Ressourcen (Bildung, Beratung, Unterstützung)</a:t>
            </a:r>
          </a:p>
          <a:p>
            <a:pPr marL="168501" indent="-168501">
              <a:buFont typeface="Arial" pitchFamily="34" charset="0"/>
              <a:buChar char="•"/>
            </a:pPr>
            <a:endParaRPr lang="de-DE" altLang="de-DE" dirty="0"/>
          </a:p>
        </p:txBody>
      </p:sp>
      <p:sp>
        <p:nvSpPr>
          <p:cNvPr id="40964" name="Foliennummernplatzhalter 3"/>
          <p:cNvSpPr>
            <a:spLocks noGrp="1"/>
          </p:cNvSpPr>
          <p:nvPr>
            <p:ph type="sldNum" sz="quarter" idx="5"/>
          </p:nvPr>
        </p:nvSpPr>
        <p:spPr/>
        <p:txBody>
          <a:bodyPr/>
          <a:lstStyle>
            <a:lvl1pPr eaLnBrk="0" hangingPunct="0">
              <a:defRPr sz="2400">
                <a:solidFill>
                  <a:schemeClr val="tx1"/>
                </a:solidFill>
                <a:latin typeface="Arial" pitchFamily="34" charset="0"/>
              </a:defRPr>
            </a:lvl1pPr>
            <a:lvl2pPr marL="737108" indent="-283503" eaLnBrk="0" hangingPunct="0">
              <a:defRPr sz="2400">
                <a:solidFill>
                  <a:schemeClr val="tx1"/>
                </a:solidFill>
                <a:latin typeface="Arial" pitchFamily="34" charset="0"/>
              </a:defRPr>
            </a:lvl2pPr>
            <a:lvl3pPr marL="1134013" indent="-226803" eaLnBrk="0" hangingPunct="0">
              <a:defRPr sz="2400">
                <a:solidFill>
                  <a:schemeClr val="tx1"/>
                </a:solidFill>
                <a:latin typeface="Arial" pitchFamily="34" charset="0"/>
              </a:defRPr>
            </a:lvl3pPr>
            <a:lvl4pPr marL="1587617" indent="-226803" eaLnBrk="0" hangingPunct="0">
              <a:defRPr sz="2400">
                <a:solidFill>
                  <a:schemeClr val="tx1"/>
                </a:solidFill>
                <a:latin typeface="Arial" pitchFamily="34" charset="0"/>
              </a:defRPr>
            </a:lvl4pPr>
            <a:lvl5pPr marL="2041222" indent="-226803" eaLnBrk="0" hangingPunct="0">
              <a:defRPr sz="2400">
                <a:solidFill>
                  <a:schemeClr val="tx1"/>
                </a:solidFill>
                <a:latin typeface="Arial" pitchFamily="34" charset="0"/>
              </a:defRPr>
            </a:lvl5pPr>
            <a:lvl6pPr marL="2494827" indent="-226803" algn="r" eaLnBrk="0" fontAlgn="base" hangingPunct="0">
              <a:spcBef>
                <a:spcPct val="0"/>
              </a:spcBef>
              <a:spcAft>
                <a:spcPct val="0"/>
              </a:spcAft>
              <a:defRPr sz="2400">
                <a:solidFill>
                  <a:schemeClr val="tx1"/>
                </a:solidFill>
                <a:latin typeface="Arial" pitchFamily="34" charset="0"/>
              </a:defRPr>
            </a:lvl6pPr>
            <a:lvl7pPr marL="2948431" indent="-226803" algn="r" eaLnBrk="0" fontAlgn="base" hangingPunct="0">
              <a:spcBef>
                <a:spcPct val="0"/>
              </a:spcBef>
              <a:spcAft>
                <a:spcPct val="0"/>
              </a:spcAft>
              <a:defRPr sz="2400">
                <a:solidFill>
                  <a:schemeClr val="tx1"/>
                </a:solidFill>
                <a:latin typeface="Arial" pitchFamily="34" charset="0"/>
              </a:defRPr>
            </a:lvl7pPr>
            <a:lvl8pPr marL="3402037" indent="-226803" algn="r" eaLnBrk="0" fontAlgn="base" hangingPunct="0">
              <a:spcBef>
                <a:spcPct val="0"/>
              </a:spcBef>
              <a:spcAft>
                <a:spcPct val="0"/>
              </a:spcAft>
              <a:defRPr sz="2400">
                <a:solidFill>
                  <a:schemeClr val="tx1"/>
                </a:solidFill>
                <a:latin typeface="Arial" pitchFamily="34" charset="0"/>
              </a:defRPr>
            </a:lvl8pPr>
            <a:lvl9pPr marL="3855641" indent="-226803" algn="r" eaLnBrk="0" fontAlgn="base" hangingPunct="0">
              <a:spcBef>
                <a:spcPct val="0"/>
              </a:spcBef>
              <a:spcAft>
                <a:spcPct val="0"/>
              </a:spcAft>
              <a:defRPr sz="2400">
                <a:solidFill>
                  <a:schemeClr val="tx1"/>
                </a:solidFill>
                <a:latin typeface="Arial" pitchFamily="34" charset="0"/>
              </a:defRPr>
            </a:lvl9pPr>
          </a:lstStyle>
          <a:p>
            <a:pPr eaLnBrk="1" hangingPunct="1">
              <a:defRPr/>
            </a:pPr>
            <a:fld id="{B85CB1BD-7B53-4301-BD94-532A6CE8AC80}" type="slidenum">
              <a:rPr lang="de-DE" sz="1200">
                <a:latin typeface="Calibri" pitchFamily="34" charset="0"/>
              </a:rPr>
              <a:pPr eaLnBrk="1" hangingPunct="1">
                <a:defRPr/>
              </a:pPr>
              <a:t>3</a:t>
            </a:fld>
            <a:endParaRPr lang="de-DE" sz="1200">
              <a:latin typeface="Calibri" pitchFamily="34" charset="0"/>
            </a:endParaRPr>
          </a:p>
        </p:txBody>
      </p:sp>
    </p:spTree>
    <p:extLst>
      <p:ext uri="{BB962C8B-B14F-4D97-AF65-F5344CB8AC3E}">
        <p14:creationId xmlns:p14="http://schemas.microsoft.com/office/powerpoint/2010/main" val="2918202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628EA220-72ED-4DC2-AADB-B1D18EEE854E}" type="slidenum">
              <a:rPr lang="de-DE" smtClean="0"/>
              <a:pPr>
                <a:defRPr/>
              </a:pPr>
              <a:t>4</a:t>
            </a:fld>
            <a:endParaRPr lang="de-DE"/>
          </a:p>
        </p:txBody>
      </p:sp>
    </p:spTree>
    <p:extLst>
      <p:ext uri="{BB962C8B-B14F-4D97-AF65-F5344CB8AC3E}">
        <p14:creationId xmlns:p14="http://schemas.microsoft.com/office/powerpoint/2010/main" val="1466907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628EA220-72ED-4DC2-AADB-B1D18EEE854E}" type="slidenum">
              <a:rPr lang="de-DE" smtClean="0"/>
              <a:pPr>
                <a:defRPr/>
              </a:pPr>
              <a:t>5</a:t>
            </a:fld>
            <a:endParaRPr lang="de-DE"/>
          </a:p>
        </p:txBody>
      </p:sp>
    </p:spTree>
    <p:extLst>
      <p:ext uri="{BB962C8B-B14F-4D97-AF65-F5344CB8AC3E}">
        <p14:creationId xmlns:p14="http://schemas.microsoft.com/office/powerpoint/2010/main" val="162085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628EA220-72ED-4DC2-AADB-B1D18EEE854E}" type="slidenum">
              <a:rPr lang="de-DE" smtClean="0"/>
              <a:pPr>
                <a:defRPr/>
              </a:pPr>
              <a:t>6</a:t>
            </a:fld>
            <a:endParaRPr lang="de-DE"/>
          </a:p>
        </p:txBody>
      </p:sp>
    </p:spTree>
    <p:extLst>
      <p:ext uri="{BB962C8B-B14F-4D97-AF65-F5344CB8AC3E}">
        <p14:creationId xmlns:p14="http://schemas.microsoft.com/office/powerpoint/2010/main" val="1027718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628EA220-72ED-4DC2-AADB-B1D18EEE854E}" type="slidenum">
              <a:rPr lang="de-DE" smtClean="0"/>
              <a:pPr>
                <a:defRPr/>
              </a:pPr>
              <a:t>7</a:t>
            </a:fld>
            <a:endParaRPr lang="de-DE"/>
          </a:p>
        </p:txBody>
      </p:sp>
    </p:spTree>
    <p:extLst>
      <p:ext uri="{BB962C8B-B14F-4D97-AF65-F5344CB8AC3E}">
        <p14:creationId xmlns:p14="http://schemas.microsoft.com/office/powerpoint/2010/main" val="2179251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628EA220-72ED-4DC2-AADB-B1D18EEE854E}" type="slidenum">
              <a:rPr lang="de-DE" smtClean="0"/>
              <a:pPr>
                <a:defRPr/>
              </a:pPr>
              <a:t>8</a:t>
            </a:fld>
            <a:endParaRPr lang="de-DE"/>
          </a:p>
        </p:txBody>
      </p:sp>
    </p:spTree>
    <p:extLst>
      <p:ext uri="{BB962C8B-B14F-4D97-AF65-F5344CB8AC3E}">
        <p14:creationId xmlns:p14="http://schemas.microsoft.com/office/powerpoint/2010/main" val="2320837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46113" y="744538"/>
            <a:ext cx="5376862" cy="3722687"/>
          </a:xfrm>
        </p:spPr>
      </p:sp>
      <p:sp>
        <p:nvSpPr>
          <p:cNvPr id="3" name="Notizenplatzhalter 2"/>
          <p:cNvSpPr>
            <a:spLocks noGrp="1"/>
          </p:cNvSpPr>
          <p:nvPr>
            <p:ph type="body" idx="1"/>
          </p:nvPr>
        </p:nvSpPr>
        <p:spPr/>
        <p:txBody>
          <a:bodyPr/>
          <a:lstStyle/>
          <a:p>
            <a:r>
              <a:rPr lang="de-DE" dirty="0">
                <a:latin typeface="Times New Roman" charset="0"/>
                <a:cs typeface="+mn-cs"/>
              </a:rPr>
              <a:t>„Der zuständige Leistungsträger kann Leistungen zur Teilhabe (…) durch ein persönliches Budgets ausführen.“ (Ermessensspielraum, Modellerprobung)</a:t>
            </a:r>
          </a:p>
          <a:p>
            <a:r>
              <a:rPr lang="de-DE" b="1" dirty="0">
                <a:latin typeface="Times New Roman" charset="0"/>
                <a:cs typeface="+mn-cs"/>
              </a:rPr>
              <a:t>2004</a:t>
            </a:r>
            <a:r>
              <a:rPr lang="de-DE" dirty="0">
                <a:latin typeface="Times New Roman" charset="0"/>
                <a:cs typeface="+mn-cs"/>
              </a:rPr>
              <a:t> Weitere Ausgestaltung der gesetzlichen Bestimmungen zum Persönlichen Budget – u.a. im Zuge der Einordnung des Sozialhilferechts in das neue SGB XII. Neu ist auch die Einführung einer Komplexleistung Trägerübergreifendes Persönliches Budget. Zudem tritt im gleichen Jahr die Budgetverordnung in Kraft, welche die Ausgestaltung des Verwaltungsverfahrens regelt. Es starten ebenfalls 2004 auf Initiative des BMAS (BMG)in 8 Bundesländern Modellversuche zum Trägerübergreifenden Persönlichen Budget. Diese werden bis 2007 im Forschungsverbund der TU Dortmund, Universität Tübingen und PH Ludwigsburg wissenschaftlich begleitet und ausgewertet.</a:t>
            </a:r>
          </a:p>
          <a:p>
            <a:r>
              <a:rPr lang="de-DE" dirty="0">
                <a:latin typeface="Times New Roman" charset="0"/>
                <a:cs typeface="+mn-cs"/>
              </a:rPr>
              <a:t>Seit </a:t>
            </a:r>
            <a:r>
              <a:rPr lang="de-DE" b="1" dirty="0">
                <a:latin typeface="Times New Roman" charset="0"/>
                <a:cs typeface="+mn-cs"/>
              </a:rPr>
              <a:t>2008</a:t>
            </a:r>
            <a:r>
              <a:rPr lang="de-DE" dirty="0">
                <a:latin typeface="Times New Roman" charset="0"/>
                <a:cs typeface="+mn-cs"/>
              </a:rPr>
              <a:t> gibt einen Rechtsanspruch auf ein Persönliches Budget. Das heißt, der Mensch mit Behinderung hat das Wunsch- und Wahlrecht zu entscheiden, ob er die Leistung in Form einer Sachleistung oder als Persönliches Budget in Anspruch nehmen möchte (oder Kombination). Der Ermessensspielraum und Status der Modellerprobung ist damit aufgehoben! Das bedeutet, dass dem Wunsch- und Wahlrecht der potentiellen Budgetnehmer/-innen in vollem Umfang entsprochen wird und bei Vorliegen der rechtlichen Voraussetzungen grundsätzlich alle Anträge auf Bewilligung von Persönlichen Budgets zu genehmigen sind. (muss offensichtlich noch betont werden, scheint noch nicht allen Leistungsträgern klar zu sein)</a:t>
            </a:r>
          </a:p>
          <a:p>
            <a:r>
              <a:rPr lang="de-DE" dirty="0">
                <a:latin typeface="Times New Roman" charset="0"/>
                <a:cs typeface="+mn-cs"/>
              </a:rPr>
              <a:t>Um das Persönliche Budget noch weiter bekannt zu machen gab es zahlreiche Initiativen und Kampagne seitens der Bundesregierung, </a:t>
            </a:r>
            <a:r>
              <a:rPr lang="de-DE" dirty="0" err="1">
                <a:latin typeface="Times New Roman" charset="0"/>
                <a:cs typeface="+mn-cs"/>
              </a:rPr>
              <a:t>u.a</a:t>
            </a:r>
            <a:r>
              <a:rPr lang="de-DE" dirty="0">
                <a:latin typeface="Times New Roman" charset="0"/>
                <a:cs typeface="+mn-cs"/>
              </a:rPr>
              <a:t> .die  Budgettour der ehemaligen Beauftragen für die Belange behinderter Menschen, Infoveranstaltungen und Regionalkonferenzen und von 2008 bis 2010 das Förderprogramm zur Strukturverstärkung und Verbreitung des Persönlichen Budgets, im Rahmen dessen etwa 30 Einzelprojekte mit unterschiedlichen Konzepten.</a:t>
            </a:r>
          </a:p>
          <a:p>
            <a:r>
              <a:rPr lang="de-DE" dirty="0">
                <a:latin typeface="Times New Roman" charset="0"/>
                <a:cs typeface="+mn-cs"/>
              </a:rPr>
              <a:t> </a:t>
            </a:r>
          </a:p>
          <a:p>
            <a:endParaRPr lang="de-DE" dirty="0"/>
          </a:p>
        </p:txBody>
      </p:sp>
      <p:sp>
        <p:nvSpPr>
          <p:cNvPr id="4" name="Foliennummernplatzhalter 3"/>
          <p:cNvSpPr>
            <a:spLocks noGrp="1"/>
          </p:cNvSpPr>
          <p:nvPr>
            <p:ph type="sldNum" sz="quarter" idx="10"/>
          </p:nvPr>
        </p:nvSpPr>
        <p:spPr/>
        <p:txBody>
          <a:bodyPr/>
          <a:lstStyle/>
          <a:p>
            <a:pPr>
              <a:defRPr/>
            </a:pPr>
            <a:fld id="{7D881DD9-701F-4B3F-9EB6-B3C5EA18B17B}" type="slidenum">
              <a:rPr lang="de-DE" smtClean="0"/>
              <a:pPr>
                <a:defRPr/>
              </a:pPr>
              <a:t>9</a:t>
            </a:fld>
            <a:endParaRPr lang="de-DE"/>
          </a:p>
        </p:txBody>
      </p:sp>
    </p:spTree>
    <p:extLst>
      <p:ext uri="{BB962C8B-B14F-4D97-AF65-F5344CB8AC3E}">
        <p14:creationId xmlns:p14="http://schemas.microsoft.com/office/powerpoint/2010/main" val="20080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2050" name="Rectangle 2"/>
          <p:cNvSpPr>
            <a:spLocks noGrp="1" noChangeArrowheads="1"/>
          </p:cNvSpPr>
          <p:nvPr>
            <p:ph type="ctrTitle" hasCustomPrompt="1"/>
          </p:nvPr>
        </p:nvSpPr>
        <p:spPr>
          <a:xfrm>
            <a:off x="1169513" y="3212976"/>
            <a:ext cx="8245953" cy="1130300"/>
          </a:xfrm>
          <a:prstGeom prst="rect">
            <a:avLst/>
          </a:prstGeom>
        </p:spPr>
        <p:txBody>
          <a:bodyPr lIns="91440" tIns="45720" rIns="91440" bIns="45720"/>
          <a:lstStyle>
            <a:lvl1pPr>
              <a:defRPr sz="4000" b="0">
                <a:solidFill>
                  <a:schemeClr val="tx1"/>
                </a:solidFill>
                <a:latin typeface="+mn-lt"/>
                <a:cs typeface="Arial" pitchFamily="34" charset="0"/>
              </a:defRPr>
            </a:lvl1pPr>
          </a:lstStyle>
          <a:p>
            <a:r>
              <a:rPr lang="de-DE" dirty="0" smtClean="0"/>
              <a:t>Titel durch </a:t>
            </a:r>
            <a:r>
              <a:rPr lang="de-DE" dirty="0"/>
              <a:t>Klicken bearbeiten</a:t>
            </a:r>
          </a:p>
        </p:txBody>
      </p:sp>
      <p:sp>
        <p:nvSpPr>
          <p:cNvPr id="2051" name="Rectangle 3"/>
          <p:cNvSpPr>
            <a:spLocks noGrp="1" noChangeArrowheads="1"/>
          </p:cNvSpPr>
          <p:nvPr>
            <p:ph type="subTitle" idx="1" hasCustomPrompt="1"/>
          </p:nvPr>
        </p:nvSpPr>
        <p:spPr>
          <a:xfrm>
            <a:off x="1169513" y="4726087"/>
            <a:ext cx="8245953" cy="719138"/>
          </a:xfrm>
          <a:prstGeom prst="rect">
            <a:avLst/>
          </a:prstGeom>
        </p:spPr>
        <p:txBody>
          <a:bodyPr/>
          <a:lstStyle>
            <a:lvl1pPr>
              <a:lnSpc>
                <a:spcPct val="100000"/>
              </a:lnSpc>
              <a:defRPr sz="2800">
                <a:latin typeface="+mn-lt"/>
              </a:defRPr>
            </a:lvl1pPr>
          </a:lstStyle>
          <a:p>
            <a:r>
              <a:rPr lang="de-DE" dirty="0" smtClean="0"/>
              <a:t>Untertitel </a:t>
            </a:r>
            <a:r>
              <a:rPr lang="de-DE" dirty="0"/>
              <a:t>durch Klicken </a:t>
            </a:r>
            <a:r>
              <a:rPr lang="de-DE" dirty="0" smtClean="0"/>
              <a:t>bearbeiten </a:t>
            </a:r>
          </a:p>
        </p:txBody>
      </p:sp>
      <p:grpSp>
        <p:nvGrpSpPr>
          <p:cNvPr id="20" name="Gruppieren 19"/>
          <p:cNvGrpSpPr/>
          <p:nvPr userDrawn="1"/>
        </p:nvGrpSpPr>
        <p:grpSpPr>
          <a:xfrm>
            <a:off x="201614" y="333377"/>
            <a:ext cx="9215437" cy="6132513"/>
            <a:chOff x="201613" y="333375"/>
            <a:chExt cx="9215437" cy="6132513"/>
          </a:xfrm>
        </p:grpSpPr>
        <p:cxnSp>
          <p:nvCxnSpPr>
            <p:cNvPr id="21" name="Gerade Verbindung 21"/>
            <p:cNvCxnSpPr>
              <a:cxnSpLocks noChangeShapeType="1"/>
            </p:cNvCxnSpPr>
            <p:nvPr userDrawn="1"/>
          </p:nvCxnSpPr>
          <p:spPr bwMode="auto">
            <a:xfrm>
              <a:off x="284163" y="333375"/>
              <a:ext cx="996950" cy="0"/>
            </a:xfrm>
            <a:prstGeom prst="line">
              <a:avLst/>
            </a:prstGeom>
            <a:noFill/>
            <a:ln w="15875" algn="ctr">
              <a:solidFill>
                <a:srgbClr val="808992"/>
              </a:solidFill>
              <a:round/>
              <a:headEnd/>
              <a:tailEnd/>
            </a:ln>
          </p:spPr>
        </p:cxnSp>
        <p:cxnSp>
          <p:nvCxnSpPr>
            <p:cNvPr id="22" name="Gerade Verbindung 23"/>
            <p:cNvCxnSpPr>
              <a:cxnSpLocks noChangeShapeType="1"/>
            </p:cNvCxnSpPr>
            <p:nvPr userDrawn="1"/>
          </p:nvCxnSpPr>
          <p:spPr bwMode="auto">
            <a:xfrm rot="5400000">
              <a:off x="-2667794" y="3285332"/>
              <a:ext cx="5903913" cy="0"/>
            </a:xfrm>
            <a:prstGeom prst="line">
              <a:avLst/>
            </a:prstGeom>
            <a:noFill/>
            <a:ln w="15875" algn="ctr">
              <a:solidFill>
                <a:srgbClr val="808992"/>
              </a:solidFill>
              <a:round/>
              <a:headEnd/>
              <a:tailEnd/>
            </a:ln>
          </p:spPr>
        </p:cxnSp>
        <p:cxnSp>
          <p:nvCxnSpPr>
            <p:cNvPr id="23" name="Gerade Verbindung 25"/>
            <p:cNvCxnSpPr>
              <a:cxnSpLocks noChangeShapeType="1"/>
            </p:cNvCxnSpPr>
            <p:nvPr userDrawn="1"/>
          </p:nvCxnSpPr>
          <p:spPr bwMode="auto">
            <a:xfrm rot="10800000">
              <a:off x="415925" y="404813"/>
              <a:ext cx="865188" cy="0"/>
            </a:xfrm>
            <a:prstGeom prst="line">
              <a:avLst/>
            </a:prstGeom>
            <a:noFill/>
            <a:ln w="15875" algn="ctr">
              <a:solidFill>
                <a:srgbClr val="E6ABB6"/>
              </a:solidFill>
              <a:round/>
              <a:headEnd/>
              <a:tailEnd/>
            </a:ln>
          </p:spPr>
        </p:cxnSp>
        <p:cxnSp>
          <p:nvCxnSpPr>
            <p:cNvPr id="24" name="Gerade Verbindung 27"/>
            <p:cNvCxnSpPr>
              <a:cxnSpLocks noChangeShapeType="1"/>
            </p:cNvCxnSpPr>
            <p:nvPr userDrawn="1"/>
          </p:nvCxnSpPr>
          <p:spPr bwMode="auto">
            <a:xfrm rot="5400000">
              <a:off x="-2527300" y="3348038"/>
              <a:ext cx="5886450" cy="0"/>
            </a:xfrm>
            <a:prstGeom prst="line">
              <a:avLst/>
            </a:prstGeom>
            <a:noFill/>
            <a:ln w="15875" algn="ctr">
              <a:solidFill>
                <a:srgbClr val="E6ABB6"/>
              </a:solidFill>
              <a:round/>
              <a:headEnd/>
              <a:tailEnd/>
            </a:ln>
          </p:spPr>
        </p:cxnSp>
        <p:cxnSp>
          <p:nvCxnSpPr>
            <p:cNvPr id="25" name="Gerade Verbindung 31"/>
            <p:cNvCxnSpPr>
              <a:cxnSpLocks noChangeShapeType="1"/>
            </p:cNvCxnSpPr>
            <p:nvPr userDrawn="1"/>
          </p:nvCxnSpPr>
          <p:spPr bwMode="auto">
            <a:xfrm rot="10800000">
              <a:off x="207963" y="511175"/>
              <a:ext cx="1073150" cy="0"/>
            </a:xfrm>
            <a:prstGeom prst="line">
              <a:avLst/>
            </a:prstGeom>
            <a:noFill/>
            <a:ln w="15875" algn="ctr">
              <a:solidFill>
                <a:srgbClr val="8B1141"/>
              </a:solidFill>
              <a:round/>
              <a:headEnd/>
              <a:tailEnd/>
            </a:ln>
          </p:spPr>
        </p:cxnSp>
        <p:cxnSp>
          <p:nvCxnSpPr>
            <p:cNvPr id="26" name="Gerade Verbindung 33"/>
            <p:cNvCxnSpPr>
              <a:cxnSpLocks noChangeShapeType="1"/>
            </p:cNvCxnSpPr>
            <p:nvPr userDrawn="1"/>
          </p:nvCxnSpPr>
          <p:spPr bwMode="auto">
            <a:xfrm rot="5400000">
              <a:off x="-2712244" y="3431382"/>
              <a:ext cx="5840413" cy="0"/>
            </a:xfrm>
            <a:prstGeom prst="line">
              <a:avLst/>
            </a:prstGeom>
            <a:noFill/>
            <a:ln w="15875" algn="ctr">
              <a:solidFill>
                <a:srgbClr val="8B1141"/>
              </a:solidFill>
              <a:round/>
              <a:headEnd/>
              <a:tailEnd/>
            </a:ln>
          </p:spPr>
        </p:cxnSp>
        <p:cxnSp>
          <p:nvCxnSpPr>
            <p:cNvPr id="27" name="Gerade Verbindung 35"/>
            <p:cNvCxnSpPr>
              <a:cxnSpLocks noChangeShapeType="1"/>
            </p:cNvCxnSpPr>
            <p:nvPr userDrawn="1"/>
          </p:nvCxnSpPr>
          <p:spPr bwMode="auto">
            <a:xfrm rot="10800000">
              <a:off x="484188" y="571500"/>
              <a:ext cx="796925" cy="0"/>
            </a:xfrm>
            <a:prstGeom prst="line">
              <a:avLst/>
            </a:prstGeom>
            <a:noFill/>
            <a:ln w="15875" algn="ctr">
              <a:solidFill>
                <a:srgbClr val="C5C7C8"/>
              </a:solidFill>
              <a:round/>
              <a:headEnd/>
              <a:tailEnd/>
            </a:ln>
          </p:spPr>
        </p:cxnSp>
        <p:cxnSp>
          <p:nvCxnSpPr>
            <p:cNvPr id="28" name="Gerade Verbindung 37"/>
            <p:cNvCxnSpPr>
              <a:cxnSpLocks noChangeShapeType="1"/>
            </p:cNvCxnSpPr>
            <p:nvPr userDrawn="1"/>
          </p:nvCxnSpPr>
          <p:spPr bwMode="auto">
            <a:xfrm rot="5400000">
              <a:off x="-2437606" y="3493294"/>
              <a:ext cx="5843588" cy="0"/>
            </a:xfrm>
            <a:prstGeom prst="line">
              <a:avLst/>
            </a:prstGeom>
            <a:noFill/>
            <a:ln w="15875" algn="ctr">
              <a:solidFill>
                <a:srgbClr val="C5C7C8"/>
              </a:solidFill>
              <a:round/>
              <a:headEnd/>
              <a:tailEnd/>
            </a:ln>
          </p:spPr>
        </p:cxnSp>
        <p:cxnSp>
          <p:nvCxnSpPr>
            <p:cNvPr id="29" name="Gerade Verbindung 39"/>
            <p:cNvCxnSpPr>
              <a:cxnSpLocks noChangeShapeType="1"/>
            </p:cNvCxnSpPr>
            <p:nvPr userDrawn="1"/>
          </p:nvCxnSpPr>
          <p:spPr bwMode="auto">
            <a:xfrm rot="10800000">
              <a:off x="357188" y="635000"/>
              <a:ext cx="923925" cy="0"/>
            </a:xfrm>
            <a:prstGeom prst="line">
              <a:avLst/>
            </a:prstGeom>
            <a:noFill/>
            <a:ln w="15875" algn="ctr">
              <a:solidFill>
                <a:srgbClr val="C5005A"/>
              </a:solidFill>
              <a:round/>
              <a:headEnd/>
              <a:tailEnd/>
            </a:ln>
          </p:spPr>
        </p:cxnSp>
        <p:cxnSp>
          <p:nvCxnSpPr>
            <p:cNvPr id="30" name="Gerade Verbindung 41"/>
            <p:cNvCxnSpPr>
              <a:cxnSpLocks noChangeShapeType="1"/>
            </p:cNvCxnSpPr>
            <p:nvPr userDrawn="1"/>
          </p:nvCxnSpPr>
          <p:spPr bwMode="auto">
            <a:xfrm rot="5400000">
              <a:off x="-2558256" y="3550444"/>
              <a:ext cx="5830888" cy="0"/>
            </a:xfrm>
            <a:prstGeom prst="line">
              <a:avLst/>
            </a:prstGeom>
            <a:noFill/>
            <a:ln w="15875" algn="ctr">
              <a:solidFill>
                <a:srgbClr val="C5005A"/>
              </a:solidFill>
              <a:round/>
              <a:headEnd/>
              <a:tailEnd/>
            </a:ln>
          </p:spPr>
        </p:cxnSp>
        <p:cxnSp>
          <p:nvCxnSpPr>
            <p:cNvPr id="31" name="Gerade Verbindung 56"/>
            <p:cNvCxnSpPr>
              <a:cxnSpLocks noChangeShapeType="1"/>
            </p:cNvCxnSpPr>
            <p:nvPr userDrawn="1"/>
          </p:nvCxnSpPr>
          <p:spPr bwMode="auto">
            <a:xfrm>
              <a:off x="488950" y="6408738"/>
              <a:ext cx="8928100" cy="0"/>
            </a:xfrm>
            <a:prstGeom prst="line">
              <a:avLst/>
            </a:prstGeom>
            <a:noFill/>
            <a:ln w="15875" algn="ctr">
              <a:solidFill>
                <a:srgbClr val="C5C7C8"/>
              </a:solidFill>
              <a:round/>
              <a:headEnd/>
              <a:tailEnd/>
            </a:ln>
          </p:spPr>
        </p:cxnSp>
        <p:cxnSp>
          <p:nvCxnSpPr>
            <p:cNvPr id="32" name="Gerade Verbindung 57"/>
            <p:cNvCxnSpPr>
              <a:cxnSpLocks noChangeShapeType="1"/>
            </p:cNvCxnSpPr>
            <p:nvPr userDrawn="1"/>
          </p:nvCxnSpPr>
          <p:spPr bwMode="auto">
            <a:xfrm rot="10800000">
              <a:off x="409575" y="6292850"/>
              <a:ext cx="9007475" cy="0"/>
            </a:xfrm>
            <a:prstGeom prst="line">
              <a:avLst/>
            </a:prstGeom>
            <a:noFill/>
            <a:ln w="15875" algn="ctr">
              <a:solidFill>
                <a:srgbClr val="E6ABB6"/>
              </a:solidFill>
              <a:round/>
              <a:headEnd/>
              <a:tailEnd/>
            </a:ln>
          </p:spPr>
        </p:cxnSp>
        <p:cxnSp>
          <p:nvCxnSpPr>
            <p:cNvPr id="33" name="Gerade Verbindung 58"/>
            <p:cNvCxnSpPr>
              <a:cxnSpLocks noChangeShapeType="1"/>
            </p:cNvCxnSpPr>
            <p:nvPr userDrawn="1"/>
          </p:nvCxnSpPr>
          <p:spPr bwMode="auto">
            <a:xfrm rot="10800000">
              <a:off x="352425" y="6465888"/>
              <a:ext cx="9064625" cy="0"/>
            </a:xfrm>
            <a:prstGeom prst="line">
              <a:avLst/>
            </a:prstGeom>
            <a:noFill/>
            <a:ln w="15875" algn="ctr">
              <a:solidFill>
                <a:srgbClr val="C5005A"/>
              </a:solidFill>
              <a:round/>
              <a:headEnd/>
              <a:tailEnd/>
            </a:ln>
          </p:spPr>
        </p:cxnSp>
        <p:cxnSp>
          <p:nvCxnSpPr>
            <p:cNvPr id="34" name="Gerade Verbindung 59"/>
            <p:cNvCxnSpPr>
              <a:cxnSpLocks noChangeShapeType="1"/>
            </p:cNvCxnSpPr>
            <p:nvPr userDrawn="1"/>
          </p:nvCxnSpPr>
          <p:spPr bwMode="auto">
            <a:xfrm rot="10800000">
              <a:off x="285750" y="6237288"/>
              <a:ext cx="9131300" cy="0"/>
            </a:xfrm>
            <a:prstGeom prst="line">
              <a:avLst/>
            </a:prstGeom>
            <a:noFill/>
            <a:ln w="15875" algn="ctr">
              <a:solidFill>
                <a:srgbClr val="808992"/>
              </a:solidFill>
              <a:round/>
              <a:headEnd/>
              <a:tailEnd/>
            </a:ln>
          </p:spPr>
        </p:cxnSp>
        <p:cxnSp>
          <p:nvCxnSpPr>
            <p:cNvPr id="35" name="Gerade Verbindung 60"/>
            <p:cNvCxnSpPr>
              <a:cxnSpLocks noChangeShapeType="1"/>
            </p:cNvCxnSpPr>
            <p:nvPr userDrawn="1"/>
          </p:nvCxnSpPr>
          <p:spPr bwMode="auto">
            <a:xfrm rot="10800000">
              <a:off x="201613" y="6351588"/>
              <a:ext cx="9215437" cy="0"/>
            </a:xfrm>
            <a:prstGeom prst="line">
              <a:avLst/>
            </a:prstGeom>
            <a:noFill/>
            <a:ln w="15875" algn="ctr">
              <a:solidFill>
                <a:srgbClr val="8B1141"/>
              </a:solidFill>
              <a:round/>
              <a:headEnd/>
              <a:tailEnd/>
            </a:ln>
          </p:spPr>
        </p:cxnSp>
      </p:gr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chlussfolie Fazit">
    <p:spTree>
      <p:nvGrpSpPr>
        <p:cNvPr id="1" name=""/>
        <p:cNvGrpSpPr/>
        <p:nvPr/>
      </p:nvGrpSpPr>
      <p:grpSpPr>
        <a:xfrm>
          <a:off x="0" y="0"/>
          <a:ext cx="0" cy="0"/>
          <a:chOff x="0" y="0"/>
          <a:chExt cx="0" cy="0"/>
        </a:xfrm>
      </p:grpSpPr>
      <p:sp>
        <p:nvSpPr>
          <p:cNvPr id="15" name="Titelplatzhalter 5"/>
          <p:cNvSpPr>
            <a:spLocks noGrp="1"/>
          </p:cNvSpPr>
          <p:nvPr>
            <p:ph type="title" hasCustomPrompt="1"/>
          </p:nvPr>
        </p:nvSpPr>
        <p:spPr>
          <a:xfrm>
            <a:off x="1281116" y="219146"/>
            <a:ext cx="6408193" cy="861151"/>
          </a:xfrm>
          <a:prstGeom prst="rect">
            <a:avLst/>
          </a:prstGeom>
        </p:spPr>
        <p:txBody>
          <a:bodyPr vert="horz" lIns="91440" tIns="45720" rIns="91440" bIns="45720" rtlCol="0" anchor="t">
            <a:noAutofit/>
          </a:bodyPr>
          <a:lstStyle>
            <a:lvl1pPr algn="l">
              <a:defRPr sz="2800" b="1"/>
            </a:lvl1pPr>
          </a:lstStyle>
          <a:p>
            <a:r>
              <a:rPr lang="de-DE" dirty="0" smtClean="0"/>
              <a:t>Fazit</a:t>
            </a:r>
            <a:endParaRPr lang="de-DE" dirty="0"/>
          </a:p>
        </p:txBody>
      </p:sp>
      <p:sp>
        <p:nvSpPr>
          <p:cNvPr id="17" name="Inhaltsplatzhalter 2"/>
          <p:cNvSpPr>
            <a:spLocks noGrp="1"/>
          </p:cNvSpPr>
          <p:nvPr>
            <p:ph idx="11" hasCustomPrompt="1"/>
          </p:nvPr>
        </p:nvSpPr>
        <p:spPr>
          <a:xfrm>
            <a:off x="1281118" y="1340769"/>
            <a:ext cx="8229599" cy="4525963"/>
          </a:xfrm>
          <a:prstGeom prst="rect">
            <a:avLst/>
          </a:prstGeom>
        </p:spPr>
        <p:txBody>
          <a:bodyPr/>
          <a:lstStyle>
            <a:lvl1pPr marL="358775" indent="-358775">
              <a:lnSpc>
                <a:spcPct val="100000"/>
              </a:lnSpc>
              <a:spcAft>
                <a:spcPts val="1200"/>
              </a:spcAft>
              <a:buClr>
                <a:srgbClr val="C00000"/>
              </a:buClr>
              <a:buSzPct val="100000"/>
              <a:buFont typeface="Lucida Sans" pitchFamily="34" charset="0"/>
              <a:buChar char="•"/>
              <a:tabLst>
                <a:tab pos="358775" algn="l"/>
              </a:tabLst>
              <a:defRPr sz="2400"/>
            </a:lvl1pPr>
            <a:lvl2pPr marL="648000" indent="-288000">
              <a:lnSpc>
                <a:spcPct val="100000"/>
              </a:lnSpc>
              <a:spcAft>
                <a:spcPts val="600"/>
              </a:spcAft>
              <a:buClr>
                <a:srgbClr val="C5005A"/>
              </a:buClr>
              <a:buSzPct val="100000"/>
              <a:buFont typeface="Arial" pitchFamily="34" charset="0"/>
              <a:buChar char="–"/>
              <a:tabLst/>
              <a:defRPr sz="2000">
                <a:latin typeface="+mn-lt"/>
              </a:defRPr>
            </a:lvl2pPr>
            <a:lvl3pPr marL="625475" indent="179388">
              <a:tabLst/>
              <a:defRPr sz="1800">
                <a:latin typeface="+mn-lt"/>
              </a:defRPr>
            </a:lvl3pPr>
            <a:lvl4pPr marL="984250" indent="-180975">
              <a:buClr>
                <a:srgbClr val="C5005A"/>
              </a:buClr>
              <a:buFont typeface="Lucida Sans" pitchFamily="34" charset="0"/>
              <a:buChar char="–"/>
              <a:defRPr sz="1600" i="0">
                <a:latin typeface="+mn-lt"/>
              </a:defRPr>
            </a:lvl4pPr>
            <a:lvl5pPr marL="1165225" indent="-180975">
              <a:buClr>
                <a:srgbClr val="C5005A"/>
              </a:buClr>
              <a:buFont typeface="Lucida Sans" pitchFamily="34" charset="0"/>
              <a:buChar char="–"/>
              <a:defRPr sz="1400">
                <a:latin typeface="+mn-lt"/>
              </a:defRPr>
            </a:lvl5pPr>
          </a:lstStyle>
          <a:p>
            <a:pPr lvl="0"/>
            <a:r>
              <a:rPr lang="de-DE" dirty="0" smtClean="0"/>
              <a:t>Erste Ebene</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6" name="Rechteck 5"/>
          <p:cNvSpPr/>
          <p:nvPr userDrawn="1"/>
        </p:nvSpPr>
        <p:spPr bwMode="auto">
          <a:xfrm>
            <a:off x="7833322" y="188643"/>
            <a:ext cx="1582143" cy="576063"/>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600" b="0" i="0" u="none" strike="noStrike" cap="none" normalizeH="0" baseline="0" smtClean="0">
              <a:ln>
                <a:noFill/>
              </a:ln>
              <a:solidFill>
                <a:schemeClr val="tx1"/>
              </a:solidFill>
              <a:effectLst/>
              <a:latin typeface="Lucida Sans" pitchFamily="34" charset="0"/>
            </a:endParaRPr>
          </a:p>
        </p:txBody>
      </p:sp>
      <p:sp>
        <p:nvSpPr>
          <p:cNvPr id="9" name="Foliennummernplatzhalter 5"/>
          <p:cNvSpPr>
            <a:spLocks noGrp="1"/>
          </p:cNvSpPr>
          <p:nvPr>
            <p:ph type="sldNum" sz="quarter" idx="4"/>
          </p:nvPr>
        </p:nvSpPr>
        <p:spPr>
          <a:xfrm>
            <a:off x="9449937" y="6553243"/>
            <a:ext cx="448170" cy="183363"/>
          </a:xfrm>
          <a:prstGeom prst="rect">
            <a:avLst/>
          </a:prstGeom>
        </p:spPr>
        <p:txBody>
          <a:bodyPr/>
          <a:lstStyle>
            <a:lvl1pPr algn="l">
              <a:defRPr sz="900"/>
            </a:lvl1pPr>
          </a:lstStyle>
          <a:p>
            <a:fld id="{E2CB72F8-9B87-44F4-84C4-665517EADDE7}" type="slidenum">
              <a:rPr lang="de-DE" smtClean="0"/>
              <a:pPr/>
              <a:t>‹Nr.›</a:t>
            </a:fld>
            <a:endParaRPr lang="de-DE" dirty="0"/>
          </a:p>
        </p:txBody>
      </p:sp>
    </p:spTree>
    <p:extLst>
      <p:ext uri="{BB962C8B-B14F-4D97-AF65-F5344CB8AC3E}">
        <p14:creationId xmlns:p14="http://schemas.microsoft.com/office/powerpoint/2010/main" val="390252679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a:xfrm>
            <a:off x="1238250" y="6597650"/>
            <a:ext cx="3714750" cy="152400"/>
          </a:xfrm>
          <a:prstGeom prst="rect">
            <a:avLst/>
          </a:prstGeom>
          <a:ln/>
        </p:spPr>
        <p:txBody>
          <a:bodyPr/>
          <a:lstStyle>
            <a:lvl1pPr>
              <a:defRPr/>
            </a:lvl1pPr>
          </a:lstStyle>
          <a:p>
            <a:pPr>
              <a:defRPr/>
            </a:pPr>
            <a:r>
              <a:rPr lang="de-DE">
                <a:solidFill>
                  <a:srgbClr val="000000"/>
                </a:solidFill>
              </a:rPr>
              <a:t>Prof. Dr. Gudrun Wansing | Behinderung und Inklusion</a:t>
            </a:r>
            <a:endParaRPr lang="de-DE" dirty="0">
              <a:solidFill>
                <a:srgbClr val="000000"/>
              </a:solidFill>
            </a:endParaRPr>
          </a:p>
        </p:txBody>
      </p:sp>
    </p:spTree>
    <p:extLst>
      <p:ext uri="{BB962C8B-B14F-4D97-AF65-F5344CB8AC3E}">
        <p14:creationId xmlns:p14="http://schemas.microsoft.com/office/powerpoint/2010/main" val="24568824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9"/>
          <p:cNvSpPr>
            <a:spLocks noGrp="1" noChangeArrowheads="1"/>
          </p:cNvSpPr>
          <p:nvPr>
            <p:ph type="ftr" sz="quarter" idx="10"/>
          </p:nvPr>
        </p:nvSpPr>
        <p:spPr>
          <a:xfrm>
            <a:off x="1238250" y="6597650"/>
            <a:ext cx="3714750" cy="152400"/>
          </a:xfrm>
          <a:prstGeom prst="rect">
            <a:avLst/>
          </a:prstGeom>
          <a:ln/>
        </p:spPr>
        <p:txBody>
          <a:bodyPr/>
          <a:lstStyle>
            <a:lvl1pPr>
              <a:defRPr/>
            </a:lvl1pPr>
          </a:lstStyle>
          <a:p>
            <a:pPr>
              <a:defRPr/>
            </a:pPr>
            <a:r>
              <a:rPr lang="de-DE"/>
              <a:t>Prof. Dr. Gudrun Wansing | Behinderung und Inklusion</a:t>
            </a:r>
            <a:endParaRPr lang="de-DE" dirty="0"/>
          </a:p>
        </p:txBody>
      </p:sp>
    </p:spTree>
    <p:extLst>
      <p:ext uri="{BB962C8B-B14F-4D97-AF65-F5344CB8AC3E}">
        <p14:creationId xmlns:p14="http://schemas.microsoft.com/office/powerpoint/2010/main" val="699758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488504" y="1340768"/>
            <a:ext cx="8915400" cy="5851525"/>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 name="Datumsplatzhalter 2"/>
          <p:cNvSpPr>
            <a:spLocks noGrp="1"/>
          </p:cNvSpPr>
          <p:nvPr>
            <p:ph type="dt" sz="half" idx="10"/>
          </p:nvPr>
        </p:nvSpPr>
        <p:spPr>
          <a:xfrm>
            <a:off x="495300" y="6245225"/>
            <a:ext cx="2311400" cy="476250"/>
          </a:xfrm>
          <a:prstGeom prst="rect">
            <a:avLst/>
          </a:prstGeom>
        </p:spPr>
        <p:txBody>
          <a:bodyPr/>
          <a:lstStyle>
            <a:lvl1pPr>
              <a:defRPr/>
            </a:lvl1pPr>
          </a:lstStyle>
          <a:p>
            <a:endParaRPr lang="de-DE"/>
          </a:p>
        </p:txBody>
      </p:sp>
      <p:sp>
        <p:nvSpPr>
          <p:cNvPr id="4" name="Fußzeilenplatzhalter 3"/>
          <p:cNvSpPr>
            <a:spLocks noGrp="1"/>
          </p:cNvSpPr>
          <p:nvPr>
            <p:ph type="ftr" sz="quarter" idx="11"/>
          </p:nvPr>
        </p:nvSpPr>
        <p:spPr>
          <a:xfrm>
            <a:off x="3384550" y="6245225"/>
            <a:ext cx="3136900" cy="476250"/>
          </a:xfrm>
          <a:prstGeom prst="rect">
            <a:avLst/>
          </a:prstGeom>
        </p:spPr>
        <p:txBody>
          <a:bodyPr/>
          <a:lstStyle>
            <a:lvl1pPr>
              <a:defRPr/>
            </a:lvl1pPr>
          </a:lstStyle>
          <a:p>
            <a:endParaRPr lang="de-DE"/>
          </a:p>
        </p:txBody>
      </p:sp>
      <p:sp>
        <p:nvSpPr>
          <p:cNvPr id="5" name="Foliennummernplatzhalter 4"/>
          <p:cNvSpPr>
            <a:spLocks noGrp="1"/>
          </p:cNvSpPr>
          <p:nvPr>
            <p:ph type="sldNum" sz="quarter" idx="12"/>
          </p:nvPr>
        </p:nvSpPr>
        <p:spPr>
          <a:xfrm>
            <a:off x="7099300" y="6245225"/>
            <a:ext cx="2311400" cy="476250"/>
          </a:xfrm>
          <a:prstGeom prst="rect">
            <a:avLst/>
          </a:prstGeom>
        </p:spPr>
        <p:txBody>
          <a:bodyPr/>
          <a:lstStyle>
            <a:lvl1pPr>
              <a:defRPr/>
            </a:lvl1pPr>
          </a:lstStyle>
          <a:p>
            <a:fld id="{A74F0F65-263B-406F-8CC0-961B2F036D36}" type="slidenum">
              <a:rPr lang="de-DE"/>
              <a:pPr/>
              <a:t>‹Nr.›</a:t>
            </a:fld>
            <a:endParaRPr lang="de-DE"/>
          </a:p>
        </p:txBody>
      </p:sp>
    </p:spTree>
    <p:extLst>
      <p:ext uri="{BB962C8B-B14F-4D97-AF65-F5344CB8AC3E}">
        <p14:creationId xmlns:p14="http://schemas.microsoft.com/office/powerpoint/2010/main" val="3423635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5" name="Titelplatzhalter 5"/>
          <p:cNvSpPr>
            <a:spLocks noGrp="1"/>
          </p:cNvSpPr>
          <p:nvPr>
            <p:ph type="title" hasCustomPrompt="1"/>
          </p:nvPr>
        </p:nvSpPr>
        <p:spPr>
          <a:xfrm>
            <a:off x="1281116" y="219146"/>
            <a:ext cx="6408193" cy="861151"/>
          </a:xfrm>
          <a:prstGeom prst="rect">
            <a:avLst/>
          </a:prstGeom>
        </p:spPr>
        <p:txBody>
          <a:bodyPr vert="horz" lIns="91440" tIns="45720" rIns="91440" bIns="45720" rtlCol="0" anchor="t">
            <a:noAutofit/>
          </a:bodyPr>
          <a:lstStyle>
            <a:lvl1pPr algn="l">
              <a:defRPr sz="2800" b="1"/>
            </a:lvl1pPr>
          </a:lstStyle>
          <a:p>
            <a:r>
              <a:rPr lang="de-DE" dirty="0" smtClean="0"/>
              <a:t>Titel durch Klicken bearbeiten</a:t>
            </a:r>
            <a:endParaRPr lang="de-DE" dirty="0"/>
          </a:p>
        </p:txBody>
      </p:sp>
      <p:sp>
        <p:nvSpPr>
          <p:cNvPr id="17" name="Inhaltsplatzhalter 2"/>
          <p:cNvSpPr>
            <a:spLocks noGrp="1"/>
          </p:cNvSpPr>
          <p:nvPr>
            <p:ph idx="11" hasCustomPrompt="1"/>
          </p:nvPr>
        </p:nvSpPr>
        <p:spPr>
          <a:xfrm>
            <a:off x="1281118" y="1340769"/>
            <a:ext cx="8229599" cy="4525963"/>
          </a:xfrm>
          <a:prstGeom prst="rect">
            <a:avLst/>
          </a:prstGeom>
        </p:spPr>
        <p:txBody>
          <a:bodyPr/>
          <a:lstStyle>
            <a:lvl1pPr marL="358775" indent="-358775">
              <a:lnSpc>
                <a:spcPct val="100000"/>
              </a:lnSpc>
              <a:spcAft>
                <a:spcPts val="1200"/>
              </a:spcAft>
              <a:buClr>
                <a:srgbClr val="C00000"/>
              </a:buClr>
              <a:buSzPct val="100000"/>
              <a:buFont typeface="Lucida Sans" pitchFamily="34" charset="0"/>
              <a:buChar char="•"/>
              <a:tabLst>
                <a:tab pos="358775" algn="l"/>
              </a:tabLst>
              <a:defRPr sz="2400"/>
            </a:lvl1pPr>
            <a:lvl2pPr marL="648000" indent="-288000">
              <a:lnSpc>
                <a:spcPct val="100000"/>
              </a:lnSpc>
              <a:spcAft>
                <a:spcPts val="600"/>
              </a:spcAft>
              <a:buClr>
                <a:srgbClr val="C5005A"/>
              </a:buClr>
              <a:buSzPct val="100000"/>
              <a:buFont typeface="Arial" pitchFamily="34" charset="0"/>
              <a:buChar char="–"/>
              <a:tabLst/>
              <a:defRPr sz="2000">
                <a:latin typeface="+mn-lt"/>
              </a:defRPr>
            </a:lvl2pPr>
            <a:lvl3pPr marL="628650" indent="176213">
              <a:buFont typeface="Lucida Sans" pitchFamily="34" charset="0"/>
              <a:buChar char="–"/>
              <a:tabLst/>
              <a:defRPr sz="1800" baseline="0">
                <a:latin typeface="+mn-lt"/>
              </a:defRPr>
            </a:lvl3pPr>
            <a:lvl4pPr marL="984250" indent="-180975">
              <a:buFont typeface="Lucida Sans Unicode" pitchFamily="34" charset="0"/>
              <a:buChar char="–"/>
              <a:defRPr sz="1800" i="0">
                <a:latin typeface="+mn-lt"/>
              </a:defRPr>
            </a:lvl4pPr>
            <a:lvl5pPr marL="1165225" indent="-177800">
              <a:buClr>
                <a:srgbClr val="C5005A"/>
              </a:buClr>
              <a:buFont typeface="Lucida Sans Unicode" pitchFamily="34" charset="0"/>
              <a:buChar char="–"/>
              <a:defRPr sz="1800">
                <a:latin typeface="+mn-lt"/>
              </a:defRPr>
            </a:lvl5pPr>
          </a:lstStyle>
          <a:p>
            <a:pPr lvl="0"/>
            <a:r>
              <a:rPr lang="de-DE" dirty="0" smtClean="0"/>
              <a:t>Erste Ebene</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8" name="Rechteck 7"/>
          <p:cNvSpPr/>
          <p:nvPr userDrawn="1"/>
        </p:nvSpPr>
        <p:spPr bwMode="auto">
          <a:xfrm>
            <a:off x="7833322" y="188643"/>
            <a:ext cx="1582143" cy="576063"/>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600" b="0" i="0" u="none" strike="noStrike" cap="none" normalizeH="0" baseline="0" smtClean="0">
              <a:ln>
                <a:noFill/>
              </a:ln>
              <a:solidFill>
                <a:schemeClr val="tx1"/>
              </a:solidFill>
              <a:effectLst/>
              <a:latin typeface="Lucida Sans" pitchFamily="34" charset="0"/>
            </a:endParaRPr>
          </a:p>
        </p:txBody>
      </p:sp>
      <p:sp>
        <p:nvSpPr>
          <p:cNvPr id="9" name="Foliennummernplatzhalter 5"/>
          <p:cNvSpPr>
            <a:spLocks noGrp="1"/>
          </p:cNvSpPr>
          <p:nvPr>
            <p:ph type="sldNum" sz="quarter" idx="4"/>
          </p:nvPr>
        </p:nvSpPr>
        <p:spPr>
          <a:xfrm>
            <a:off x="9449937" y="6553243"/>
            <a:ext cx="448170" cy="183363"/>
          </a:xfrm>
          <a:prstGeom prst="rect">
            <a:avLst/>
          </a:prstGeom>
        </p:spPr>
        <p:txBody>
          <a:bodyPr/>
          <a:lstStyle>
            <a:lvl1pPr algn="l">
              <a:defRPr sz="900"/>
            </a:lvl1pPr>
          </a:lstStyle>
          <a:p>
            <a:fld id="{E2CB72F8-9B87-44F4-84C4-665517EADDE7}" type="slidenum">
              <a:rPr lang="de-DE" smtClean="0"/>
              <a:pPr/>
              <a:t>‹Nr.›</a:t>
            </a:fld>
            <a:endParaRPr lang="de-DE"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zwei Inhalte">
    <p:spTree>
      <p:nvGrpSpPr>
        <p:cNvPr id="1" name=""/>
        <p:cNvGrpSpPr/>
        <p:nvPr/>
      </p:nvGrpSpPr>
      <p:grpSpPr>
        <a:xfrm>
          <a:off x="0" y="0"/>
          <a:ext cx="0" cy="0"/>
          <a:chOff x="0" y="0"/>
          <a:chExt cx="0" cy="0"/>
        </a:xfrm>
      </p:grpSpPr>
      <p:sp>
        <p:nvSpPr>
          <p:cNvPr id="8" name="Titelplatzhalter 5"/>
          <p:cNvSpPr>
            <a:spLocks noGrp="1"/>
          </p:cNvSpPr>
          <p:nvPr>
            <p:ph type="title" hasCustomPrompt="1"/>
          </p:nvPr>
        </p:nvSpPr>
        <p:spPr>
          <a:xfrm>
            <a:off x="1281113" y="222696"/>
            <a:ext cx="6408000" cy="860400"/>
          </a:xfrm>
          <a:prstGeom prst="rect">
            <a:avLst/>
          </a:prstGeom>
        </p:spPr>
        <p:txBody>
          <a:bodyPr vert="horz" lIns="91440" tIns="45720" rIns="91440" bIns="45720" rtlCol="0" anchor="t">
            <a:normAutofit/>
          </a:bodyPr>
          <a:lstStyle>
            <a:lvl1pPr>
              <a:defRPr sz="2800" b="1"/>
            </a:lvl1pPr>
          </a:lstStyle>
          <a:p>
            <a:r>
              <a:rPr lang="de-DE" dirty="0" smtClean="0"/>
              <a:t>Titel durch Klicken bearbeiten</a:t>
            </a:r>
            <a:endParaRPr lang="de-DE" dirty="0"/>
          </a:p>
        </p:txBody>
      </p:sp>
      <p:sp>
        <p:nvSpPr>
          <p:cNvPr id="7" name="Inhaltsplatzhalter 2"/>
          <p:cNvSpPr>
            <a:spLocks noGrp="1"/>
          </p:cNvSpPr>
          <p:nvPr>
            <p:ph idx="11" hasCustomPrompt="1"/>
          </p:nvPr>
        </p:nvSpPr>
        <p:spPr>
          <a:xfrm>
            <a:off x="1281114" y="1340769"/>
            <a:ext cx="3959999" cy="4525963"/>
          </a:xfrm>
          <a:prstGeom prst="rect">
            <a:avLst/>
          </a:prstGeom>
        </p:spPr>
        <p:txBody>
          <a:bodyPr/>
          <a:lstStyle>
            <a:lvl1pPr marL="358775" indent="-358775">
              <a:lnSpc>
                <a:spcPct val="100000"/>
              </a:lnSpc>
              <a:spcAft>
                <a:spcPts val="1200"/>
              </a:spcAft>
              <a:buClr>
                <a:srgbClr val="C00000"/>
              </a:buClr>
              <a:buSzPct val="100000"/>
              <a:buFont typeface="Lucida Sans" pitchFamily="34" charset="0"/>
              <a:buChar char="•"/>
              <a:tabLst>
                <a:tab pos="358775" algn="l"/>
              </a:tabLst>
              <a:defRPr sz="2400"/>
            </a:lvl1pPr>
            <a:lvl2pPr marL="648000" indent="-288000">
              <a:lnSpc>
                <a:spcPct val="100000"/>
              </a:lnSpc>
              <a:spcAft>
                <a:spcPts val="600"/>
              </a:spcAft>
              <a:buClr>
                <a:srgbClr val="C5005A"/>
              </a:buClr>
              <a:buSzPct val="100000"/>
              <a:buFont typeface="Arial" pitchFamily="34" charset="0"/>
              <a:buChar char="–"/>
              <a:tabLst/>
              <a:defRPr sz="2000">
                <a:latin typeface="+mn-lt"/>
              </a:defRPr>
            </a:lvl2pPr>
            <a:lvl3pPr marL="625475" indent="179388">
              <a:tabLst/>
              <a:defRPr sz="1800">
                <a:latin typeface="+mn-lt"/>
              </a:defRPr>
            </a:lvl3pPr>
            <a:lvl4pPr marL="984250" indent="-180975">
              <a:buFont typeface="Lucida Sans" pitchFamily="34" charset="0"/>
              <a:buChar char="–"/>
              <a:defRPr lang="de-DE" sz="1800" i="0" dirty="0" smtClean="0">
                <a:solidFill>
                  <a:schemeClr val="tx1"/>
                </a:solidFill>
                <a:latin typeface="+mn-lt"/>
                <a:cs typeface="Arial" pitchFamily="34" charset="0"/>
              </a:defRPr>
            </a:lvl4pPr>
            <a:lvl5pPr marL="1165225" indent="-180975">
              <a:buClr>
                <a:srgbClr val="C5005A"/>
              </a:buClr>
              <a:buFont typeface="Lucida Sans" pitchFamily="34" charset="0"/>
              <a:buChar char="–"/>
              <a:defRPr sz="1800">
                <a:latin typeface="+mn-lt"/>
              </a:defRPr>
            </a:lvl5pPr>
          </a:lstStyle>
          <a:p>
            <a:pPr lvl="0"/>
            <a:r>
              <a:rPr lang="de-DE" dirty="0" smtClean="0"/>
              <a:t>Erste Ebene</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11" name="Inhaltsplatzhalter 2"/>
          <p:cNvSpPr>
            <a:spLocks noGrp="1"/>
          </p:cNvSpPr>
          <p:nvPr>
            <p:ph idx="12" hasCustomPrompt="1"/>
          </p:nvPr>
        </p:nvSpPr>
        <p:spPr>
          <a:xfrm>
            <a:off x="5457056" y="1340769"/>
            <a:ext cx="3959999" cy="4525963"/>
          </a:xfrm>
          <a:prstGeom prst="rect">
            <a:avLst/>
          </a:prstGeom>
        </p:spPr>
        <p:txBody>
          <a:bodyPr/>
          <a:lstStyle>
            <a:lvl1pPr marL="358775" indent="-358775">
              <a:lnSpc>
                <a:spcPct val="100000"/>
              </a:lnSpc>
              <a:spcAft>
                <a:spcPts val="1200"/>
              </a:spcAft>
              <a:buClr>
                <a:srgbClr val="C00000"/>
              </a:buClr>
              <a:buSzPct val="100000"/>
              <a:buFont typeface="Lucida Sans" pitchFamily="34" charset="0"/>
              <a:buChar char="•"/>
              <a:tabLst>
                <a:tab pos="358775" algn="l"/>
              </a:tabLst>
              <a:defRPr sz="2400"/>
            </a:lvl1pPr>
            <a:lvl2pPr marL="648000" indent="-288000">
              <a:lnSpc>
                <a:spcPct val="100000"/>
              </a:lnSpc>
              <a:spcAft>
                <a:spcPts val="600"/>
              </a:spcAft>
              <a:buClr>
                <a:srgbClr val="C5005A"/>
              </a:buClr>
              <a:buSzPct val="100000"/>
              <a:buFont typeface="Arial" pitchFamily="34" charset="0"/>
              <a:buChar char="–"/>
              <a:tabLst/>
              <a:defRPr sz="2000">
                <a:latin typeface="+mn-lt"/>
              </a:defRPr>
            </a:lvl2pPr>
            <a:lvl3pPr marL="625475" indent="179388">
              <a:tabLst/>
              <a:defRPr sz="1800">
                <a:latin typeface="+mn-lt"/>
              </a:defRPr>
            </a:lvl3pPr>
            <a:lvl4pPr marL="984250" indent="-180975">
              <a:buFont typeface="Lucida Sans" pitchFamily="34" charset="0"/>
              <a:buChar char="–"/>
              <a:defRPr lang="de-DE" sz="1800" i="0" dirty="0" smtClean="0">
                <a:solidFill>
                  <a:schemeClr val="tx1"/>
                </a:solidFill>
                <a:latin typeface="+mn-lt"/>
                <a:cs typeface="Arial" pitchFamily="34" charset="0"/>
              </a:defRPr>
            </a:lvl4pPr>
            <a:lvl5pPr marL="1165225" indent="-180975">
              <a:buClr>
                <a:srgbClr val="C5005A"/>
              </a:buClr>
              <a:buFont typeface="Lucida Sans" pitchFamily="34" charset="0"/>
              <a:buChar char="–"/>
              <a:defRPr sz="1800">
                <a:latin typeface="+mn-lt"/>
              </a:defRPr>
            </a:lvl5pPr>
          </a:lstStyle>
          <a:p>
            <a:pPr lvl="0"/>
            <a:r>
              <a:rPr lang="de-DE" dirty="0" smtClean="0"/>
              <a:t>Erste Ebene</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6" name="Rechteck 5"/>
          <p:cNvSpPr/>
          <p:nvPr userDrawn="1"/>
        </p:nvSpPr>
        <p:spPr bwMode="auto">
          <a:xfrm>
            <a:off x="7833322" y="188643"/>
            <a:ext cx="1582143" cy="576063"/>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600" b="0" i="0" u="none" strike="noStrike" cap="none" normalizeH="0" baseline="0" smtClean="0">
              <a:ln>
                <a:noFill/>
              </a:ln>
              <a:solidFill>
                <a:schemeClr val="tx1"/>
              </a:solidFill>
              <a:effectLst/>
              <a:latin typeface="Lucida Sans" pitchFamily="34" charset="0"/>
            </a:endParaRPr>
          </a:p>
        </p:txBody>
      </p:sp>
      <p:sp>
        <p:nvSpPr>
          <p:cNvPr id="10" name="Foliennummernplatzhalter 5"/>
          <p:cNvSpPr>
            <a:spLocks noGrp="1"/>
          </p:cNvSpPr>
          <p:nvPr>
            <p:ph type="sldNum" sz="quarter" idx="4"/>
          </p:nvPr>
        </p:nvSpPr>
        <p:spPr>
          <a:xfrm>
            <a:off x="9449937" y="6553243"/>
            <a:ext cx="448170" cy="183363"/>
          </a:xfrm>
          <a:prstGeom prst="rect">
            <a:avLst/>
          </a:prstGeom>
        </p:spPr>
        <p:txBody>
          <a:bodyPr/>
          <a:lstStyle>
            <a:lvl1pPr algn="l">
              <a:defRPr sz="900"/>
            </a:lvl1pPr>
          </a:lstStyle>
          <a:p>
            <a:fld id="{E2CB72F8-9B87-44F4-84C4-665517EADDE7}" type="slidenum">
              <a:rPr lang="de-DE" smtClean="0"/>
              <a:pPr/>
              <a:t>‹Nr.›</a:t>
            </a:fld>
            <a:endParaRPr lang="de-DE"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mit Untertitel">
    <p:spTree>
      <p:nvGrpSpPr>
        <p:cNvPr id="1" name=""/>
        <p:cNvGrpSpPr/>
        <p:nvPr/>
      </p:nvGrpSpPr>
      <p:grpSpPr>
        <a:xfrm>
          <a:off x="0" y="0"/>
          <a:ext cx="0" cy="0"/>
          <a:chOff x="0" y="0"/>
          <a:chExt cx="0" cy="0"/>
        </a:xfrm>
      </p:grpSpPr>
      <p:sp>
        <p:nvSpPr>
          <p:cNvPr id="4" name="Textplatzhalter 2"/>
          <p:cNvSpPr>
            <a:spLocks noGrp="1"/>
          </p:cNvSpPr>
          <p:nvPr>
            <p:ph type="body" idx="1" hasCustomPrompt="1"/>
          </p:nvPr>
        </p:nvSpPr>
        <p:spPr>
          <a:xfrm>
            <a:off x="513627" y="1124744"/>
            <a:ext cx="8783919" cy="639762"/>
          </a:xfrm>
          <a:prstGeom prst="rect">
            <a:avLst/>
          </a:prstGeom>
        </p:spPr>
        <p:txBody>
          <a:bodyPr anchor="b"/>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Titel bearbeiten</a:t>
            </a:r>
          </a:p>
        </p:txBody>
      </p:sp>
      <p:sp>
        <p:nvSpPr>
          <p:cNvPr id="6" name="Inhaltsplatzhalter 2"/>
          <p:cNvSpPr>
            <a:spLocks noGrp="1"/>
          </p:cNvSpPr>
          <p:nvPr>
            <p:ph idx="11" hasCustomPrompt="1"/>
          </p:nvPr>
        </p:nvSpPr>
        <p:spPr>
          <a:xfrm>
            <a:off x="513626" y="3068960"/>
            <a:ext cx="8782943" cy="2952328"/>
          </a:xfrm>
          <a:prstGeom prst="rect">
            <a:avLst/>
          </a:prstGeom>
        </p:spPr>
        <p:txBody>
          <a:bodyPr/>
          <a:lstStyle>
            <a:lvl1pPr marL="358775" indent="-358775">
              <a:lnSpc>
                <a:spcPct val="100000"/>
              </a:lnSpc>
              <a:spcAft>
                <a:spcPts val="1200"/>
              </a:spcAft>
              <a:buClr>
                <a:srgbClr val="C00000"/>
              </a:buClr>
              <a:buSzPct val="100000"/>
              <a:buFont typeface="Lucida Sans" pitchFamily="34" charset="0"/>
              <a:buChar char="•"/>
              <a:tabLst>
                <a:tab pos="358775" algn="l"/>
              </a:tabLst>
              <a:defRPr sz="2400"/>
            </a:lvl1pPr>
            <a:lvl2pPr marL="648000" indent="-288000">
              <a:lnSpc>
                <a:spcPct val="100000"/>
              </a:lnSpc>
              <a:spcAft>
                <a:spcPts val="600"/>
              </a:spcAft>
              <a:buClr>
                <a:srgbClr val="C5005A"/>
              </a:buClr>
              <a:buSzPct val="100000"/>
              <a:buFont typeface="Arial" pitchFamily="34" charset="0"/>
              <a:buChar char="–"/>
              <a:tabLst/>
              <a:defRPr sz="2000">
                <a:latin typeface="+mn-lt"/>
              </a:defRPr>
            </a:lvl2pPr>
            <a:lvl3pPr marL="625475" indent="179388">
              <a:tabLst/>
              <a:defRPr sz="1800">
                <a:latin typeface="+mn-lt"/>
              </a:defRPr>
            </a:lvl3pPr>
            <a:lvl4pPr marL="984250" indent="-180975">
              <a:buClr>
                <a:srgbClr val="C5005A"/>
              </a:buClr>
              <a:buFont typeface="Lucida Sans" pitchFamily="34" charset="0"/>
              <a:buChar char="–"/>
              <a:defRPr sz="1800" i="0">
                <a:latin typeface="+mn-lt"/>
              </a:defRPr>
            </a:lvl4pPr>
            <a:lvl5pPr marL="1165225" indent="-180975">
              <a:buClr>
                <a:srgbClr val="C5005A"/>
              </a:buClr>
              <a:buFont typeface="Lucida Sans" pitchFamily="34" charset="0"/>
              <a:buChar char="–"/>
              <a:defRPr sz="1800">
                <a:latin typeface="+mn-lt"/>
              </a:defRPr>
            </a:lvl5pPr>
          </a:lstStyle>
          <a:p>
            <a:pPr lvl="0"/>
            <a:r>
              <a:rPr lang="de-DE" dirty="0" smtClean="0"/>
              <a:t>Erste Ebene</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8" name="Titelplatzhalter 5"/>
          <p:cNvSpPr>
            <a:spLocks noGrp="1"/>
          </p:cNvSpPr>
          <p:nvPr>
            <p:ph type="title" hasCustomPrompt="1"/>
          </p:nvPr>
        </p:nvSpPr>
        <p:spPr>
          <a:xfrm>
            <a:off x="1281113" y="222696"/>
            <a:ext cx="6408000" cy="860400"/>
          </a:xfrm>
          <a:prstGeom prst="rect">
            <a:avLst/>
          </a:prstGeom>
        </p:spPr>
        <p:txBody>
          <a:bodyPr vert="horz" lIns="91440" tIns="45720" rIns="91440" bIns="45720" rtlCol="0" anchor="t">
            <a:normAutofit/>
          </a:bodyPr>
          <a:lstStyle>
            <a:lvl1pPr>
              <a:defRPr sz="2800" b="1"/>
            </a:lvl1pPr>
          </a:lstStyle>
          <a:p>
            <a:r>
              <a:rPr lang="de-DE" dirty="0" smtClean="0"/>
              <a:t>Titel durch Klicken bearbeiten</a:t>
            </a:r>
            <a:endParaRPr lang="de-DE" dirty="0"/>
          </a:p>
        </p:txBody>
      </p:sp>
      <p:sp>
        <p:nvSpPr>
          <p:cNvPr id="10" name="Textplatzhalter 2"/>
          <p:cNvSpPr>
            <a:spLocks noGrp="1"/>
          </p:cNvSpPr>
          <p:nvPr>
            <p:ph type="body" idx="12" hasCustomPrompt="1"/>
          </p:nvPr>
        </p:nvSpPr>
        <p:spPr>
          <a:xfrm>
            <a:off x="513627" y="1916832"/>
            <a:ext cx="8783919" cy="936104"/>
          </a:xfrm>
          <a:prstGeom prst="rect">
            <a:avLst/>
          </a:prstGeom>
        </p:spPr>
        <p:txBody>
          <a:bodyPr anchor="t"/>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 bearbeiten</a:t>
            </a:r>
          </a:p>
        </p:txBody>
      </p:sp>
      <p:sp>
        <p:nvSpPr>
          <p:cNvPr id="7" name="Rechteck 6"/>
          <p:cNvSpPr/>
          <p:nvPr userDrawn="1"/>
        </p:nvSpPr>
        <p:spPr bwMode="auto">
          <a:xfrm>
            <a:off x="7833322" y="188643"/>
            <a:ext cx="1582143" cy="576063"/>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600" b="0" i="0" u="none" strike="noStrike" cap="none" normalizeH="0" baseline="0" smtClean="0">
              <a:ln>
                <a:noFill/>
              </a:ln>
              <a:solidFill>
                <a:schemeClr val="tx1"/>
              </a:solidFill>
              <a:effectLst/>
              <a:latin typeface="Lucida Sans" pitchFamily="34" charset="0"/>
            </a:endParaRPr>
          </a:p>
        </p:txBody>
      </p:sp>
      <p:sp>
        <p:nvSpPr>
          <p:cNvPr id="11" name="Foliennummernplatzhalter 5"/>
          <p:cNvSpPr>
            <a:spLocks noGrp="1"/>
          </p:cNvSpPr>
          <p:nvPr>
            <p:ph type="sldNum" sz="quarter" idx="4"/>
          </p:nvPr>
        </p:nvSpPr>
        <p:spPr>
          <a:xfrm>
            <a:off x="9449937" y="6553243"/>
            <a:ext cx="448170" cy="183363"/>
          </a:xfrm>
          <a:prstGeom prst="rect">
            <a:avLst/>
          </a:prstGeom>
        </p:spPr>
        <p:txBody>
          <a:bodyPr/>
          <a:lstStyle>
            <a:lvl1pPr algn="l">
              <a:defRPr sz="900"/>
            </a:lvl1pPr>
          </a:lstStyle>
          <a:p>
            <a:fld id="{E2CB72F8-9B87-44F4-84C4-665517EADDE7}" type="slidenum">
              <a:rPr lang="de-DE" smtClean="0"/>
              <a:pPr/>
              <a:t>‹Nr.›</a:t>
            </a:fld>
            <a:endParaRPr lang="de-DE" dirty="0"/>
          </a:p>
        </p:txBody>
      </p:sp>
    </p:spTree>
    <p:extLst>
      <p:ext uri="{BB962C8B-B14F-4D97-AF65-F5344CB8AC3E}">
        <p14:creationId xmlns:p14="http://schemas.microsoft.com/office/powerpoint/2010/main" val="213175695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mit Bild">
    <p:spTree>
      <p:nvGrpSpPr>
        <p:cNvPr id="1" name=""/>
        <p:cNvGrpSpPr/>
        <p:nvPr/>
      </p:nvGrpSpPr>
      <p:grpSpPr>
        <a:xfrm>
          <a:off x="0" y="0"/>
          <a:ext cx="0" cy="0"/>
          <a:chOff x="0" y="0"/>
          <a:chExt cx="0" cy="0"/>
        </a:xfrm>
      </p:grpSpPr>
      <p:sp>
        <p:nvSpPr>
          <p:cNvPr id="4" name="Textplatzhalter 2"/>
          <p:cNvSpPr>
            <a:spLocks noGrp="1"/>
          </p:cNvSpPr>
          <p:nvPr>
            <p:ph type="body" idx="1" hasCustomPrompt="1"/>
          </p:nvPr>
        </p:nvSpPr>
        <p:spPr>
          <a:xfrm>
            <a:off x="513627" y="1124744"/>
            <a:ext cx="8783919" cy="639762"/>
          </a:xfrm>
          <a:prstGeom prst="rect">
            <a:avLst/>
          </a:prstGeom>
        </p:spPr>
        <p:txBody>
          <a:bodyPr anchor="b"/>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Titel bearbeiten</a:t>
            </a:r>
          </a:p>
        </p:txBody>
      </p:sp>
      <p:sp>
        <p:nvSpPr>
          <p:cNvPr id="10" name="Textplatzhalter 2"/>
          <p:cNvSpPr>
            <a:spLocks noGrp="1"/>
          </p:cNvSpPr>
          <p:nvPr>
            <p:ph type="body" idx="12" hasCustomPrompt="1"/>
          </p:nvPr>
        </p:nvSpPr>
        <p:spPr>
          <a:xfrm>
            <a:off x="513627" y="1916832"/>
            <a:ext cx="8783919" cy="936104"/>
          </a:xfrm>
          <a:prstGeom prst="rect">
            <a:avLst/>
          </a:prstGeom>
        </p:spPr>
        <p:txBody>
          <a:bodyPr anchor="t"/>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 bearbeiten</a:t>
            </a:r>
          </a:p>
        </p:txBody>
      </p:sp>
      <p:sp>
        <p:nvSpPr>
          <p:cNvPr id="5" name="Bildplatzhalter 4"/>
          <p:cNvSpPr>
            <a:spLocks noGrp="1"/>
          </p:cNvSpPr>
          <p:nvPr>
            <p:ph type="pic" sz="quarter" idx="13" hasCustomPrompt="1"/>
          </p:nvPr>
        </p:nvSpPr>
        <p:spPr>
          <a:xfrm>
            <a:off x="523875" y="3068638"/>
            <a:ext cx="8750300" cy="2881312"/>
          </a:xfrm>
          <a:prstGeom prst="rect">
            <a:avLst/>
          </a:prstGeom>
        </p:spPr>
        <p:txBody>
          <a:bodyPr/>
          <a:lstStyle>
            <a:lvl1pPr>
              <a:defRPr/>
            </a:lvl1pPr>
          </a:lstStyle>
          <a:p>
            <a:r>
              <a:rPr lang="de-DE" dirty="0" smtClean="0"/>
              <a:t>Bild durch Klick auf das Symbol hinzufügen</a:t>
            </a:r>
            <a:endParaRPr lang="de-DE" dirty="0"/>
          </a:p>
        </p:txBody>
      </p:sp>
      <p:sp>
        <p:nvSpPr>
          <p:cNvPr id="9" name="Rechteck 8"/>
          <p:cNvSpPr/>
          <p:nvPr userDrawn="1"/>
        </p:nvSpPr>
        <p:spPr bwMode="auto">
          <a:xfrm>
            <a:off x="7833322" y="188643"/>
            <a:ext cx="1582143" cy="576063"/>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600" b="0" i="0" u="none" strike="noStrike" cap="none" normalizeH="0" baseline="0" smtClean="0">
              <a:ln>
                <a:noFill/>
              </a:ln>
              <a:solidFill>
                <a:schemeClr val="tx1"/>
              </a:solidFill>
              <a:effectLst/>
              <a:latin typeface="Lucida Sans" pitchFamily="34" charset="0"/>
            </a:endParaRPr>
          </a:p>
        </p:txBody>
      </p:sp>
      <p:sp>
        <p:nvSpPr>
          <p:cNvPr id="11" name="Foliennummernplatzhalter 5"/>
          <p:cNvSpPr>
            <a:spLocks noGrp="1"/>
          </p:cNvSpPr>
          <p:nvPr>
            <p:ph type="sldNum" sz="quarter" idx="4"/>
          </p:nvPr>
        </p:nvSpPr>
        <p:spPr>
          <a:xfrm>
            <a:off x="9449937" y="6553243"/>
            <a:ext cx="448170" cy="183363"/>
          </a:xfrm>
          <a:prstGeom prst="rect">
            <a:avLst/>
          </a:prstGeom>
        </p:spPr>
        <p:txBody>
          <a:bodyPr/>
          <a:lstStyle>
            <a:lvl1pPr algn="l">
              <a:defRPr sz="900"/>
            </a:lvl1pPr>
          </a:lstStyle>
          <a:p>
            <a:fld id="{E2CB72F8-9B87-44F4-84C4-665517EADDE7}" type="slidenum">
              <a:rPr lang="de-DE" smtClean="0"/>
              <a:pPr/>
              <a:t>‹Nr.›</a:t>
            </a:fld>
            <a:endParaRPr lang="de-DE" dirty="0"/>
          </a:p>
        </p:txBody>
      </p:sp>
      <p:sp>
        <p:nvSpPr>
          <p:cNvPr id="13" name="Titelplatzhalter 5"/>
          <p:cNvSpPr>
            <a:spLocks noGrp="1"/>
          </p:cNvSpPr>
          <p:nvPr>
            <p:ph type="title" hasCustomPrompt="1"/>
          </p:nvPr>
        </p:nvSpPr>
        <p:spPr>
          <a:xfrm>
            <a:off x="1281113" y="222696"/>
            <a:ext cx="6408000" cy="860400"/>
          </a:xfrm>
          <a:prstGeom prst="rect">
            <a:avLst/>
          </a:prstGeom>
        </p:spPr>
        <p:txBody>
          <a:bodyPr vert="horz" lIns="91440" tIns="45720" rIns="91440" bIns="45720" rtlCol="0" anchor="t">
            <a:normAutofit/>
          </a:bodyPr>
          <a:lstStyle>
            <a:lvl1pPr>
              <a:defRPr sz="2800" b="1"/>
            </a:lvl1pPr>
          </a:lstStyle>
          <a:p>
            <a:r>
              <a:rPr lang="de-DE" dirty="0" smtClean="0"/>
              <a:t>Titel durch Klicken bearbeiten</a:t>
            </a:r>
            <a:endParaRPr lang="de-DE" dirty="0"/>
          </a:p>
        </p:txBody>
      </p:sp>
      <p:sp>
        <p:nvSpPr>
          <p:cNvPr id="14" name="Textplatzhalter 13"/>
          <p:cNvSpPr>
            <a:spLocks noGrp="1"/>
          </p:cNvSpPr>
          <p:nvPr>
            <p:ph type="body" sz="quarter" idx="14" hasCustomPrompt="1"/>
          </p:nvPr>
        </p:nvSpPr>
        <p:spPr>
          <a:xfrm>
            <a:off x="423863" y="5876255"/>
            <a:ext cx="4792662" cy="215900"/>
          </a:xfrm>
          <a:prstGeom prst="rect">
            <a:avLst/>
          </a:prstGeom>
        </p:spPr>
        <p:txBody>
          <a:bodyPr/>
          <a:lstStyle>
            <a:lvl1pPr>
              <a:defRPr sz="1200"/>
            </a:lvl1pPr>
          </a:lstStyle>
          <a:p>
            <a:pPr lvl="0"/>
            <a:r>
              <a:rPr lang="de-DE" dirty="0" smtClean="0"/>
              <a:t>Bildunterschrift bearbeiten</a:t>
            </a:r>
            <a:endParaRPr lang="de-DE" dirty="0"/>
          </a:p>
        </p:txBody>
      </p:sp>
    </p:spTree>
    <p:extLst>
      <p:ext uri="{BB962C8B-B14F-4D97-AF65-F5344CB8AC3E}">
        <p14:creationId xmlns:p14="http://schemas.microsoft.com/office/powerpoint/2010/main" val="314245517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mit mehreren Bildern">
    <p:spTree>
      <p:nvGrpSpPr>
        <p:cNvPr id="1" name=""/>
        <p:cNvGrpSpPr/>
        <p:nvPr/>
      </p:nvGrpSpPr>
      <p:grpSpPr>
        <a:xfrm>
          <a:off x="0" y="0"/>
          <a:ext cx="0" cy="0"/>
          <a:chOff x="0" y="0"/>
          <a:chExt cx="0" cy="0"/>
        </a:xfrm>
      </p:grpSpPr>
      <p:sp>
        <p:nvSpPr>
          <p:cNvPr id="4" name="Textplatzhalter 2"/>
          <p:cNvSpPr>
            <a:spLocks noGrp="1"/>
          </p:cNvSpPr>
          <p:nvPr>
            <p:ph type="body" idx="1" hasCustomPrompt="1"/>
          </p:nvPr>
        </p:nvSpPr>
        <p:spPr>
          <a:xfrm>
            <a:off x="513627" y="1124744"/>
            <a:ext cx="8783919" cy="639762"/>
          </a:xfrm>
          <a:prstGeom prst="rect">
            <a:avLst/>
          </a:prstGeom>
        </p:spPr>
        <p:txBody>
          <a:bodyPr anchor="b"/>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Titel bearbeiten</a:t>
            </a:r>
          </a:p>
        </p:txBody>
      </p:sp>
      <p:sp>
        <p:nvSpPr>
          <p:cNvPr id="10" name="Textplatzhalter 2"/>
          <p:cNvSpPr>
            <a:spLocks noGrp="1"/>
          </p:cNvSpPr>
          <p:nvPr>
            <p:ph type="body" idx="12" hasCustomPrompt="1"/>
          </p:nvPr>
        </p:nvSpPr>
        <p:spPr>
          <a:xfrm>
            <a:off x="513627" y="1916832"/>
            <a:ext cx="8783919" cy="936104"/>
          </a:xfrm>
          <a:prstGeom prst="rect">
            <a:avLst/>
          </a:prstGeom>
        </p:spPr>
        <p:txBody>
          <a:bodyPr anchor="t"/>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 bearbeiten</a:t>
            </a:r>
          </a:p>
        </p:txBody>
      </p:sp>
      <p:sp>
        <p:nvSpPr>
          <p:cNvPr id="5" name="Bildplatzhalter 4"/>
          <p:cNvSpPr>
            <a:spLocks noGrp="1"/>
          </p:cNvSpPr>
          <p:nvPr>
            <p:ph type="pic" sz="quarter" idx="13" hasCustomPrompt="1"/>
          </p:nvPr>
        </p:nvSpPr>
        <p:spPr>
          <a:xfrm>
            <a:off x="523877" y="3068638"/>
            <a:ext cx="2412900" cy="1512490"/>
          </a:xfrm>
          <a:prstGeom prst="rect">
            <a:avLst/>
          </a:prstGeom>
        </p:spPr>
        <p:txBody>
          <a:bodyPr/>
          <a:lstStyle>
            <a:lvl1pPr>
              <a:defRPr sz="1000" baseline="0"/>
            </a:lvl1pPr>
          </a:lstStyle>
          <a:p>
            <a:r>
              <a:rPr lang="de-DE" dirty="0" smtClean="0"/>
              <a:t>Bild durch Klick auf das Symbol hinzufügen</a:t>
            </a:r>
            <a:endParaRPr lang="de-DE" dirty="0"/>
          </a:p>
        </p:txBody>
      </p:sp>
      <p:sp>
        <p:nvSpPr>
          <p:cNvPr id="7" name="Bildplatzhalter 4"/>
          <p:cNvSpPr>
            <a:spLocks noGrp="1"/>
          </p:cNvSpPr>
          <p:nvPr>
            <p:ph type="pic" sz="quarter" idx="14" hasCustomPrompt="1"/>
          </p:nvPr>
        </p:nvSpPr>
        <p:spPr>
          <a:xfrm>
            <a:off x="3710547" y="3068638"/>
            <a:ext cx="2412900" cy="1512490"/>
          </a:xfrm>
          <a:prstGeom prst="rect">
            <a:avLst/>
          </a:prstGeom>
        </p:spPr>
        <p:txBody>
          <a:bodyPr/>
          <a:lstStyle>
            <a:lvl1pPr>
              <a:defRPr sz="1000" baseline="0"/>
            </a:lvl1pPr>
          </a:lstStyle>
          <a:p>
            <a:r>
              <a:rPr lang="de-DE" dirty="0" smtClean="0"/>
              <a:t>Bild durch Klick auf das Symbol hinzufügen</a:t>
            </a:r>
            <a:endParaRPr lang="de-DE" dirty="0"/>
          </a:p>
        </p:txBody>
      </p:sp>
      <p:sp>
        <p:nvSpPr>
          <p:cNvPr id="8" name="Bildplatzhalter 4"/>
          <p:cNvSpPr>
            <a:spLocks noGrp="1"/>
          </p:cNvSpPr>
          <p:nvPr>
            <p:ph type="pic" sz="quarter" idx="15" hasCustomPrompt="1"/>
          </p:nvPr>
        </p:nvSpPr>
        <p:spPr>
          <a:xfrm>
            <a:off x="6897218" y="3068638"/>
            <a:ext cx="2412900" cy="1512490"/>
          </a:xfrm>
          <a:prstGeom prst="rect">
            <a:avLst/>
          </a:prstGeom>
        </p:spPr>
        <p:txBody>
          <a:bodyPr/>
          <a:lstStyle>
            <a:lvl1pPr>
              <a:defRPr sz="1000" baseline="0"/>
            </a:lvl1pPr>
          </a:lstStyle>
          <a:p>
            <a:r>
              <a:rPr lang="de-DE" dirty="0" smtClean="0"/>
              <a:t>Bild durch Klick auf das Symbol hinzufügen</a:t>
            </a:r>
            <a:endParaRPr lang="de-DE" dirty="0"/>
          </a:p>
        </p:txBody>
      </p:sp>
      <p:sp>
        <p:nvSpPr>
          <p:cNvPr id="9" name="Rechteck 8"/>
          <p:cNvSpPr/>
          <p:nvPr userDrawn="1"/>
        </p:nvSpPr>
        <p:spPr bwMode="auto">
          <a:xfrm>
            <a:off x="7833322" y="188643"/>
            <a:ext cx="1582143" cy="576063"/>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600" b="0" i="0" u="none" strike="noStrike" cap="none" normalizeH="0" baseline="0" smtClean="0">
              <a:ln>
                <a:noFill/>
              </a:ln>
              <a:solidFill>
                <a:schemeClr val="tx1"/>
              </a:solidFill>
              <a:effectLst/>
              <a:latin typeface="Lucida Sans" pitchFamily="34" charset="0"/>
            </a:endParaRPr>
          </a:p>
        </p:txBody>
      </p:sp>
      <p:sp>
        <p:nvSpPr>
          <p:cNvPr id="12" name="Foliennummernplatzhalter 5"/>
          <p:cNvSpPr>
            <a:spLocks noGrp="1"/>
          </p:cNvSpPr>
          <p:nvPr>
            <p:ph type="sldNum" sz="quarter" idx="4"/>
          </p:nvPr>
        </p:nvSpPr>
        <p:spPr>
          <a:xfrm>
            <a:off x="9449937" y="6553243"/>
            <a:ext cx="448170" cy="183363"/>
          </a:xfrm>
          <a:prstGeom prst="rect">
            <a:avLst/>
          </a:prstGeom>
        </p:spPr>
        <p:txBody>
          <a:bodyPr/>
          <a:lstStyle>
            <a:lvl1pPr algn="l">
              <a:defRPr sz="900"/>
            </a:lvl1pPr>
          </a:lstStyle>
          <a:p>
            <a:fld id="{E2CB72F8-9B87-44F4-84C4-665517EADDE7}" type="slidenum">
              <a:rPr lang="de-DE" smtClean="0"/>
              <a:pPr/>
              <a:t>‹Nr.›</a:t>
            </a:fld>
            <a:endParaRPr lang="de-DE" dirty="0"/>
          </a:p>
        </p:txBody>
      </p:sp>
      <p:sp>
        <p:nvSpPr>
          <p:cNvPr id="13" name="Titelplatzhalter 5"/>
          <p:cNvSpPr>
            <a:spLocks noGrp="1"/>
          </p:cNvSpPr>
          <p:nvPr>
            <p:ph type="title" hasCustomPrompt="1"/>
          </p:nvPr>
        </p:nvSpPr>
        <p:spPr>
          <a:xfrm>
            <a:off x="1281113" y="222696"/>
            <a:ext cx="6408000" cy="860400"/>
          </a:xfrm>
          <a:prstGeom prst="rect">
            <a:avLst/>
          </a:prstGeom>
        </p:spPr>
        <p:txBody>
          <a:bodyPr vert="horz" lIns="91440" tIns="45720" rIns="91440" bIns="45720" rtlCol="0" anchor="t">
            <a:normAutofit/>
          </a:bodyPr>
          <a:lstStyle>
            <a:lvl1pPr>
              <a:defRPr sz="2800" b="1"/>
            </a:lvl1pPr>
          </a:lstStyle>
          <a:p>
            <a:r>
              <a:rPr lang="de-DE" dirty="0" smtClean="0"/>
              <a:t>Titel durch Klicken bearbeiten</a:t>
            </a:r>
            <a:endParaRPr lang="de-DE" dirty="0"/>
          </a:p>
        </p:txBody>
      </p:sp>
      <p:sp>
        <p:nvSpPr>
          <p:cNvPr id="14" name="Textplatzhalter 13"/>
          <p:cNvSpPr>
            <a:spLocks noGrp="1"/>
          </p:cNvSpPr>
          <p:nvPr>
            <p:ph type="body" sz="quarter" idx="16" hasCustomPrompt="1"/>
          </p:nvPr>
        </p:nvSpPr>
        <p:spPr>
          <a:xfrm>
            <a:off x="421258" y="4509120"/>
            <a:ext cx="2448272" cy="360040"/>
          </a:xfrm>
          <a:prstGeom prst="rect">
            <a:avLst/>
          </a:prstGeom>
        </p:spPr>
        <p:txBody>
          <a:bodyPr/>
          <a:lstStyle>
            <a:lvl1pPr>
              <a:defRPr sz="1200"/>
            </a:lvl1pPr>
          </a:lstStyle>
          <a:p>
            <a:pPr lvl="0"/>
            <a:r>
              <a:rPr lang="de-DE" dirty="0" smtClean="0"/>
              <a:t>Bildunterschrift bearbeiten</a:t>
            </a:r>
            <a:endParaRPr lang="de-DE" dirty="0"/>
          </a:p>
        </p:txBody>
      </p:sp>
      <p:sp>
        <p:nvSpPr>
          <p:cNvPr id="16" name="Textplatzhalter 13"/>
          <p:cNvSpPr>
            <a:spLocks noGrp="1"/>
          </p:cNvSpPr>
          <p:nvPr>
            <p:ph type="body" sz="quarter" idx="17" hasCustomPrompt="1"/>
          </p:nvPr>
        </p:nvSpPr>
        <p:spPr>
          <a:xfrm>
            <a:off x="3623923" y="4509120"/>
            <a:ext cx="2448272" cy="360040"/>
          </a:xfrm>
          <a:prstGeom prst="rect">
            <a:avLst/>
          </a:prstGeom>
        </p:spPr>
        <p:txBody>
          <a:bodyPr/>
          <a:lstStyle>
            <a:lvl1pPr>
              <a:defRPr sz="1200"/>
            </a:lvl1pPr>
          </a:lstStyle>
          <a:p>
            <a:pPr lvl="0"/>
            <a:r>
              <a:rPr lang="de-DE" dirty="0" smtClean="0"/>
              <a:t>Bildunterschrift bearbeiten</a:t>
            </a:r>
            <a:endParaRPr lang="de-DE" dirty="0"/>
          </a:p>
        </p:txBody>
      </p:sp>
      <p:sp>
        <p:nvSpPr>
          <p:cNvPr id="17" name="Textplatzhalter 13"/>
          <p:cNvSpPr>
            <a:spLocks noGrp="1"/>
          </p:cNvSpPr>
          <p:nvPr>
            <p:ph type="body" sz="quarter" idx="18" hasCustomPrompt="1"/>
          </p:nvPr>
        </p:nvSpPr>
        <p:spPr>
          <a:xfrm>
            <a:off x="6819066" y="4509120"/>
            <a:ext cx="2448272" cy="360040"/>
          </a:xfrm>
          <a:prstGeom prst="rect">
            <a:avLst/>
          </a:prstGeom>
        </p:spPr>
        <p:txBody>
          <a:bodyPr/>
          <a:lstStyle>
            <a:lvl1pPr>
              <a:defRPr sz="1200"/>
            </a:lvl1pPr>
          </a:lstStyle>
          <a:p>
            <a:pPr lvl="0"/>
            <a:r>
              <a:rPr lang="de-DE" dirty="0" smtClean="0"/>
              <a:t>Bildunterschrift bearbeiten</a:t>
            </a:r>
            <a:endParaRPr lang="de-DE" dirty="0"/>
          </a:p>
        </p:txBody>
      </p:sp>
    </p:spTree>
    <p:extLst>
      <p:ext uri="{BB962C8B-B14F-4D97-AF65-F5344CB8AC3E}">
        <p14:creationId xmlns:p14="http://schemas.microsoft.com/office/powerpoint/2010/main" val="152185610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mit Diagramm">
    <p:spTree>
      <p:nvGrpSpPr>
        <p:cNvPr id="1" name=""/>
        <p:cNvGrpSpPr/>
        <p:nvPr/>
      </p:nvGrpSpPr>
      <p:grpSpPr>
        <a:xfrm>
          <a:off x="0" y="0"/>
          <a:ext cx="0" cy="0"/>
          <a:chOff x="0" y="0"/>
          <a:chExt cx="0" cy="0"/>
        </a:xfrm>
      </p:grpSpPr>
      <p:sp>
        <p:nvSpPr>
          <p:cNvPr id="4" name="Textplatzhalter 2"/>
          <p:cNvSpPr>
            <a:spLocks noGrp="1"/>
          </p:cNvSpPr>
          <p:nvPr>
            <p:ph type="body" idx="1" hasCustomPrompt="1"/>
          </p:nvPr>
        </p:nvSpPr>
        <p:spPr>
          <a:xfrm>
            <a:off x="513627" y="1124744"/>
            <a:ext cx="8783919" cy="639762"/>
          </a:xfrm>
          <a:prstGeom prst="rect">
            <a:avLst/>
          </a:prstGeom>
        </p:spPr>
        <p:txBody>
          <a:bodyPr anchor="b"/>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Titel bearbeiten</a:t>
            </a:r>
          </a:p>
        </p:txBody>
      </p:sp>
      <p:sp>
        <p:nvSpPr>
          <p:cNvPr id="8" name="Titelplatzhalter 5"/>
          <p:cNvSpPr>
            <a:spLocks noGrp="1"/>
          </p:cNvSpPr>
          <p:nvPr>
            <p:ph type="title" hasCustomPrompt="1"/>
          </p:nvPr>
        </p:nvSpPr>
        <p:spPr>
          <a:xfrm>
            <a:off x="1281113" y="222696"/>
            <a:ext cx="6408000" cy="860400"/>
          </a:xfrm>
          <a:prstGeom prst="rect">
            <a:avLst/>
          </a:prstGeom>
        </p:spPr>
        <p:txBody>
          <a:bodyPr vert="horz" lIns="91440" tIns="45720" rIns="91440" bIns="45720" rtlCol="0" anchor="t">
            <a:normAutofit/>
          </a:bodyPr>
          <a:lstStyle>
            <a:lvl1pPr>
              <a:defRPr sz="2800" b="1"/>
            </a:lvl1pPr>
          </a:lstStyle>
          <a:p>
            <a:r>
              <a:rPr lang="de-DE" dirty="0" smtClean="0"/>
              <a:t>Titel durch Klicken bearbeiten</a:t>
            </a:r>
            <a:endParaRPr lang="de-DE" dirty="0"/>
          </a:p>
        </p:txBody>
      </p:sp>
      <p:sp>
        <p:nvSpPr>
          <p:cNvPr id="10" name="Textplatzhalter 2"/>
          <p:cNvSpPr>
            <a:spLocks noGrp="1"/>
          </p:cNvSpPr>
          <p:nvPr>
            <p:ph type="body" idx="12" hasCustomPrompt="1"/>
          </p:nvPr>
        </p:nvSpPr>
        <p:spPr>
          <a:xfrm>
            <a:off x="513627" y="1916832"/>
            <a:ext cx="8783919" cy="936104"/>
          </a:xfrm>
          <a:prstGeom prst="rect">
            <a:avLst/>
          </a:prstGeom>
        </p:spPr>
        <p:txBody>
          <a:bodyPr anchor="t"/>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 bearbeiten</a:t>
            </a:r>
          </a:p>
        </p:txBody>
      </p:sp>
      <p:sp>
        <p:nvSpPr>
          <p:cNvPr id="12" name="Diagrammplatzhalter 11"/>
          <p:cNvSpPr>
            <a:spLocks noGrp="1"/>
          </p:cNvSpPr>
          <p:nvPr>
            <p:ph type="chart" sz="quarter" idx="13" hasCustomPrompt="1"/>
          </p:nvPr>
        </p:nvSpPr>
        <p:spPr>
          <a:xfrm>
            <a:off x="526604" y="3064768"/>
            <a:ext cx="8746877" cy="2736850"/>
          </a:xfrm>
          <a:prstGeom prst="rect">
            <a:avLst/>
          </a:prstGeom>
        </p:spPr>
        <p:txBody>
          <a:bodyPr/>
          <a:lstStyle>
            <a:lvl1pPr>
              <a:defRPr/>
            </a:lvl1pPr>
          </a:lstStyle>
          <a:p>
            <a:r>
              <a:rPr lang="de-DE" dirty="0" smtClean="0"/>
              <a:t>Diagramm durch Klick auf das Symbol hinzufügen</a:t>
            </a:r>
            <a:endParaRPr lang="de-DE" dirty="0"/>
          </a:p>
        </p:txBody>
      </p:sp>
      <p:sp>
        <p:nvSpPr>
          <p:cNvPr id="13" name="Rechteck 12"/>
          <p:cNvSpPr/>
          <p:nvPr userDrawn="1"/>
        </p:nvSpPr>
        <p:spPr bwMode="auto">
          <a:xfrm>
            <a:off x="7833322" y="188643"/>
            <a:ext cx="1582143" cy="576063"/>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600" b="0" i="0" u="none" strike="noStrike" cap="none" normalizeH="0" baseline="0" smtClean="0">
              <a:ln>
                <a:noFill/>
              </a:ln>
              <a:solidFill>
                <a:schemeClr val="tx1"/>
              </a:solidFill>
              <a:effectLst/>
              <a:latin typeface="Lucida Sans" pitchFamily="34" charset="0"/>
            </a:endParaRPr>
          </a:p>
        </p:txBody>
      </p:sp>
      <p:sp>
        <p:nvSpPr>
          <p:cNvPr id="11" name="Foliennummernplatzhalter 5"/>
          <p:cNvSpPr>
            <a:spLocks noGrp="1"/>
          </p:cNvSpPr>
          <p:nvPr>
            <p:ph type="sldNum" sz="quarter" idx="4"/>
          </p:nvPr>
        </p:nvSpPr>
        <p:spPr>
          <a:xfrm>
            <a:off x="9449937" y="6553243"/>
            <a:ext cx="448170" cy="183363"/>
          </a:xfrm>
          <a:prstGeom prst="rect">
            <a:avLst/>
          </a:prstGeom>
        </p:spPr>
        <p:txBody>
          <a:bodyPr/>
          <a:lstStyle>
            <a:lvl1pPr algn="l">
              <a:defRPr sz="900"/>
            </a:lvl1pPr>
          </a:lstStyle>
          <a:p>
            <a:fld id="{E2CB72F8-9B87-44F4-84C4-665517EADDE7}" type="slidenum">
              <a:rPr lang="de-DE" smtClean="0"/>
              <a:pPr/>
              <a:t>‹Nr.›</a:t>
            </a:fld>
            <a:endParaRPr lang="de-DE" dirty="0"/>
          </a:p>
        </p:txBody>
      </p:sp>
    </p:spTree>
    <p:extLst>
      <p:ext uri="{BB962C8B-B14F-4D97-AF65-F5344CB8AC3E}">
        <p14:creationId xmlns:p14="http://schemas.microsoft.com/office/powerpoint/2010/main" val="262136482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mit Tabelle">
    <p:spTree>
      <p:nvGrpSpPr>
        <p:cNvPr id="1" name=""/>
        <p:cNvGrpSpPr/>
        <p:nvPr/>
      </p:nvGrpSpPr>
      <p:grpSpPr>
        <a:xfrm>
          <a:off x="0" y="0"/>
          <a:ext cx="0" cy="0"/>
          <a:chOff x="0" y="0"/>
          <a:chExt cx="0" cy="0"/>
        </a:xfrm>
      </p:grpSpPr>
      <p:sp>
        <p:nvSpPr>
          <p:cNvPr id="4" name="Textplatzhalter 2"/>
          <p:cNvSpPr>
            <a:spLocks noGrp="1"/>
          </p:cNvSpPr>
          <p:nvPr>
            <p:ph type="body" idx="1" hasCustomPrompt="1"/>
          </p:nvPr>
        </p:nvSpPr>
        <p:spPr>
          <a:xfrm>
            <a:off x="513627" y="1124744"/>
            <a:ext cx="8783919" cy="639762"/>
          </a:xfrm>
          <a:prstGeom prst="rect">
            <a:avLst/>
          </a:prstGeom>
        </p:spPr>
        <p:txBody>
          <a:bodyPr anchor="b"/>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Titel bearbeiten</a:t>
            </a:r>
          </a:p>
        </p:txBody>
      </p:sp>
      <p:sp>
        <p:nvSpPr>
          <p:cNvPr id="8" name="Titelplatzhalter 5"/>
          <p:cNvSpPr>
            <a:spLocks noGrp="1"/>
          </p:cNvSpPr>
          <p:nvPr>
            <p:ph type="title" hasCustomPrompt="1"/>
          </p:nvPr>
        </p:nvSpPr>
        <p:spPr>
          <a:xfrm>
            <a:off x="1281113" y="222696"/>
            <a:ext cx="6408000" cy="860400"/>
          </a:xfrm>
          <a:prstGeom prst="rect">
            <a:avLst/>
          </a:prstGeom>
        </p:spPr>
        <p:txBody>
          <a:bodyPr vert="horz" lIns="91440" tIns="45720" rIns="91440" bIns="45720" rtlCol="0" anchor="t">
            <a:normAutofit/>
          </a:bodyPr>
          <a:lstStyle>
            <a:lvl1pPr>
              <a:defRPr sz="2800" b="1"/>
            </a:lvl1pPr>
          </a:lstStyle>
          <a:p>
            <a:r>
              <a:rPr lang="de-DE" dirty="0" smtClean="0"/>
              <a:t>Titel durch Klicken bearbeiten</a:t>
            </a:r>
            <a:endParaRPr lang="de-DE" dirty="0"/>
          </a:p>
        </p:txBody>
      </p:sp>
      <p:sp>
        <p:nvSpPr>
          <p:cNvPr id="10" name="Textplatzhalter 2"/>
          <p:cNvSpPr>
            <a:spLocks noGrp="1"/>
          </p:cNvSpPr>
          <p:nvPr>
            <p:ph type="body" idx="12" hasCustomPrompt="1"/>
          </p:nvPr>
        </p:nvSpPr>
        <p:spPr>
          <a:xfrm>
            <a:off x="513627" y="1916832"/>
            <a:ext cx="8783919" cy="936104"/>
          </a:xfrm>
          <a:prstGeom prst="rect">
            <a:avLst/>
          </a:prstGeom>
        </p:spPr>
        <p:txBody>
          <a:bodyPr anchor="t"/>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 bearbeiten</a:t>
            </a:r>
          </a:p>
        </p:txBody>
      </p:sp>
      <p:sp>
        <p:nvSpPr>
          <p:cNvPr id="5" name="Tabellenplatzhalter 4"/>
          <p:cNvSpPr>
            <a:spLocks noGrp="1"/>
          </p:cNvSpPr>
          <p:nvPr>
            <p:ph type="tbl" sz="quarter" idx="14" hasCustomPrompt="1"/>
          </p:nvPr>
        </p:nvSpPr>
        <p:spPr>
          <a:xfrm>
            <a:off x="526608" y="3068638"/>
            <a:ext cx="8785225" cy="2952750"/>
          </a:xfrm>
          <a:prstGeom prst="rect">
            <a:avLst/>
          </a:prstGeom>
        </p:spPr>
        <p:txBody>
          <a:bodyPr/>
          <a:lstStyle>
            <a:lvl1pPr>
              <a:defRPr baseline="0"/>
            </a:lvl1pPr>
          </a:lstStyle>
          <a:p>
            <a:r>
              <a:rPr lang="de-DE" dirty="0" smtClean="0"/>
              <a:t>Tabelle durch Klick auf das Symbol hinzufügen</a:t>
            </a:r>
            <a:endParaRPr lang="de-DE" dirty="0"/>
          </a:p>
        </p:txBody>
      </p:sp>
      <p:sp>
        <p:nvSpPr>
          <p:cNvPr id="9" name="Rechteck 8"/>
          <p:cNvSpPr/>
          <p:nvPr userDrawn="1"/>
        </p:nvSpPr>
        <p:spPr bwMode="auto">
          <a:xfrm>
            <a:off x="7833322" y="188643"/>
            <a:ext cx="1582143" cy="576063"/>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600" b="0" i="0" u="none" strike="noStrike" cap="none" normalizeH="0" baseline="0" smtClean="0">
              <a:ln>
                <a:noFill/>
              </a:ln>
              <a:solidFill>
                <a:schemeClr val="tx1"/>
              </a:solidFill>
              <a:effectLst/>
              <a:latin typeface="Lucida Sans" pitchFamily="34" charset="0"/>
            </a:endParaRPr>
          </a:p>
        </p:txBody>
      </p:sp>
      <p:sp>
        <p:nvSpPr>
          <p:cNvPr id="12" name="Foliennummernplatzhalter 5"/>
          <p:cNvSpPr>
            <a:spLocks noGrp="1"/>
          </p:cNvSpPr>
          <p:nvPr>
            <p:ph type="sldNum" sz="quarter" idx="4"/>
          </p:nvPr>
        </p:nvSpPr>
        <p:spPr>
          <a:xfrm>
            <a:off x="9449937" y="6553243"/>
            <a:ext cx="448170" cy="183363"/>
          </a:xfrm>
          <a:prstGeom prst="rect">
            <a:avLst/>
          </a:prstGeom>
        </p:spPr>
        <p:txBody>
          <a:bodyPr/>
          <a:lstStyle>
            <a:lvl1pPr algn="l">
              <a:defRPr sz="900"/>
            </a:lvl1pPr>
          </a:lstStyle>
          <a:p>
            <a:fld id="{E2CB72F8-9B87-44F4-84C4-665517EADDE7}" type="slidenum">
              <a:rPr lang="de-DE" smtClean="0"/>
              <a:pPr/>
              <a:t>‹Nr.›</a:t>
            </a:fld>
            <a:endParaRPr lang="de-DE" dirty="0"/>
          </a:p>
        </p:txBody>
      </p:sp>
      <p:sp>
        <p:nvSpPr>
          <p:cNvPr id="13" name="Textplatzhalter 13"/>
          <p:cNvSpPr>
            <a:spLocks noGrp="1"/>
          </p:cNvSpPr>
          <p:nvPr>
            <p:ph type="body" sz="quarter" idx="16" hasCustomPrompt="1"/>
          </p:nvPr>
        </p:nvSpPr>
        <p:spPr>
          <a:xfrm>
            <a:off x="433799" y="5908532"/>
            <a:ext cx="2808312" cy="360040"/>
          </a:xfrm>
          <a:prstGeom prst="rect">
            <a:avLst/>
          </a:prstGeom>
        </p:spPr>
        <p:txBody>
          <a:bodyPr/>
          <a:lstStyle>
            <a:lvl1pPr>
              <a:defRPr sz="1200"/>
            </a:lvl1pPr>
          </a:lstStyle>
          <a:p>
            <a:pPr lvl="0"/>
            <a:r>
              <a:rPr lang="de-DE" dirty="0" smtClean="0"/>
              <a:t>Tabellenunterschrift bearbeiten</a:t>
            </a:r>
            <a:endParaRPr lang="de-DE" dirty="0"/>
          </a:p>
        </p:txBody>
      </p:sp>
    </p:spTree>
    <p:extLst>
      <p:ext uri="{BB962C8B-B14F-4D97-AF65-F5344CB8AC3E}">
        <p14:creationId xmlns:p14="http://schemas.microsoft.com/office/powerpoint/2010/main" val="122126935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mit Leer">
    <p:spTree>
      <p:nvGrpSpPr>
        <p:cNvPr id="1" name=""/>
        <p:cNvGrpSpPr/>
        <p:nvPr/>
      </p:nvGrpSpPr>
      <p:grpSpPr>
        <a:xfrm>
          <a:off x="0" y="0"/>
          <a:ext cx="0" cy="0"/>
          <a:chOff x="0" y="0"/>
          <a:chExt cx="0" cy="0"/>
        </a:xfrm>
      </p:grpSpPr>
      <p:sp>
        <p:nvSpPr>
          <p:cNvPr id="5" name="Rechteck 4"/>
          <p:cNvSpPr/>
          <p:nvPr userDrawn="1"/>
        </p:nvSpPr>
        <p:spPr bwMode="auto">
          <a:xfrm>
            <a:off x="7833322" y="188643"/>
            <a:ext cx="1582143" cy="576063"/>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600" b="0" i="0" u="none" strike="noStrike" cap="none" normalizeH="0" baseline="0" smtClean="0">
              <a:ln>
                <a:noFill/>
              </a:ln>
              <a:solidFill>
                <a:schemeClr val="tx1"/>
              </a:solidFill>
              <a:effectLst/>
              <a:latin typeface="Lucida Sans" pitchFamily="34" charset="0"/>
            </a:endParaRPr>
          </a:p>
        </p:txBody>
      </p:sp>
      <p:sp>
        <p:nvSpPr>
          <p:cNvPr id="8" name="Foliennummernplatzhalter 5"/>
          <p:cNvSpPr>
            <a:spLocks noGrp="1"/>
          </p:cNvSpPr>
          <p:nvPr>
            <p:ph type="sldNum" sz="quarter" idx="4"/>
          </p:nvPr>
        </p:nvSpPr>
        <p:spPr>
          <a:xfrm>
            <a:off x="9449937" y="6553243"/>
            <a:ext cx="448170" cy="183363"/>
          </a:xfrm>
          <a:prstGeom prst="rect">
            <a:avLst/>
          </a:prstGeom>
        </p:spPr>
        <p:txBody>
          <a:bodyPr/>
          <a:lstStyle>
            <a:lvl1pPr algn="l">
              <a:defRPr sz="900"/>
            </a:lvl1pPr>
          </a:lstStyle>
          <a:p>
            <a:fld id="{E2CB72F8-9B87-44F4-84C4-665517EADDE7}" type="slidenum">
              <a:rPr lang="de-DE" smtClean="0"/>
              <a:pPr/>
              <a:t>‹Nr.›</a:t>
            </a:fld>
            <a:endParaRPr lang="de-DE" dirty="0"/>
          </a:p>
        </p:txBody>
      </p:sp>
      <p:sp>
        <p:nvSpPr>
          <p:cNvPr id="9" name="Titelplatzhalter 5"/>
          <p:cNvSpPr>
            <a:spLocks noGrp="1"/>
          </p:cNvSpPr>
          <p:nvPr>
            <p:ph type="title" hasCustomPrompt="1"/>
          </p:nvPr>
        </p:nvSpPr>
        <p:spPr>
          <a:xfrm>
            <a:off x="1281113" y="222696"/>
            <a:ext cx="6408000" cy="860400"/>
          </a:xfrm>
          <a:prstGeom prst="rect">
            <a:avLst/>
          </a:prstGeom>
        </p:spPr>
        <p:txBody>
          <a:bodyPr vert="horz" lIns="91440" tIns="45720" rIns="91440" bIns="45720" rtlCol="0" anchor="t">
            <a:normAutofit/>
          </a:bodyPr>
          <a:lstStyle>
            <a:lvl1pPr>
              <a:defRPr sz="2800" b="1"/>
            </a:lvl1pPr>
          </a:lstStyle>
          <a:p>
            <a:r>
              <a:rPr lang="de-DE" dirty="0" smtClean="0"/>
              <a:t>Titel durch Klicken bearbeiten</a:t>
            </a:r>
            <a:endParaRPr lang="de-DE" dirty="0"/>
          </a:p>
        </p:txBody>
      </p:sp>
    </p:spTree>
    <p:extLst>
      <p:ext uri="{BB962C8B-B14F-4D97-AF65-F5344CB8AC3E}">
        <p14:creationId xmlns:p14="http://schemas.microsoft.com/office/powerpoint/2010/main" val="218725153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5" name="Gruppieren 4"/>
          <p:cNvGrpSpPr/>
          <p:nvPr/>
        </p:nvGrpSpPr>
        <p:grpSpPr>
          <a:xfrm>
            <a:off x="201614" y="333377"/>
            <a:ext cx="9215437" cy="6132513"/>
            <a:chOff x="201613" y="333375"/>
            <a:chExt cx="9215437" cy="6132513"/>
          </a:xfrm>
        </p:grpSpPr>
        <p:cxnSp>
          <p:nvCxnSpPr>
            <p:cNvPr id="1029" name="Gerade Verbindung 21"/>
            <p:cNvCxnSpPr>
              <a:cxnSpLocks noChangeShapeType="1"/>
            </p:cNvCxnSpPr>
            <p:nvPr userDrawn="1"/>
          </p:nvCxnSpPr>
          <p:spPr bwMode="auto">
            <a:xfrm>
              <a:off x="284163" y="333375"/>
              <a:ext cx="996950" cy="0"/>
            </a:xfrm>
            <a:prstGeom prst="line">
              <a:avLst/>
            </a:prstGeom>
            <a:noFill/>
            <a:ln w="15875" algn="ctr">
              <a:solidFill>
                <a:srgbClr val="808992"/>
              </a:solidFill>
              <a:round/>
              <a:headEnd/>
              <a:tailEnd/>
            </a:ln>
          </p:spPr>
        </p:cxnSp>
        <p:cxnSp>
          <p:nvCxnSpPr>
            <p:cNvPr id="1030" name="Gerade Verbindung 23"/>
            <p:cNvCxnSpPr>
              <a:cxnSpLocks noChangeShapeType="1"/>
            </p:cNvCxnSpPr>
            <p:nvPr userDrawn="1"/>
          </p:nvCxnSpPr>
          <p:spPr bwMode="auto">
            <a:xfrm rot="5400000">
              <a:off x="-2667794" y="3285332"/>
              <a:ext cx="5903913" cy="0"/>
            </a:xfrm>
            <a:prstGeom prst="line">
              <a:avLst/>
            </a:prstGeom>
            <a:noFill/>
            <a:ln w="15875" algn="ctr">
              <a:solidFill>
                <a:srgbClr val="808992"/>
              </a:solidFill>
              <a:round/>
              <a:headEnd/>
              <a:tailEnd/>
            </a:ln>
          </p:spPr>
        </p:cxnSp>
        <p:cxnSp>
          <p:nvCxnSpPr>
            <p:cNvPr id="2" name="Gerade Verbindung 25"/>
            <p:cNvCxnSpPr>
              <a:cxnSpLocks noChangeShapeType="1"/>
            </p:cNvCxnSpPr>
            <p:nvPr userDrawn="1"/>
          </p:nvCxnSpPr>
          <p:spPr bwMode="auto">
            <a:xfrm rot="10800000">
              <a:off x="415925" y="404813"/>
              <a:ext cx="865188" cy="0"/>
            </a:xfrm>
            <a:prstGeom prst="line">
              <a:avLst/>
            </a:prstGeom>
            <a:noFill/>
            <a:ln w="15875" algn="ctr">
              <a:solidFill>
                <a:srgbClr val="E6ABB6"/>
              </a:solidFill>
              <a:round/>
              <a:headEnd/>
              <a:tailEnd/>
            </a:ln>
          </p:spPr>
        </p:cxnSp>
        <p:cxnSp>
          <p:nvCxnSpPr>
            <p:cNvPr id="1032" name="Gerade Verbindung 27"/>
            <p:cNvCxnSpPr>
              <a:cxnSpLocks noChangeShapeType="1"/>
            </p:cNvCxnSpPr>
            <p:nvPr userDrawn="1"/>
          </p:nvCxnSpPr>
          <p:spPr bwMode="auto">
            <a:xfrm rot="5400000">
              <a:off x="-2527300" y="3348038"/>
              <a:ext cx="5886450" cy="0"/>
            </a:xfrm>
            <a:prstGeom prst="line">
              <a:avLst/>
            </a:prstGeom>
            <a:noFill/>
            <a:ln w="15875" algn="ctr">
              <a:solidFill>
                <a:srgbClr val="E6ABB6"/>
              </a:solidFill>
              <a:round/>
              <a:headEnd/>
              <a:tailEnd/>
            </a:ln>
          </p:spPr>
        </p:cxnSp>
        <p:cxnSp>
          <p:nvCxnSpPr>
            <p:cNvPr id="1033" name="Gerade Verbindung 31"/>
            <p:cNvCxnSpPr>
              <a:cxnSpLocks noChangeShapeType="1"/>
            </p:cNvCxnSpPr>
            <p:nvPr userDrawn="1"/>
          </p:nvCxnSpPr>
          <p:spPr bwMode="auto">
            <a:xfrm rot="10800000">
              <a:off x="207963" y="511175"/>
              <a:ext cx="1073150" cy="0"/>
            </a:xfrm>
            <a:prstGeom prst="line">
              <a:avLst/>
            </a:prstGeom>
            <a:noFill/>
            <a:ln w="15875" algn="ctr">
              <a:solidFill>
                <a:srgbClr val="8B1141"/>
              </a:solidFill>
              <a:round/>
              <a:headEnd/>
              <a:tailEnd/>
            </a:ln>
          </p:spPr>
        </p:cxnSp>
        <p:cxnSp>
          <p:nvCxnSpPr>
            <p:cNvPr id="3" name="Gerade Verbindung 33"/>
            <p:cNvCxnSpPr>
              <a:cxnSpLocks noChangeShapeType="1"/>
            </p:cNvCxnSpPr>
            <p:nvPr userDrawn="1"/>
          </p:nvCxnSpPr>
          <p:spPr bwMode="auto">
            <a:xfrm rot="5400000">
              <a:off x="-2712244" y="3431382"/>
              <a:ext cx="5840413" cy="0"/>
            </a:xfrm>
            <a:prstGeom prst="line">
              <a:avLst/>
            </a:prstGeom>
            <a:noFill/>
            <a:ln w="15875" algn="ctr">
              <a:solidFill>
                <a:srgbClr val="8B1141"/>
              </a:solidFill>
              <a:round/>
              <a:headEnd/>
              <a:tailEnd/>
            </a:ln>
          </p:spPr>
        </p:cxnSp>
        <p:cxnSp>
          <p:nvCxnSpPr>
            <p:cNvPr id="1035" name="Gerade Verbindung 35"/>
            <p:cNvCxnSpPr>
              <a:cxnSpLocks noChangeShapeType="1"/>
            </p:cNvCxnSpPr>
            <p:nvPr userDrawn="1"/>
          </p:nvCxnSpPr>
          <p:spPr bwMode="auto">
            <a:xfrm rot="10800000">
              <a:off x="484188" y="571500"/>
              <a:ext cx="796925" cy="0"/>
            </a:xfrm>
            <a:prstGeom prst="line">
              <a:avLst/>
            </a:prstGeom>
            <a:noFill/>
            <a:ln w="15875" algn="ctr">
              <a:solidFill>
                <a:srgbClr val="C5C7C8"/>
              </a:solidFill>
              <a:round/>
              <a:headEnd/>
              <a:tailEnd/>
            </a:ln>
          </p:spPr>
        </p:cxnSp>
        <p:cxnSp>
          <p:nvCxnSpPr>
            <p:cNvPr id="1036" name="Gerade Verbindung 37"/>
            <p:cNvCxnSpPr>
              <a:cxnSpLocks noChangeShapeType="1"/>
            </p:cNvCxnSpPr>
            <p:nvPr userDrawn="1"/>
          </p:nvCxnSpPr>
          <p:spPr bwMode="auto">
            <a:xfrm rot="5400000">
              <a:off x="-2437606" y="3493294"/>
              <a:ext cx="5843588" cy="0"/>
            </a:xfrm>
            <a:prstGeom prst="line">
              <a:avLst/>
            </a:prstGeom>
            <a:noFill/>
            <a:ln w="15875" algn="ctr">
              <a:solidFill>
                <a:srgbClr val="C5C7C8"/>
              </a:solidFill>
              <a:round/>
              <a:headEnd/>
              <a:tailEnd/>
            </a:ln>
          </p:spPr>
        </p:cxnSp>
        <p:cxnSp>
          <p:nvCxnSpPr>
            <p:cNvPr id="1037" name="Gerade Verbindung 39"/>
            <p:cNvCxnSpPr>
              <a:cxnSpLocks noChangeShapeType="1"/>
            </p:cNvCxnSpPr>
            <p:nvPr userDrawn="1"/>
          </p:nvCxnSpPr>
          <p:spPr bwMode="auto">
            <a:xfrm rot="10800000">
              <a:off x="357188" y="635000"/>
              <a:ext cx="923925" cy="0"/>
            </a:xfrm>
            <a:prstGeom prst="line">
              <a:avLst/>
            </a:prstGeom>
            <a:noFill/>
            <a:ln w="15875" algn="ctr">
              <a:solidFill>
                <a:srgbClr val="C5005A"/>
              </a:solidFill>
              <a:round/>
              <a:headEnd/>
              <a:tailEnd/>
            </a:ln>
          </p:spPr>
        </p:cxnSp>
        <p:cxnSp>
          <p:nvCxnSpPr>
            <p:cNvPr id="1038" name="Gerade Verbindung 41"/>
            <p:cNvCxnSpPr>
              <a:cxnSpLocks noChangeShapeType="1"/>
            </p:cNvCxnSpPr>
            <p:nvPr userDrawn="1"/>
          </p:nvCxnSpPr>
          <p:spPr bwMode="auto">
            <a:xfrm rot="5400000">
              <a:off x="-2558256" y="3550444"/>
              <a:ext cx="5830888" cy="0"/>
            </a:xfrm>
            <a:prstGeom prst="line">
              <a:avLst/>
            </a:prstGeom>
            <a:noFill/>
            <a:ln w="15875" algn="ctr">
              <a:solidFill>
                <a:srgbClr val="C5005A"/>
              </a:solidFill>
              <a:round/>
              <a:headEnd/>
              <a:tailEnd/>
            </a:ln>
          </p:spPr>
        </p:cxnSp>
        <p:cxnSp>
          <p:nvCxnSpPr>
            <p:cNvPr id="1040" name="Gerade Verbindung 56"/>
            <p:cNvCxnSpPr>
              <a:cxnSpLocks noChangeShapeType="1"/>
            </p:cNvCxnSpPr>
            <p:nvPr userDrawn="1"/>
          </p:nvCxnSpPr>
          <p:spPr bwMode="auto">
            <a:xfrm>
              <a:off x="488950" y="6408738"/>
              <a:ext cx="8928100" cy="0"/>
            </a:xfrm>
            <a:prstGeom prst="line">
              <a:avLst/>
            </a:prstGeom>
            <a:noFill/>
            <a:ln w="15875" algn="ctr">
              <a:solidFill>
                <a:srgbClr val="C5C7C8"/>
              </a:solidFill>
              <a:round/>
              <a:headEnd/>
              <a:tailEnd/>
            </a:ln>
          </p:spPr>
        </p:cxnSp>
        <p:cxnSp>
          <p:nvCxnSpPr>
            <p:cNvPr id="1041" name="Gerade Verbindung 57"/>
            <p:cNvCxnSpPr>
              <a:cxnSpLocks noChangeShapeType="1"/>
            </p:cNvCxnSpPr>
            <p:nvPr userDrawn="1"/>
          </p:nvCxnSpPr>
          <p:spPr bwMode="auto">
            <a:xfrm rot="10800000">
              <a:off x="409575" y="6292850"/>
              <a:ext cx="9007475" cy="0"/>
            </a:xfrm>
            <a:prstGeom prst="line">
              <a:avLst/>
            </a:prstGeom>
            <a:noFill/>
            <a:ln w="15875" algn="ctr">
              <a:solidFill>
                <a:srgbClr val="E6ABB6"/>
              </a:solidFill>
              <a:round/>
              <a:headEnd/>
              <a:tailEnd/>
            </a:ln>
          </p:spPr>
        </p:cxnSp>
        <p:cxnSp>
          <p:nvCxnSpPr>
            <p:cNvPr id="1042" name="Gerade Verbindung 58"/>
            <p:cNvCxnSpPr>
              <a:cxnSpLocks noChangeShapeType="1"/>
            </p:cNvCxnSpPr>
            <p:nvPr userDrawn="1"/>
          </p:nvCxnSpPr>
          <p:spPr bwMode="auto">
            <a:xfrm rot="10800000">
              <a:off x="352425" y="6465888"/>
              <a:ext cx="9064625" cy="0"/>
            </a:xfrm>
            <a:prstGeom prst="line">
              <a:avLst/>
            </a:prstGeom>
            <a:noFill/>
            <a:ln w="15875" algn="ctr">
              <a:solidFill>
                <a:srgbClr val="C5005A"/>
              </a:solidFill>
              <a:round/>
              <a:headEnd/>
              <a:tailEnd/>
            </a:ln>
          </p:spPr>
        </p:cxnSp>
        <p:cxnSp>
          <p:nvCxnSpPr>
            <p:cNvPr id="1043" name="Gerade Verbindung 59"/>
            <p:cNvCxnSpPr>
              <a:cxnSpLocks noChangeShapeType="1"/>
            </p:cNvCxnSpPr>
            <p:nvPr userDrawn="1"/>
          </p:nvCxnSpPr>
          <p:spPr bwMode="auto">
            <a:xfrm rot="10800000">
              <a:off x="285750" y="6237288"/>
              <a:ext cx="9131300" cy="0"/>
            </a:xfrm>
            <a:prstGeom prst="line">
              <a:avLst/>
            </a:prstGeom>
            <a:noFill/>
            <a:ln w="15875" algn="ctr">
              <a:solidFill>
                <a:srgbClr val="808992"/>
              </a:solidFill>
              <a:round/>
              <a:headEnd/>
              <a:tailEnd/>
            </a:ln>
          </p:spPr>
        </p:cxnSp>
        <p:cxnSp>
          <p:nvCxnSpPr>
            <p:cNvPr id="1044" name="Gerade Verbindung 60"/>
            <p:cNvCxnSpPr>
              <a:cxnSpLocks noChangeShapeType="1"/>
            </p:cNvCxnSpPr>
            <p:nvPr userDrawn="1"/>
          </p:nvCxnSpPr>
          <p:spPr bwMode="auto">
            <a:xfrm rot="10800000">
              <a:off x="201613" y="6351588"/>
              <a:ext cx="9215437" cy="0"/>
            </a:xfrm>
            <a:prstGeom prst="line">
              <a:avLst/>
            </a:prstGeom>
            <a:noFill/>
            <a:ln w="15875" algn="ctr">
              <a:solidFill>
                <a:srgbClr val="8B1141"/>
              </a:solidFill>
              <a:round/>
              <a:headEnd/>
              <a:tailEnd/>
            </a:ln>
          </p:spPr>
        </p:cxnSp>
      </p:grpSp>
      <p:sp>
        <p:nvSpPr>
          <p:cNvPr id="1034" name="Text Box 10"/>
          <p:cNvSpPr txBox="1">
            <a:spLocks noChangeArrowheads="1"/>
          </p:cNvSpPr>
          <p:nvPr/>
        </p:nvSpPr>
        <p:spPr bwMode="auto">
          <a:xfrm>
            <a:off x="493712" y="6595802"/>
            <a:ext cx="4328429" cy="138499"/>
          </a:xfrm>
          <a:prstGeom prst="rect">
            <a:avLst/>
          </a:prstGeom>
          <a:noFill/>
          <a:ln w="9525">
            <a:noFill/>
            <a:miter lim="800000"/>
            <a:headEnd/>
            <a:tailEnd/>
          </a:ln>
          <a:effectLst/>
        </p:spPr>
        <p:txBody>
          <a:bodyPr wrap="none" tIns="0" bIns="0" anchor="b">
            <a:spAutoFit/>
          </a:bodyPr>
          <a:lstStyle/>
          <a:p>
            <a:pPr algn="l">
              <a:defRPr/>
            </a:pPr>
            <a:r>
              <a:rPr lang="de-DE" sz="900" dirty="0" smtClean="0"/>
              <a:t>Prof. Dr.</a:t>
            </a:r>
            <a:r>
              <a:rPr lang="de-DE" sz="900" baseline="0" dirty="0" smtClean="0"/>
              <a:t> Gudrun </a:t>
            </a:r>
            <a:r>
              <a:rPr lang="de-DE" sz="900" baseline="0" dirty="0" err="1" smtClean="0"/>
              <a:t>Wansing</a:t>
            </a:r>
            <a:r>
              <a:rPr lang="de-DE" sz="900" baseline="0" dirty="0" smtClean="0"/>
              <a:t> | Universität Kassel | Behinderung und Inklusion</a:t>
            </a:r>
            <a:endParaRPr lang="de-DE" sz="900" dirty="0"/>
          </a:p>
        </p:txBody>
      </p:sp>
      <p:pic>
        <p:nvPicPr>
          <p:cNvPr id="1045" name="Picture 12" descr="RGB_2c"/>
          <p:cNvPicPr>
            <a:picLocks noChangeAspect="1" noChangeArrowheads="1"/>
          </p:cNvPicPr>
          <p:nvPr/>
        </p:nvPicPr>
        <p:blipFill>
          <a:blip r:embed="rId15" cstate="print"/>
          <a:srcRect/>
          <a:stretch>
            <a:fillRect/>
          </a:stretch>
        </p:blipFill>
        <p:spPr bwMode="auto">
          <a:xfrm>
            <a:off x="8056564" y="339728"/>
            <a:ext cx="1366837" cy="265113"/>
          </a:xfrm>
          <a:prstGeom prst="rect">
            <a:avLst/>
          </a:prstGeom>
          <a:noFill/>
          <a:ln w="9525">
            <a:noFill/>
            <a:miter lim="800000"/>
            <a:headEnd/>
            <a:tailEnd/>
          </a:ln>
        </p:spPr>
      </p:pic>
      <p:sp>
        <p:nvSpPr>
          <p:cNvPr id="6" name="Titelplatzhalter 5"/>
          <p:cNvSpPr>
            <a:spLocks noGrp="1"/>
          </p:cNvSpPr>
          <p:nvPr>
            <p:ph type="title"/>
          </p:nvPr>
        </p:nvSpPr>
        <p:spPr>
          <a:xfrm>
            <a:off x="1281112" y="22853"/>
            <a:ext cx="8129588" cy="791940"/>
          </a:xfrm>
          <a:prstGeom prst="rect">
            <a:avLst/>
          </a:prstGeom>
        </p:spPr>
        <p:txBody>
          <a:bodyPr vert="horz" lIns="91440" tIns="45720" rIns="91440" bIns="45720" rtlCol="0" anchor="ctr">
            <a:normAutofit/>
          </a:bodyPr>
          <a:lstStyle/>
          <a:p>
            <a:r>
              <a:rPr lang="de-DE" dirty="0" smtClean="0"/>
              <a:t>Titelmasterformat durch Klicken bearbeiten</a:t>
            </a:r>
            <a:endParaRPr lang="de-DE" dirty="0"/>
          </a:p>
        </p:txBody>
      </p:sp>
      <p:sp>
        <p:nvSpPr>
          <p:cNvPr id="22" name="Rectangle 7"/>
          <p:cNvSpPr txBox="1">
            <a:spLocks noChangeArrowheads="1"/>
          </p:cNvSpPr>
          <p:nvPr/>
        </p:nvSpPr>
        <p:spPr bwMode="auto">
          <a:xfrm>
            <a:off x="8529955" y="6576268"/>
            <a:ext cx="943324" cy="160338"/>
          </a:xfrm>
          <a:prstGeom prst="rect">
            <a:avLst/>
          </a:prstGeom>
          <a:noFill/>
          <a:ln w="9525">
            <a:noFill/>
            <a:miter lim="800000"/>
            <a:headEnd/>
            <a:tailEnd/>
          </a:ln>
          <a:effectLst/>
        </p:spPr>
        <p:txBody>
          <a:bodyPr vert="horz" wrap="none" lIns="90000" tIns="0" rIns="36000" bIns="0" numCol="1" anchor="b" anchorCtr="0" compatLnSpc="1">
            <a:prstTxWarp prst="textNoShape">
              <a:avLst/>
            </a:prstTxWarp>
          </a:bodyPr>
          <a:lstStyle>
            <a:defPPr>
              <a:defRPr lang="de-DE"/>
            </a:defPPr>
            <a:lvl1pPr algn="l" rtl="0" fontAlgn="base">
              <a:spcBef>
                <a:spcPct val="0"/>
              </a:spcBef>
              <a:spcAft>
                <a:spcPct val="0"/>
              </a:spcAft>
              <a:defRPr sz="900" kern="1200" smtClean="0">
                <a:solidFill>
                  <a:schemeClr val="tx1"/>
                </a:solidFill>
                <a:latin typeface="Lucida Sans" pitchFamily="34" charset="0"/>
                <a:ea typeface="+mn-ea"/>
                <a:cs typeface="+mn-cs"/>
              </a:defRPr>
            </a:lvl1pPr>
            <a:lvl2pPr marL="457200" algn="ctr" rtl="0" fontAlgn="base">
              <a:spcBef>
                <a:spcPct val="0"/>
              </a:spcBef>
              <a:spcAft>
                <a:spcPct val="0"/>
              </a:spcAft>
              <a:defRPr sz="1600" kern="1200">
                <a:solidFill>
                  <a:schemeClr val="tx1"/>
                </a:solidFill>
                <a:latin typeface="Lucida Sans" pitchFamily="34" charset="0"/>
                <a:ea typeface="+mn-ea"/>
                <a:cs typeface="+mn-cs"/>
              </a:defRPr>
            </a:lvl2pPr>
            <a:lvl3pPr marL="914400" algn="ctr" rtl="0" fontAlgn="base">
              <a:spcBef>
                <a:spcPct val="0"/>
              </a:spcBef>
              <a:spcAft>
                <a:spcPct val="0"/>
              </a:spcAft>
              <a:defRPr sz="1600" kern="1200">
                <a:solidFill>
                  <a:schemeClr val="tx1"/>
                </a:solidFill>
                <a:latin typeface="Lucida Sans" pitchFamily="34" charset="0"/>
                <a:ea typeface="+mn-ea"/>
                <a:cs typeface="+mn-cs"/>
              </a:defRPr>
            </a:lvl3pPr>
            <a:lvl4pPr marL="1371600" algn="ctr" rtl="0" fontAlgn="base">
              <a:spcBef>
                <a:spcPct val="0"/>
              </a:spcBef>
              <a:spcAft>
                <a:spcPct val="0"/>
              </a:spcAft>
              <a:defRPr sz="1600" kern="1200">
                <a:solidFill>
                  <a:schemeClr val="tx1"/>
                </a:solidFill>
                <a:latin typeface="Lucida Sans" pitchFamily="34" charset="0"/>
                <a:ea typeface="+mn-ea"/>
                <a:cs typeface="+mn-cs"/>
              </a:defRPr>
            </a:lvl4pPr>
            <a:lvl5pPr marL="1828800" algn="ctr" rtl="0" fontAlgn="base">
              <a:spcBef>
                <a:spcPct val="0"/>
              </a:spcBef>
              <a:spcAft>
                <a:spcPct val="0"/>
              </a:spcAft>
              <a:defRPr sz="1600" kern="1200">
                <a:solidFill>
                  <a:schemeClr val="tx1"/>
                </a:solidFill>
                <a:latin typeface="Lucida Sans" pitchFamily="34" charset="0"/>
                <a:ea typeface="+mn-ea"/>
                <a:cs typeface="+mn-cs"/>
              </a:defRPr>
            </a:lvl5pPr>
            <a:lvl6pPr marL="2286000" algn="l" defTabSz="914400" rtl="0" eaLnBrk="1" latinLnBrk="0" hangingPunct="1">
              <a:defRPr sz="1600" kern="1200">
                <a:solidFill>
                  <a:schemeClr val="tx1"/>
                </a:solidFill>
                <a:latin typeface="Lucida Sans" pitchFamily="34" charset="0"/>
                <a:ea typeface="+mn-ea"/>
                <a:cs typeface="+mn-cs"/>
              </a:defRPr>
            </a:lvl6pPr>
            <a:lvl7pPr marL="2743200" algn="l" defTabSz="914400" rtl="0" eaLnBrk="1" latinLnBrk="0" hangingPunct="1">
              <a:defRPr sz="1600" kern="1200">
                <a:solidFill>
                  <a:schemeClr val="tx1"/>
                </a:solidFill>
                <a:latin typeface="Lucida Sans" pitchFamily="34" charset="0"/>
                <a:ea typeface="+mn-ea"/>
                <a:cs typeface="+mn-cs"/>
              </a:defRPr>
            </a:lvl7pPr>
            <a:lvl8pPr marL="3200400" algn="l" defTabSz="914400" rtl="0" eaLnBrk="1" latinLnBrk="0" hangingPunct="1">
              <a:defRPr sz="1600" kern="1200">
                <a:solidFill>
                  <a:schemeClr val="tx1"/>
                </a:solidFill>
                <a:latin typeface="Lucida Sans" pitchFamily="34" charset="0"/>
                <a:ea typeface="+mn-ea"/>
                <a:cs typeface="+mn-cs"/>
              </a:defRPr>
            </a:lvl8pPr>
            <a:lvl9pPr marL="3657600" algn="l" defTabSz="914400" rtl="0" eaLnBrk="1" latinLnBrk="0" hangingPunct="1">
              <a:defRPr sz="1600" kern="1200">
                <a:solidFill>
                  <a:schemeClr val="tx1"/>
                </a:solidFill>
                <a:latin typeface="Lucida Sans" pitchFamily="34" charset="0"/>
                <a:ea typeface="+mn-ea"/>
                <a:cs typeface="+mn-cs"/>
              </a:defRPr>
            </a:lvl9pPr>
          </a:lstStyle>
          <a:p>
            <a:pPr>
              <a:defRPr/>
            </a:pPr>
            <a:fld id="{26FD3266-5040-4661-AAF4-C309985A471D}" type="datetime1">
              <a:rPr lang="de-DE" smtClean="0"/>
              <a:pPr>
                <a:defRPr/>
              </a:pPr>
              <a:t>01.12.2015</a:t>
            </a:fld>
            <a:r>
              <a:rPr lang="de-DE" dirty="0" smtClean="0"/>
              <a:t>   | </a:t>
            </a:r>
            <a:endParaRPr lang="de-DE" dirty="0"/>
          </a:p>
        </p:txBody>
      </p:sp>
    </p:spTree>
  </p:cSld>
  <p:clrMap bg1="lt1" tx1="dk1" bg2="lt2" tx2="dk2" accent1="accent1" accent2="accent2" accent3="accent3" accent4="accent4" accent5="accent5" accent6="accent6" hlink="hlink" folHlink="folHlink"/>
  <p:sldLayoutIdLst>
    <p:sldLayoutId id="2147483663" r:id="rId1"/>
    <p:sldLayoutId id="2147483661" r:id="rId2"/>
    <p:sldLayoutId id="2147483662" r:id="rId3"/>
    <p:sldLayoutId id="2147483665" r:id="rId4"/>
    <p:sldLayoutId id="2147483666" r:id="rId5"/>
    <p:sldLayoutId id="2147483669" r:id="rId6"/>
    <p:sldLayoutId id="2147483667" r:id="rId7"/>
    <p:sldLayoutId id="2147483668" r:id="rId8"/>
    <p:sldLayoutId id="2147483664" r:id="rId9"/>
    <p:sldLayoutId id="2147483670" r:id="rId10"/>
    <p:sldLayoutId id="2147483671" r:id="rId11"/>
    <p:sldLayoutId id="2147483672" r:id="rId12"/>
    <p:sldLayoutId id="2147483673" r:id="rId13"/>
  </p:sldLayoutIdLst>
  <p:timing>
    <p:tnLst>
      <p:par>
        <p:cTn id="1" dur="indefinite" restart="never" nodeType="tmRoot"/>
      </p:par>
    </p:tnLst>
  </p:timing>
  <p:hf hdr="0" ftr="0" dt="0"/>
  <p:txStyles>
    <p:titleStyle>
      <a:lvl1pPr algn="l" defTabSz="957263" rtl="0" eaLnBrk="1" fontAlgn="base" hangingPunct="1">
        <a:lnSpc>
          <a:spcPct val="95000"/>
        </a:lnSpc>
        <a:spcBef>
          <a:spcPct val="0"/>
        </a:spcBef>
        <a:spcAft>
          <a:spcPct val="0"/>
        </a:spcAft>
        <a:tabLst>
          <a:tab pos="207963" algn="l"/>
        </a:tabLst>
        <a:defRPr sz="2000">
          <a:solidFill>
            <a:schemeClr val="tx1"/>
          </a:solidFill>
          <a:latin typeface="+mj-lt"/>
          <a:ea typeface="+mj-ea"/>
          <a:cs typeface="+mj-cs"/>
        </a:defRPr>
      </a:lvl1pPr>
      <a:lvl2pPr algn="l" defTabSz="957263" rtl="0" eaLnBrk="1" fontAlgn="base" hangingPunct="1">
        <a:lnSpc>
          <a:spcPct val="95000"/>
        </a:lnSpc>
        <a:spcBef>
          <a:spcPct val="0"/>
        </a:spcBef>
        <a:spcAft>
          <a:spcPct val="0"/>
        </a:spcAft>
        <a:tabLst>
          <a:tab pos="207963" algn="l"/>
        </a:tabLst>
        <a:defRPr>
          <a:solidFill>
            <a:schemeClr val="bg1"/>
          </a:solidFill>
          <a:latin typeface="Lucida Sans" pitchFamily="34" charset="0"/>
        </a:defRPr>
      </a:lvl2pPr>
      <a:lvl3pPr algn="l" defTabSz="957263" rtl="0" eaLnBrk="1" fontAlgn="base" hangingPunct="1">
        <a:lnSpc>
          <a:spcPct val="95000"/>
        </a:lnSpc>
        <a:spcBef>
          <a:spcPct val="0"/>
        </a:spcBef>
        <a:spcAft>
          <a:spcPct val="0"/>
        </a:spcAft>
        <a:tabLst>
          <a:tab pos="207963" algn="l"/>
        </a:tabLst>
        <a:defRPr>
          <a:solidFill>
            <a:schemeClr val="bg1"/>
          </a:solidFill>
          <a:latin typeface="Lucida Sans" pitchFamily="34" charset="0"/>
        </a:defRPr>
      </a:lvl3pPr>
      <a:lvl4pPr algn="l" defTabSz="957263" rtl="0" eaLnBrk="1" fontAlgn="base" hangingPunct="1">
        <a:lnSpc>
          <a:spcPct val="95000"/>
        </a:lnSpc>
        <a:spcBef>
          <a:spcPct val="0"/>
        </a:spcBef>
        <a:spcAft>
          <a:spcPct val="0"/>
        </a:spcAft>
        <a:tabLst>
          <a:tab pos="207963" algn="l"/>
        </a:tabLst>
        <a:defRPr>
          <a:solidFill>
            <a:schemeClr val="bg1"/>
          </a:solidFill>
          <a:latin typeface="Lucida Sans" pitchFamily="34" charset="0"/>
        </a:defRPr>
      </a:lvl4pPr>
      <a:lvl5pPr algn="l" defTabSz="957263" rtl="0" eaLnBrk="1" fontAlgn="base" hangingPunct="1">
        <a:lnSpc>
          <a:spcPct val="95000"/>
        </a:lnSpc>
        <a:spcBef>
          <a:spcPct val="0"/>
        </a:spcBef>
        <a:spcAft>
          <a:spcPct val="0"/>
        </a:spcAft>
        <a:tabLst>
          <a:tab pos="207963" algn="l"/>
        </a:tabLst>
        <a:defRPr>
          <a:solidFill>
            <a:schemeClr val="bg1"/>
          </a:solidFill>
          <a:latin typeface="Lucida Sans" pitchFamily="34" charset="0"/>
        </a:defRPr>
      </a:lvl5pPr>
      <a:lvl6pPr marL="457200" algn="l" defTabSz="957263" rtl="0" eaLnBrk="1" fontAlgn="base" hangingPunct="1">
        <a:lnSpc>
          <a:spcPct val="95000"/>
        </a:lnSpc>
        <a:spcBef>
          <a:spcPct val="0"/>
        </a:spcBef>
        <a:spcAft>
          <a:spcPct val="0"/>
        </a:spcAft>
        <a:defRPr sz="2400" b="1">
          <a:solidFill>
            <a:srgbClr val="739600"/>
          </a:solidFill>
          <a:latin typeface="Lucida Sans" pitchFamily="34" charset="0"/>
        </a:defRPr>
      </a:lvl6pPr>
      <a:lvl7pPr marL="914400" algn="l" defTabSz="957263" rtl="0" eaLnBrk="1" fontAlgn="base" hangingPunct="1">
        <a:lnSpc>
          <a:spcPct val="95000"/>
        </a:lnSpc>
        <a:spcBef>
          <a:spcPct val="0"/>
        </a:spcBef>
        <a:spcAft>
          <a:spcPct val="0"/>
        </a:spcAft>
        <a:defRPr sz="2400" b="1">
          <a:solidFill>
            <a:srgbClr val="739600"/>
          </a:solidFill>
          <a:latin typeface="Lucida Sans" pitchFamily="34" charset="0"/>
        </a:defRPr>
      </a:lvl7pPr>
      <a:lvl8pPr marL="1371600" algn="l" defTabSz="957263" rtl="0" eaLnBrk="1" fontAlgn="base" hangingPunct="1">
        <a:lnSpc>
          <a:spcPct val="95000"/>
        </a:lnSpc>
        <a:spcBef>
          <a:spcPct val="0"/>
        </a:spcBef>
        <a:spcAft>
          <a:spcPct val="0"/>
        </a:spcAft>
        <a:defRPr sz="2400" b="1">
          <a:solidFill>
            <a:srgbClr val="739600"/>
          </a:solidFill>
          <a:latin typeface="Lucida Sans" pitchFamily="34" charset="0"/>
        </a:defRPr>
      </a:lvl8pPr>
      <a:lvl9pPr marL="1828800" algn="l" defTabSz="957263" rtl="0" eaLnBrk="1" fontAlgn="base" hangingPunct="1">
        <a:lnSpc>
          <a:spcPct val="95000"/>
        </a:lnSpc>
        <a:spcBef>
          <a:spcPct val="0"/>
        </a:spcBef>
        <a:spcAft>
          <a:spcPct val="0"/>
        </a:spcAft>
        <a:defRPr sz="2400" b="1">
          <a:solidFill>
            <a:srgbClr val="739600"/>
          </a:solidFill>
          <a:latin typeface="Lucida Sans" pitchFamily="34" charset="0"/>
        </a:defRPr>
      </a:lvl9pPr>
    </p:titleStyle>
    <p:bodyStyle>
      <a:lvl1pPr marL="342900" indent="-342900" algn="l" defTabSz="957263" rtl="0" eaLnBrk="1" fontAlgn="base" hangingPunct="1">
        <a:lnSpc>
          <a:spcPts val="2400"/>
        </a:lnSpc>
        <a:spcBef>
          <a:spcPct val="0"/>
        </a:spcBef>
        <a:spcAft>
          <a:spcPct val="0"/>
        </a:spcAft>
        <a:buClr>
          <a:srgbClr val="C2284E"/>
        </a:buClr>
        <a:buFont typeface="Wingdings" pitchFamily="2" charset="2"/>
        <a:tabLst>
          <a:tab pos="268288" algn="l"/>
        </a:tabLst>
        <a:defRPr sz="1600">
          <a:solidFill>
            <a:schemeClr val="tx1"/>
          </a:solidFill>
          <a:latin typeface="+mj-lt"/>
          <a:ea typeface="+mn-ea"/>
          <a:cs typeface="Arial" pitchFamily="34" charset="0"/>
        </a:defRPr>
      </a:lvl1pPr>
      <a:lvl2pPr marL="357188" indent="-355600" algn="l" defTabSz="957263" rtl="0" eaLnBrk="1" fontAlgn="base" hangingPunct="1">
        <a:lnSpc>
          <a:spcPts val="2400"/>
        </a:lnSpc>
        <a:spcBef>
          <a:spcPct val="0"/>
        </a:spcBef>
        <a:spcAft>
          <a:spcPct val="0"/>
        </a:spcAft>
        <a:buClr>
          <a:srgbClr val="B2B2B2"/>
        </a:buClr>
        <a:buSzPct val="120000"/>
        <a:buFont typeface="Arial" pitchFamily="34" charset="0"/>
        <a:buChar char="•"/>
        <a:tabLst>
          <a:tab pos="268288" algn="l"/>
        </a:tabLst>
        <a:defRPr sz="1600">
          <a:solidFill>
            <a:schemeClr val="tx1"/>
          </a:solidFill>
          <a:latin typeface="Arial" pitchFamily="34" charset="0"/>
          <a:cs typeface="Arial" pitchFamily="34" charset="0"/>
        </a:defRPr>
      </a:lvl2pPr>
      <a:lvl3pPr marL="365125" indent="179388" algn="l" defTabSz="957263" rtl="0" eaLnBrk="1" fontAlgn="base" hangingPunct="1">
        <a:lnSpc>
          <a:spcPts val="2400"/>
        </a:lnSpc>
        <a:spcBef>
          <a:spcPct val="0"/>
        </a:spcBef>
        <a:spcAft>
          <a:spcPct val="0"/>
        </a:spcAft>
        <a:buClr>
          <a:srgbClr val="C5005A"/>
        </a:buClr>
        <a:buFont typeface="Lucida Sans" pitchFamily="34" charset="0"/>
        <a:buChar char="–"/>
        <a:tabLst>
          <a:tab pos="268288" algn="l"/>
        </a:tabLst>
        <a:defRPr sz="1600">
          <a:solidFill>
            <a:schemeClr val="tx1"/>
          </a:solidFill>
          <a:latin typeface="Arial" pitchFamily="34" charset="0"/>
          <a:cs typeface="Arial" pitchFamily="34" charset="0"/>
        </a:defRPr>
      </a:lvl3pPr>
      <a:lvl4pPr marL="806450" indent="-3175" algn="l" defTabSz="957263" rtl="0" eaLnBrk="1" fontAlgn="base" hangingPunct="1">
        <a:lnSpc>
          <a:spcPts val="2400"/>
        </a:lnSpc>
        <a:spcBef>
          <a:spcPct val="0"/>
        </a:spcBef>
        <a:spcAft>
          <a:spcPct val="0"/>
        </a:spcAft>
        <a:buClr>
          <a:srgbClr val="C5005A"/>
        </a:buClr>
        <a:buSzPct val="130000"/>
        <a:buFont typeface="Lucida Sans" pitchFamily="34" charset="0"/>
        <a:buChar char="&gt;"/>
        <a:tabLst>
          <a:tab pos="268288" algn="l"/>
        </a:tabLst>
        <a:defRPr sz="1400" i="1">
          <a:solidFill>
            <a:schemeClr val="tx1"/>
          </a:solidFill>
          <a:latin typeface="Arial" pitchFamily="34" charset="0"/>
          <a:cs typeface="Arial" pitchFamily="34" charset="0"/>
        </a:defRPr>
      </a:lvl4pPr>
      <a:lvl5pPr marL="1525588" indent="303213" algn="l" defTabSz="957263" rtl="0" eaLnBrk="1" fontAlgn="base" hangingPunct="1">
        <a:spcBef>
          <a:spcPct val="20000"/>
        </a:spcBef>
        <a:spcAft>
          <a:spcPct val="0"/>
        </a:spcAft>
        <a:tabLst>
          <a:tab pos="268288" algn="l"/>
        </a:tabLst>
        <a:defRPr sz="1600">
          <a:solidFill>
            <a:schemeClr val="tx1"/>
          </a:solidFill>
          <a:latin typeface="Arial" charset="0"/>
          <a:cs typeface="Arial" charset="0"/>
        </a:defRPr>
      </a:lvl5pPr>
      <a:lvl6pPr marL="1982788" algn="l" defTabSz="957263" rtl="0" eaLnBrk="1" fontAlgn="base" hangingPunct="1">
        <a:spcBef>
          <a:spcPct val="20000"/>
        </a:spcBef>
        <a:spcAft>
          <a:spcPct val="0"/>
        </a:spcAft>
        <a:tabLst>
          <a:tab pos="268288" algn="l"/>
        </a:tabLst>
        <a:defRPr sz="1600">
          <a:solidFill>
            <a:schemeClr val="tx1"/>
          </a:solidFill>
          <a:latin typeface="Arial" charset="0"/>
        </a:defRPr>
      </a:lvl6pPr>
      <a:lvl7pPr marL="2439988" algn="l" defTabSz="957263" rtl="0" eaLnBrk="1" fontAlgn="base" hangingPunct="1">
        <a:spcBef>
          <a:spcPct val="20000"/>
        </a:spcBef>
        <a:spcAft>
          <a:spcPct val="0"/>
        </a:spcAft>
        <a:tabLst>
          <a:tab pos="268288" algn="l"/>
        </a:tabLst>
        <a:defRPr sz="1600">
          <a:solidFill>
            <a:schemeClr val="tx1"/>
          </a:solidFill>
          <a:latin typeface="Arial" charset="0"/>
        </a:defRPr>
      </a:lvl7pPr>
      <a:lvl8pPr marL="2897188" algn="l" defTabSz="957263" rtl="0" eaLnBrk="1" fontAlgn="base" hangingPunct="1">
        <a:spcBef>
          <a:spcPct val="20000"/>
        </a:spcBef>
        <a:spcAft>
          <a:spcPct val="0"/>
        </a:spcAft>
        <a:tabLst>
          <a:tab pos="268288" algn="l"/>
        </a:tabLst>
        <a:defRPr sz="1600">
          <a:solidFill>
            <a:schemeClr val="tx1"/>
          </a:solidFill>
          <a:latin typeface="Arial" charset="0"/>
        </a:defRPr>
      </a:lvl8pPr>
      <a:lvl9pPr marL="3354388" algn="l" defTabSz="957263" rtl="0" eaLnBrk="1" fontAlgn="base" hangingPunct="1">
        <a:spcBef>
          <a:spcPct val="20000"/>
        </a:spcBef>
        <a:spcAft>
          <a:spcPct val="0"/>
        </a:spcAft>
        <a:tabLst>
          <a:tab pos="268288" algn="l"/>
        </a:tabLst>
        <a:defRPr sz="1600">
          <a:solidFill>
            <a:schemeClr val="tx1"/>
          </a:solidFill>
          <a:latin typeface="Arial"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image" Target="../media/image20.wmf"/><Relationship Id="rId5" Type="http://schemas.openxmlformats.org/officeDocument/2006/relationships/image" Target="../media/image19.pn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11.xml"/><Relationship Id="rId5" Type="http://schemas.openxmlformats.org/officeDocument/2006/relationships/image" Target="../media/image23.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11.xml"/><Relationship Id="rId5" Type="http://schemas.openxmlformats.org/officeDocument/2006/relationships/image" Target="../media/image2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hteck 1"/>
          <p:cNvSpPr>
            <a:spLocks noChangeArrowheads="1"/>
          </p:cNvSpPr>
          <p:nvPr/>
        </p:nvSpPr>
        <p:spPr bwMode="auto">
          <a:xfrm>
            <a:off x="560512" y="1380364"/>
            <a:ext cx="9345488" cy="5989332"/>
          </a:xfrm>
          <a:prstGeom prst="rect">
            <a:avLst/>
          </a:prstGeom>
          <a:noFill/>
          <a:ln>
            <a:noFill/>
          </a:ln>
          <a:extLst/>
        </p:spPr>
        <p:txBody>
          <a:bodyPr wrap="square">
            <a:spAutoFit/>
          </a:bodyPr>
          <a:lstStyle/>
          <a:p>
            <a:pPr algn="ctr" eaLnBrk="1" hangingPunct="1">
              <a:defRPr/>
            </a:pPr>
            <a:endParaRPr lang="de-DE" sz="2800" b="1" dirty="0" smtClean="0">
              <a:solidFill>
                <a:srgbClr val="9C1756"/>
              </a:solidFill>
              <a:latin typeface="+mn-lt"/>
              <a:cs typeface="Arial" panose="020B0604020202020204" pitchFamily="34" charset="0"/>
            </a:endParaRPr>
          </a:p>
          <a:p>
            <a:pPr algn="ctr" eaLnBrk="1" hangingPunct="1">
              <a:defRPr/>
            </a:pPr>
            <a:endParaRPr lang="de-DE" sz="2800" b="1" dirty="0" smtClean="0">
              <a:solidFill>
                <a:srgbClr val="9C1756"/>
              </a:solidFill>
              <a:latin typeface="+mn-lt"/>
              <a:cs typeface="Arial" panose="020B0604020202020204" pitchFamily="34" charset="0"/>
            </a:endParaRPr>
          </a:p>
          <a:p>
            <a:pPr algn="ctr" eaLnBrk="1" hangingPunct="1">
              <a:defRPr/>
            </a:pPr>
            <a:r>
              <a:rPr lang="de-DE" sz="2800" b="1" dirty="0" smtClean="0">
                <a:solidFill>
                  <a:srgbClr val="9C1756"/>
                </a:solidFill>
                <a:latin typeface="+mn-lt"/>
                <a:cs typeface="Arial" panose="020B0604020202020204" pitchFamily="34" charset="0"/>
              </a:rPr>
              <a:t>Das Persönliche Budget</a:t>
            </a:r>
          </a:p>
          <a:p>
            <a:pPr algn="ctr" eaLnBrk="1" hangingPunct="1">
              <a:defRPr/>
            </a:pPr>
            <a:endParaRPr lang="de-DE" sz="2400" b="1" dirty="0">
              <a:solidFill>
                <a:srgbClr val="9C1756"/>
              </a:solidFill>
              <a:latin typeface="+mn-lt"/>
              <a:cs typeface="Arial" panose="020B0604020202020204" pitchFamily="34" charset="0"/>
            </a:endParaRPr>
          </a:p>
          <a:p>
            <a:pPr algn="ctr" eaLnBrk="1" hangingPunct="1">
              <a:lnSpc>
                <a:spcPct val="130000"/>
              </a:lnSpc>
              <a:defRPr/>
            </a:pPr>
            <a:r>
              <a:rPr lang="de-DE" sz="2400" b="1" dirty="0" smtClean="0">
                <a:solidFill>
                  <a:srgbClr val="000000"/>
                </a:solidFill>
                <a:latin typeface="+mn-lt"/>
                <a:cs typeface="Arial" panose="020B0604020202020204" pitchFamily="34" charset="0"/>
              </a:rPr>
              <a:t>Erfahrungen aus Deutschland</a:t>
            </a:r>
          </a:p>
          <a:p>
            <a:pPr algn="ctr" eaLnBrk="1" hangingPunct="1">
              <a:defRPr/>
            </a:pPr>
            <a:endParaRPr lang="de-DE" sz="2000" b="1" dirty="0">
              <a:solidFill>
                <a:srgbClr val="000000"/>
              </a:solidFill>
              <a:latin typeface="+mn-lt"/>
              <a:cs typeface="Arial" panose="020B0604020202020204" pitchFamily="34" charset="0"/>
            </a:endParaRPr>
          </a:p>
          <a:p>
            <a:pPr>
              <a:lnSpc>
                <a:spcPct val="130000"/>
              </a:lnSpc>
              <a:defRPr/>
            </a:pPr>
            <a:r>
              <a:rPr lang="de-DE" sz="2000" i="1" dirty="0" smtClean="0">
                <a:solidFill>
                  <a:srgbClr val="000000">
                    <a:lumMod val="95000"/>
                    <a:lumOff val="5000"/>
                  </a:srgbClr>
                </a:solidFill>
                <a:latin typeface="+mn-lt"/>
                <a:cs typeface="Arial" panose="020B0604020202020204" pitchFamily="34" charset="0"/>
              </a:rPr>
              <a:t>Sitzung des Tiroler </a:t>
            </a:r>
            <a:r>
              <a:rPr lang="de-DE" sz="2000" i="1" dirty="0" err="1" smtClean="0">
                <a:solidFill>
                  <a:srgbClr val="000000">
                    <a:lumMod val="95000"/>
                    <a:lumOff val="5000"/>
                  </a:srgbClr>
                </a:solidFill>
                <a:latin typeface="+mn-lt"/>
                <a:cs typeface="Arial" panose="020B0604020202020204" pitchFamily="34" charset="0"/>
              </a:rPr>
              <a:t>Monitoringausschusses</a:t>
            </a:r>
            <a:endParaRPr lang="de-DE" sz="2000" i="1" dirty="0" smtClean="0">
              <a:solidFill>
                <a:srgbClr val="000000">
                  <a:lumMod val="95000"/>
                  <a:lumOff val="5000"/>
                </a:srgbClr>
              </a:solidFill>
              <a:latin typeface="+mn-lt"/>
              <a:cs typeface="Arial" panose="020B0604020202020204" pitchFamily="34" charset="0"/>
            </a:endParaRPr>
          </a:p>
          <a:p>
            <a:pPr>
              <a:lnSpc>
                <a:spcPct val="130000"/>
              </a:lnSpc>
              <a:defRPr/>
            </a:pPr>
            <a:r>
              <a:rPr lang="de-DE" sz="2000" i="1" dirty="0" smtClean="0">
                <a:solidFill>
                  <a:srgbClr val="000000">
                    <a:lumMod val="95000"/>
                    <a:lumOff val="5000"/>
                  </a:srgbClr>
                </a:solidFill>
                <a:latin typeface="+mn-lt"/>
                <a:cs typeface="Arial" panose="020B0604020202020204" pitchFamily="34" charset="0"/>
              </a:rPr>
              <a:t>1. Dezember 2015</a:t>
            </a:r>
            <a:endParaRPr lang="de-DE" sz="2000" dirty="0" smtClean="0">
              <a:solidFill>
                <a:srgbClr val="000000">
                  <a:lumMod val="95000"/>
                  <a:lumOff val="5000"/>
                </a:srgbClr>
              </a:solidFill>
              <a:latin typeface="+mn-lt"/>
              <a:cs typeface="Arial" panose="020B0604020202020204" pitchFamily="34" charset="0"/>
            </a:endParaRPr>
          </a:p>
          <a:p>
            <a:pPr>
              <a:defRPr/>
            </a:pPr>
            <a:endParaRPr lang="de-DE" sz="1800" dirty="0">
              <a:solidFill>
                <a:srgbClr val="000000">
                  <a:lumMod val="95000"/>
                  <a:lumOff val="5000"/>
                </a:srgbClr>
              </a:solidFill>
              <a:latin typeface="+mn-lt"/>
              <a:cs typeface="Arial" panose="020B0604020202020204" pitchFamily="34" charset="0"/>
            </a:endParaRPr>
          </a:p>
          <a:p>
            <a:pPr>
              <a:defRPr/>
            </a:pPr>
            <a:r>
              <a:rPr lang="de-DE" sz="1800" dirty="0" smtClean="0">
                <a:solidFill>
                  <a:srgbClr val="000000">
                    <a:lumMod val="95000"/>
                    <a:lumOff val="5000"/>
                  </a:srgbClr>
                </a:solidFill>
                <a:latin typeface="+mn-lt"/>
                <a:cs typeface="Arial" panose="020B0604020202020204" pitchFamily="34" charset="0"/>
              </a:rPr>
              <a:t>Prof</a:t>
            </a:r>
            <a:r>
              <a:rPr lang="de-DE" sz="1800" dirty="0">
                <a:solidFill>
                  <a:srgbClr val="000000">
                    <a:lumMod val="95000"/>
                    <a:lumOff val="5000"/>
                  </a:srgbClr>
                </a:solidFill>
                <a:latin typeface="+mn-lt"/>
                <a:cs typeface="Arial" panose="020B0604020202020204" pitchFamily="34" charset="0"/>
              </a:rPr>
              <a:t>. Dr. Gudrun </a:t>
            </a:r>
            <a:r>
              <a:rPr lang="de-DE" sz="1800" dirty="0" err="1">
                <a:solidFill>
                  <a:srgbClr val="000000">
                    <a:lumMod val="95000"/>
                    <a:lumOff val="5000"/>
                  </a:srgbClr>
                </a:solidFill>
                <a:latin typeface="+mn-lt"/>
                <a:cs typeface="Arial" panose="020B0604020202020204" pitchFamily="34" charset="0"/>
              </a:rPr>
              <a:t>Wansing</a:t>
            </a:r>
            <a:endParaRPr lang="de-DE" sz="1800" dirty="0">
              <a:solidFill>
                <a:srgbClr val="000000">
                  <a:lumMod val="95000"/>
                  <a:lumOff val="5000"/>
                </a:srgbClr>
              </a:solidFill>
              <a:latin typeface="+mn-lt"/>
              <a:cs typeface="Arial" panose="020B0604020202020204" pitchFamily="34" charset="0"/>
            </a:endParaRPr>
          </a:p>
          <a:p>
            <a:pPr>
              <a:defRPr/>
            </a:pPr>
            <a:r>
              <a:rPr lang="de-DE" sz="1800" dirty="0">
                <a:solidFill>
                  <a:srgbClr val="000000">
                    <a:lumMod val="95000"/>
                    <a:lumOff val="5000"/>
                  </a:srgbClr>
                </a:solidFill>
                <a:latin typeface="+mn-lt"/>
                <a:cs typeface="Arial" panose="020B0604020202020204" pitchFamily="34" charset="0"/>
              </a:rPr>
              <a:t>Universität Kassel</a:t>
            </a:r>
          </a:p>
          <a:p>
            <a:pPr>
              <a:defRPr/>
            </a:pPr>
            <a:r>
              <a:rPr lang="de-DE" sz="1800" dirty="0">
                <a:solidFill>
                  <a:srgbClr val="000000">
                    <a:lumMod val="95000"/>
                    <a:lumOff val="5000"/>
                  </a:srgbClr>
                </a:solidFill>
                <a:latin typeface="+mn-lt"/>
                <a:cs typeface="Arial" panose="020B0604020202020204" pitchFamily="34" charset="0"/>
              </a:rPr>
              <a:t>Institut für Sozialwesen | FG Behinderung und Inklusion </a:t>
            </a:r>
          </a:p>
          <a:p>
            <a:pPr algn="ctr" eaLnBrk="1" hangingPunct="1">
              <a:defRPr/>
            </a:pPr>
            <a:endParaRPr lang="de-DE" sz="2000" b="1" dirty="0">
              <a:solidFill>
                <a:srgbClr val="000000">
                  <a:lumMod val="95000"/>
                  <a:lumOff val="5000"/>
                </a:srgbClr>
              </a:solidFill>
              <a:latin typeface="+mn-lt"/>
              <a:cs typeface="Arial" panose="020B0604020202020204" pitchFamily="34" charset="0"/>
            </a:endParaRPr>
          </a:p>
          <a:p>
            <a:pPr algn="ctr" eaLnBrk="1" hangingPunct="1">
              <a:defRPr/>
            </a:pPr>
            <a:endParaRPr lang="de-DE" sz="2000" b="1" dirty="0">
              <a:solidFill>
                <a:srgbClr val="000000">
                  <a:lumMod val="95000"/>
                  <a:lumOff val="5000"/>
                </a:srgbClr>
              </a:solidFill>
              <a:latin typeface="+mn-lt"/>
              <a:cs typeface="Arial" panose="020B0604020202020204" pitchFamily="34" charset="0"/>
            </a:endParaRPr>
          </a:p>
          <a:p>
            <a:pPr algn="ctr" eaLnBrk="1" hangingPunct="1">
              <a:defRPr/>
            </a:pPr>
            <a:endParaRPr lang="de-DE" sz="2000" b="1" dirty="0">
              <a:solidFill>
                <a:srgbClr val="000000">
                  <a:lumMod val="95000"/>
                  <a:lumOff val="5000"/>
                </a:srgbClr>
              </a:solidFill>
              <a:latin typeface="+mn-lt"/>
              <a:cs typeface="Arial" panose="020B0604020202020204" pitchFamily="34" charset="0"/>
            </a:endParaRPr>
          </a:p>
          <a:p>
            <a:pPr algn="ctr" eaLnBrk="1" hangingPunct="1">
              <a:defRPr/>
            </a:pPr>
            <a:endParaRPr lang="de-DE" sz="2000" b="1" dirty="0">
              <a:solidFill>
                <a:srgbClr val="000000">
                  <a:lumMod val="95000"/>
                  <a:lumOff val="5000"/>
                </a:srgbClr>
              </a:solidFill>
              <a:latin typeface="+mn-lt"/>
              <a:cs typeface="Arial" panose="020B0604020202020204" pitchFamily="34" charset="0"/>
            </a:endParaRPr>
          </a:p>
          <a:p>
            <a:pPr algn="ctr" eaLnBrk="1" hangingPunct="1">
              <a:defRPr/>
            </a:pPr>
            <a:endParaRPr lang="de-DE" sz="2000" b="1" dirty="0">
              <a:solidFill>
                <a:srgbClr val="000000">
                  <a:lumMod val="95000"/>
                  <a:lumOff val="5000"/>
                </a:srgbClr>
              </a:solidFill>
              <a:latin typeface="+mn-lt"/>
              <a:cs typeface="Arial" panose="020B0604020202020204" pitchFamily="34" charset="0"/>
            </a:endParaRPr>
          </a:p>
        </p:txBody>
      </p:sp>
      <p:pic>
        <p:nvPicPr>
          <p:cNvPr id="615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7016" y="35834"/>
            <a:ext cx="2330371"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594" y="764704"/>
            <a:ext cx="2591084" cy="1248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95365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2" name="Rectangle 4"/>
          <p:cNvSpPr>
            <a:spLocks noChangeArrowheads="1"/>
          </p:cNvSpPr>
          <p:nvPr/>
        </p:nvSpPr>
        <p:spPr bwMode="auto">
          <a:xfrm>
            <a:off x="715143" y="821031"/>
            <a:ext cx="887773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de-DE" altLang="de-DE" sz="2000" b="1" dirty="0">
                <a:solidFill>
                  <a:srgbClr val="A3004E"/>
                </a:solidFill>
                <a:latin typeface="+mj-lt"/>
                <a:cs typeface="Arial" pitchFamily="34" charset="0"/>
              </a:rPr>
              <a:t>Welche Leistungen kommen für ein Persönliches Budget in Frage?</a:t>
            </a:r>
          </a:p>
        </p:txBody>
      </p:sp>
      <p:grpSp>
        <p:nvGrpSpPr>
          <p:cNvPr id="575501" name="Group 13"/>
          <p:cNvGrpSpPr>
            <a:grpSpLocks/>
          </p:cNvGrpSpPr>
          <p:nvPr/>
        </p:nvGrpSpPr>
        <p:grpSpPr bwMode="auto">
          <a:xfrm>
            <a:off x="4799050" y="1960240"/>
            <a:ext cx="3697618" cy="1828800"/>
            <a:chOff x="624" y="1392"/>
            <a:chExt cx="2304" cy="1365"/>
          </a:xfrm>
        </p:grpSpPr>
        <p:pic>
          <p:nvPicPr>
            <p:cNvPr id="575497" name="Picture 9" descr="Waschen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 y="1392"/>
              <a:ext cx="1485" cy="1111"/>
            </a:xfrm>
            <a:prstGeom prst="rect">
              <a:avLst/>
            </a:prstGeom>
            <a:noFill/>
            <a:extLst>
              <a:ext uri="{909E8E84-426E-40DD-AFC4-6F175D3DCCD1}">
                <a14:hiddenFill xmlns:a14="http://schemas.microsoft.com/office/drawing/2010/main">
                  <a:solidFill>
                    <a:srgbClr val="FFFFFF"/>
                  </a:solidFill>
                </a14:hiddenFill>
              </a:ext>
            </a:extLst>
          </p:spPr>
        </p:pic>
        <p:sp>
          <p:nvSpPr>
            <p:cNvPr id="575500" name="Text Box 12"/>
            <p:cNvSpPr txBox="1">
              <a:spLocks noChangeArrowheads="1"/>
            </p:cNvSpPr>
            <p:nvPr/>
          </p:nvSpPr>
          <p:spPr bwMode="auto">
            <a:xfrm>
              <a:off x="720" y="2544"/>
              <a:ext cx="2208"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de-DE" altLang="de-DE"/>
                <a:t>beim Wohnen</a:t>
              </a:r>
            </a:p>
          </p:txBody>
        </p:sp>
      </p:grpSp>
      <p:grpSp>
        <p:nvGrpSpPr>
          <p:cNvPr id="575505" name="Group 17"/>
          <p:cNvGrpSpPr>
            <a:grpSpLocks/>
          </p:cNvGrpSpPr>
          <p:nvPr/>
        </p:nvGrpSpPr>
        <p:grpSpPr bwMode="auto">
          <a:xfrm>
            <a:off x="4664968" y="4182793"/>
            <a:ext cx="3354776" cy="1635126"/>
            <a:chOff x="336" y="2975"/>
            <a:chExt cx="2640" cy="1030"/>
          </a:xfrm>
        </p:grpSpPr>
        <p:pic>
          <p:nvPicPr>
            <p:cNvPr id="575498" name="Picture 10" descr="Transport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 y="2975"/>
              <a:ext cx="1526" cy="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5503" name="Text Box 15"/>
            <p:cNvSpPr txBox="1">
              <a:spLocks noChangeArrowheads="1"/>
            </p:cNvSpPr>
            <p:nvPr/>
          </p:nvSpPr>
          <p:spPr bwMode="auto">
            <a:xfrm>
              <a:off x="336" y="3792"/>
              <a:ext cx="2640"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de-DE" altLang="de-DE"/>
                <a:t>um überall hin zu kommen </a:t>
              </a:r>
            </a:p>
          </p:txBody>
        </p:sp>
      </p:grpSp>
      <p:sp>
        <p:nvSpPr>
          <p:cNvPr id="575509" name="Rectangle 21"/>
          <p:cNvSpPr>
            <a:spLocks noChangeArrowheads="1"/>
          </p:cNvSpPr>
          <p:nvPr/>
        </p:nvSpPr>
        <p:spPr bwMode="auto">
          <a:xfrm>
            <a:off x="3745706" y="2690813"/>
            <a:ext cx="9906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575513" name="Rectangle 25"/>
          <p:cNvSpPr>
            <a:spLocks noChangeArrowheads="1"/>
          </p:cNvSpPr>
          <p:nvPr/>
        </p:nvSpPr>
        <p:spPr bwMode="auto">
          <a:xfrm>
            <a:off x="3725069" y="2562225"/>
            <a:ext cx="9906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grpSp>
        <p:nvGrpSpPr>
          <p:cNvPr id="575518" name="Group 30"/>
          <p:cNvGrpSpPr>
            <a:grpSpLocks/>
          </p:cNvGrpSpPr>
          <p:nvPr/>
        </p:nvGrpSpPr>
        <p:grpSpPr bwMode="auto">
          <a:xfrm>
            <a:off x="7770018" y="2011387"/>
            <a:ext cx="1857375" cy="1921669"/>
            <a:chOff x="3264" y="1152"/>
            <a:chExt cx="1536" cy="1317"/>
          </a:xfrm>
        </p:grpSpPr>
        <p:pic>
          <p:nvPicPr>
            <p:cNvPr id="575512" name="Picture 24" descr="03 Werkban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4" y="1152"/>
              <a:ext cx="1428" cy="1092"/>
            </a:xfrm>
            <a:prstGeom prst="rect">
              <a:avLst/>
            </a:prstGeom>
            <a:noFill/>
            <a:extLst>
              <a:ext uri="{909E8E84-426E-40DD-AFC4-6F175D3DCCD1}">
                <a14:hiddenFill xmlns:a14="http://schemas.microsoft.com/office/drawing/2010/main">
                  <a:solidFill>
                    <a:srgbClr val="FFFFFF"/>
                  </a:solidFill>
                </a14:hiddenFill>
              </a:ext>
            </a:extLst>
          </p:spPr>
        </p:pic>
        <p:sp>
          <p:nvSpPr>
            <p:cNvPr id="575514" name="Text Box 26"/>
            <p:cNvSpPr txBox="1">
              <a:spLocks noChangeArrowheads="1"/>
            </p:cNvSpPr>
            <p:nvPr/>
          </p:nvSpPr>
          <p:spPr bwMode="auto">
            <a:xfrm>
              <a:off x="3408" y="2256"/>
              <a:ext cx="1392"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de-DE" altLang="de-DE" dirty="0"/>
                <a:t>bei der Arbeit</a:t>
              </a:r>
            </a:p>
          </p:txBody>
        </p:sp>
      </p:grpSp>
      <p:sp>
        <p:nvSpPr>
          <p:cNvPr id="575516" name="Rectangle 28"/>
          <p:cNvSpPr>
            <a:spLocks noChangeArrowheads="1"/>
          </p:cNvSpPr>
          <p:nvPr/>
        </p:nvSpPr>
        <p:spPr bwMode="auto">
          <a:xfrm>
            <a:off x="3740547" y="2690813"/>
            <a:ext cx="9906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grpSp>
        <p:nvGrpSpPr>
          <p:cNvPr id="575519" name="Group 31"/>
          <p:cNvGrpSpPr>
            <a:grpSpLocks/>
          </p:cNvGrpSpPr>
          <p:nvPr/>
        </p:nvGrpSpPr>
        <p:grpSpPr bwMode="auto">
          <a:xfrm>
            <a:off x="7509135" y="4182793"/>
            <a:ext cx="2553270" cy="1589088"/>
            <a:chOff x="3312" y="2640"/>
            <a:chExt cx="2064" cy="1214"/>
          </a:xfrm>
        </p:grpSpPr>
        <p:pic>
          <p:nvPicPr>
            <p:cNvPr id="575515" name="Picture 27" descr="08 Freundinnen"/>
            <p:cNvPicPr>
              <a:picLocks noChangeAspect="1" noChangeArrowheads="1"/>
            </p:cNvPicPr>
            <p:nvPr/>
          </p:nvPicPr>
          <p:blipFill>
            <a:blip r:embed="rId6">
              <a:lum bright="6000"/>
              <a:extLst>
                <a:ext uri="{28A0092B-C50C-407E-A947-70E740481C1C}">
                  <a14:useLocalDpi xmlns:a14="http://schemas.microsoft.com/office/drawing/2010/main" val="0"/>
                </a:ext>
              </a:extLst>
            </a:blip>
            <a:srcRect/>
            <a:stretch>
              <a:fillRect/>
            </a:stretch>
          </p:blipFill>
          <p:spPr bwMode="auto">
            <a:xfrm>
              <a:off x="3552" y="2640"/>
              <a:ext cx="1410" cy="930"/>
            </a:xfrm>
            <a:prstGeom prst="rect">
              <a:avLst/>
            </a:prstGeom>
            <a:noFill/>
            <a:extLst>
              <a:ext uri="{909E8E84-426E-40DD-AFC4-6F175D3DCCD1}">
                <a14:hiddenFill xmlns:a14="http://schemas.microsoft.com/office/drawing/2010/main">
                  <a:solidFill>
                    <a:srgbClr val="FFFFFF"/>
                  </a:solidFill>
                </a14:hiddenFill>
              </a:ext>
            </a:extLst>
          </p:spPr>
        </p:pic>
        <p:sp>
          <p:nvSpPr>
            <p:cNvPr id="575517" name="Text Box 29"/>
            <p:cNvSpPr txBox="1">
              <a:spLocks noChangeArrowheads="1"/>
            </p:cNvSpPr>
            <p:nvPr/>
          </p:nvSpPr>
          <p:spPr bwMode="auto">
            <a:xfrm>
              <a:off x="3312" y="3641"/>
              <a:ext cx="2064"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de-DE" altLang="de-DE"/>
                <a:t>um Freunde zu treffen</a:t>
              </a:r>
            </a:p>
          </p:txBody>
        </p:sp>
      </p:grpSp>
      <p:sp>
        <p:nvSpPr>
          <p:cNvPr id="575520" name="Rectangle 32"/>
          <p:cNvSpPr>
            <a:spLocks noChangeArrowheads="1"/>
          </p:cNvSpPr>
          <p:nvPr/>
        </p:nvSpPr>
        <p:spPr bwMode="auto">
          <a:xfrm>
            <a:off x="982000" y="1395706"/>
            <a:ext cx="8219471"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Times New Roman" panose="02020603050405020304" pitchFamily="18" charset="0"/>
              </a:defRPr>
            </a:lvl1pPr>
            <a:lvl2pPr marL="742950" indent="-285750" algn="l">
              <a:spcBef>
                <a:spcPct val="20000"/>
              </a:spcBef>
              <a:buChar char="–"/>
              <a:defRPr sz="2800">
                <a:solidFill>
                  <a:schemeClr val="tx1"/>
                </a:solidFill>
                <a:latin typeface="Times New Roman" panose="02020603050405020304" pitchFamily="18" charset="0"/>
              </a:defRPr>
            </a:lvl2pPr>
            <a:lvl3pPr marL="1143000" indent="-228600" algn="l">
              <a:spcBef>
                <a:spcPct val="20000"/>
              </a:spcBef>
              <a:buChar char="•"/>
              <a:defRPr sz="2400">
                <a:solidFill>
                  <a:schemeClr val="tx1"/>
                </a:solidFill>
                <a:latin typeface="Times New Roman" panose="02020603050405020304" pitchFamily="18" charset="0"/>
              </a:defRPr>
            </a:lvl3pPr>
            <a:lvl4pPr marL="1600200" indent="-228600" algn="l">
              <a:spcBef>
                <a:spcPct val="20000"/>
              </a:spcBef>
              <a:buChar char="–"/>
              <a:defRPr sz="2000">
                <a:solidFill>
                  <a:schemeClr val="tx1"/>
                </a:solidFill>
                <a:latin typeface="Times New Roman" panose="02020603050405020304" pitchFamily="18" charset="0"/>
              </a:defRPr>
            </a:lvl4pPr>
            <a:lvl5pPr marL="2057400" indent="-228600" algn="l">
              <a:spcBef>
                <a:spcPct val="20000"/>
              </a:spcBef>
              <a:buChar char="»"/>
              <a:defRPr sz="2000">
                <a:solidFill>
                  <a:schemeClr val="tx1"/>
                </a:solidFill>
                <a:latin typeface="Times New Roman" panose="02020603050405020304" pitchFamily="18" charset="0"/>
              </a:defRPr>
            </a:lvl5pPr>
            <a:lvl6pPr marL="2514600" indent="-228600" fontAlgn="base">
              <a:spcBef>
                <a:spcPct val="20000"/>
              </a:spcBef>
              <a:spcAft>
                <a:spcPct val="0"/>
              </a:spcAft>
              <a:buChar char="»"/>
              <a:defRPr sz="2000">
                <a:solidFill>
                  <a:schemeClr val="tx1"/>
                </a:solidFill>
                <a:latin typeface="Times New Roman" panose="02020603050405020304" pitchFamily="18" charset="0"/>
              </a:defRPr>
            </a:lvl6pPr>
            <a:lvl7pPr marL="2971800" indent="-228600" fontAlgn="base">
              <a:spcBef>
                <a:spcPct val="20000"/>
              </a:spcBef>
              <a:spcAft>
                <a:spcPct val="0"/>
              </a:spcAft>
              <a:buChar char="»"/>
              <a:defRPr sz="2000">
                <a:solidFill>
                  <a:schemeClr val="tx1"/>
                </a:solidFill>
                <a:latin typeface="Times New Roman" panose="02020603050405020304" pitchFamily="18" charset="0"/>
              </a:defRPr>
            </a:lvl7pPr>
            <a:lvl8pPr marL="3429000" indent="-228600" fontAlgn="base">
              <a:spcBef>
                <a:spcPct val="20000"/>
              </a:spcBef>
              <a:spcAft>
                <a:spcPct val="0"/>
              </a:spcAft>
              <a:buChar char="»"/>
              <a:defRPr sz="2000">
                <a:solidFill>
                  <a:schemeClr val="tx1"/>
                </a:solidFill>
                <a:latin typeface="Times New Roman" panose="02020603050405020304" pitchFamily="18" charset="0"/>
              </a:defRPr>
            </a:lvl8pPr>
            <a:lvl9pPr marL="3886200" indent="-228600" fontAlgn="base">
              <a:spcBef>
                <a:spcPct val="20000"/>
              </a:spcBef>
              <a:spcAft>
                <a:spcPct val="0"/>
              </a:spcAft>
              <a:buChar char="»"/>
              <a:defRPr sz="2000">
                <a:solidFill>
                  <a:schemeClr val="tx1"/>
                </a:solidFill>
                <a:latin typeface="Times New Roman" panose="02020603050405020304" pitchFamily="18" charset="0"/>
              </a:defRPr>
            </a:lvl9pPr>
          </a:lstStyle>
          <a:p>
            <a:pPr algn="ctr">
              <a:buFontTx/>
              <a:buNone/>
            </a:pPr>
            <a:r>
              <a:rPr lang="de-DE" altLang="de-DE" sz="2000" b="1" dirty="0" smtClean="0">
                <a:latin typeface="+mn-lt"/>
              </a:rPr>
              <a:t>Alle Leistungen zur Rehabilitation und Teilhabe nach SGB IX</a:t>
            </a:r>
            <a:endParaRPr lang="de-DE" altLang="de-DE" sz="2000" b="1" dirty="0">
              <a:latin typeface="+mn-lt"/>
            </a:endParaRPr>
          </a:p>
        </p:txBody>
      </p:sp>
      <p:sp>
        <p:nvSpPr>
          <p:cNvPr id="2" name="Textfeld 1"/>
          <p:cNvSpPr txBox="1"/>
          <p:nvPr/>
        </p:nvSpPr>
        <p:spPr>
          <a:xfrm>
            <a:off x="704528" y="2060848"/>
            <a:ext cx="3477135" cy="3404073"/>
          </a:xfrm>
          <a:prstGeom prst="rect">
            <a:avLst/>
          </a:prstGeom>
          <a:noFill/>
        </p:spPr>
        <p:txBody>
          <a:bodyPr wrap="square" rtlCol="0">
            <a:spAutoFit/>
          </a:bodyPr>
          <a:lstStyle/>
          <a:p>
            <a:pPr marL="285750" indent="-285750" algn="l">
              <a:lnSpc>
                <a:spcPct val="130000"/>
              </a:lnSpc>
              <a:spcBef>
                <a:spcPts val="600"/>
              </a:spcBef>
              <a:buFont typeface="Arial" pitchFamily="34" charset="0"/>
              <a:buChar char="•"/>
            </a:pPr>
            <a:r>
              <a:rPr lang="de-DE" sz="2000" dirty="0" smtClean="0"/>
              <a:t>Leistungen zur Medizinischen Rehabilitation</a:t>
            </a:r>
          </a:p>
          <a:p>
            <a:pPr marL="285750" indent="-285750" algn="l">
              <a:lnSpc>
                <a:spcPct val="130000"/>
              </a:lnSpc>
              <a:spcBef>
                <a:spcPts val="600"/>
              </a:spcBef>
              <a:buFont typeface="Arial" pitchFamily="34" charset="0"/>
              <a:buChar char="•"/>
            </a:pPr>
            <a:r>
              <a:rPr lang="de-DE" sz="2000" dirty="0" smtClean="0"/>
              <a:t>Leistungen zur Teilhabe am Arbeitsleben</a:t>
            </a:r>
          </a:p>
          <a:p>
            <a:pPr marL="285750" indent="-285750" algn="l">
              <a:lnSpc>
                <a:spcPct val="130000"/>
              </a:lnSpc>
              <a:spcBef>
                <a:spcPts val="600"/>
              </a:spcBef>
              <a:buFont typeface="Arial" pitchFamily="34" charset="0"/>
              <a:buChar char="•"/>
            </a:pPr>
            <a:r>
              <a:rPr lang="de-DE" sz="2000" dirty="0" smtClean="0"/>
              <a:t>Leistungen zur Teilhabe am Leben in der Gemeinschaft</a:t>
            </a:r>
            <a:endParaRPr lang="de-DE" sz="2000" dirty="0"/>
          </a:p>
        </p:txBody>
      </p:sp>
    </p:spTree>
    <p:extLst>
      <p:ext uri="{BB962C8B-B14F-4D97-AF65-F5344CB8AC3E}">
        <p14:creationId xmlns:p14="http://schemas.microsoft.com/office/powerpoint/2010/main" val="1175695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7" name="Text Box 5"/>
          <p:cNvSpPr txBox="1">
            <a:spLocks noChangeArrowheads="1"/>
          </p:cNvSpPr>
          <p:nvPr/>
        </p:nvSpPr>
        <p:spPr bwMode="auto">
          <a:xfrm>
            <a:off x="632519" y="1605329"/>
            <a:ext cx="5788869" cy="3305520"/>
          </a:xfrm>
          <a:prstGeom prst="rect">
            <a:avLst/>
          </a:prstGeom>
          <a:noFill/>
          <a:ln w="9525">
            <a:noFill/>
            <a:miter lim="800000"/>
            <a:headEnd/>
            <a:tailEnd/>
          </a:ln>
          <a:effectLst/>
        </p:spPr>
        <p:txBody>
          <a:bodyPr wrap="square">
            <a:spAutoFit/>
          </a:bodyPr>
          <a:lstStyle/>
          <a:p>
            <a:pPr marL="285750" indent="-285750" algn="l" defTabSz="190500">
              <a:spcAft>
                <a:spcPct val="20000"/>
              </a:spcAft>
              <a:buClr>
                <a:schemeClr val="accent2">
                  <a:lumMod val="50000"/>
                </a:schemeClr>
              </a:buClr>
              <a:buFont typeface="Calibri" pitchFamily="34" charset="0"/>
              <a:buChar char="▪"/>
            </a:pPr>
            <a:r>
              <a:rPr lang="de-DE" sz="1800" dirty="0" smtClean="0">
                <a:solidFill>
                  <a:schemeClr val="tx1"/>
                </a:solidFill>
              </a:rPr>
              <a:t>Krankenversicherung (SGB V)</a:t>
            </a:r>
            <a:endParaRPr lang="de-DE" sz="1800" dirty="0">
              <a:solidFill>
                <a:schemeClr val="tx1"/>
              </a:solidFill>
            </a:endParaRPr>
          </a:p>
          <a:p>
            <a:pPr marL="285750" indent="-285750" algn="l" defTabSz="190500">
              <a:spcAft>
                <a:spcPct val="20000"/>
              </a:spcAft>
              <a:buClr>
                <a:schemeClr val="accent2">
                  <a:lumMod val="50000"/>
                </a:schemeClr>
              </a:buClr>
              <a:buFont typeface="Calibri" pitchFamily="34" charset="0"/>
              <a:buChar char="▪"/>
            </a:pPr>
            <a:r>
              <a:rPr lang="de-DE" sz="1800" dirty="0">
                <a:solidFill>
                  <a:schemeClr val="tx1"/>
                </a:solidFill>
              </a:rPr>
              <a:t>Bundesagentur für </a:t>
            </a:r>
            <a:r>
              <a:rPr lang="de-DE" sz="1800" dirty="0" smtClean="0">
                <a:solidFill>
                  <a:schemeClr val="tx1"/>
                </a:solidFill>
              </a:rPr>
              <a:t>Arbeit (SGB III)</a:t>
            </a:r>
            <a:endParaRPr lang="de-DE" sz="1800" dirty="0">
              <a:solidFill>
                <a:schemeClr val="tx1"/>
              </a:solidFill>
            </a:endParaRPr>
          </a:p>
          <a:p>
            <a:pPr marL="285750" indent="-285750" algn="l" defTabSz="190500">
              <a:spcAft>
                <a:spcPct val="20000"/>
              </a:spcAft>
              <a:buClr>
                <a:schemeClr val="accent2">
                  <a:lumMod val="50000"/>
                </a:schemeClr>
              </a:buClr>
              <a:buFont typeface="Calibri" pitchFamily="34" charset="0"/>
              <a:buChar char="▪"/>
            </a:pPr>
            <a:r>
              <a:rPr lang="de-DE" sz="1800" dirty="0" smtClean="0">
                <a:solidFill>
                  <a:schemeClr val="tx1"/>
                </a:solidFill>
              </a:rPr>
              <a:t>Unfallversicherung (SGB VII)</a:t>
            </a:r>
            <a:endParaRPr lang="de-DE" sz="1800" dirty="0">
              <a:solidFill>
                <a:schemeClr val="tx1"/>
              </a:solidFill>
            </a:endParaRPr>
          </a:p>
          <a:p>
            <a:pPr marL="285750" indent="-285750" algn="l" defTabSz="190500">
              <a:spcAft>
                <a:spcPct val="20000"/>
              </a:spcAft>
              <a:buClr>
                <a:schemeClr val="accent2">
                  <a:lumMod val="50000"/>
                </a:schemeClr>
              </a:buClr>
              <a:buFont typeface="Calibri" pitchFamily="34" charset="0"/>
              <a:buChar char="▪"/>
            </a:pPr>
            <a:r>
              <a:rPr lang="de-DE" sz="1800" dirty="0" smtClean="0">
                <a:solidFill>
                  <a:schemeClr val="tx1"/>
                </a:solidFill>
              </a:rPr>
              <a:t>Rentenversicherung (SGB VII)</a:t>
            </a:r>
            <a:endParaRPr lang="de-DE" sz="1800" dirty="0">
              <a:solidFill>
                <a:schemeClr val="tx1"/>
              </a:solidFill>
            </a:endParaRPr>
          </a:p>
          <a:p>
            <a:pPr marL="285750" indent="-285750" algn="l" defTabSz="190500">
              <a:spcAft>
                <a:spcPct val="20000"/>
              </a:spcAft>
              <a:buClr>
                <a:schemeClr val="accent2">
                  <a:lumMod val="50000"/>
                </a:schemeClr>
              </a:buClr>
              <a:buFont typeface="Calibri" pitchFamily="34" charset="0"/>
              <a:buChar char="▪"/>
            </a:pPr>
            <a:r>
              <a:rPr lang="de-DE" sz="1800" dirty="0" smtClean="0">
                <a:solidFill>
                  <a:schemeClr val="tx1"/>
                </a:solidFill>
              </a:rPr>
              <a:t>Kriegsopferversorgung/-fürsorge </a:t>
            </a:r>
            <a:br>
              <a:rPr lang="de-DE" sz="1800" dirty="0" smtClean="0">
                <a:solidFill>
                  <a:schemeClr val="tx1"/>
                </a:solidFill>
              </a:rPr>
            </a:br>
            <a:r>
              <a:rPr lang="de-DE" sz="1800" dirty="0" smtClean="0">
                <a:solidFill>
                  <a:schemeClr val="tx1"/>
                </a:solidFill>
              </a:rPr>
              <a:t>(BVG, SGB XII, </a:t>
            </a:r>
            <a:r>
              <a:rPr lang="de-DE" sz="1800" dirty="0" err="1" smtClean="0">
                <a:solidFill>
                  <a:schemeClr val="tx1"/>
                </a:solidFill>
              </a:rPr>
              <a:t>KfürsV</a:t>
            </a:r>
            <a:r>
              <a:rPr lang="de-DE" sz="1800" dirty="0" smtClean="0">
                <a:solidFill>
                  <a:schemeClr val="tx1"/>
                </a:solidFill>
              </a:rPr>
              <a:t>)</a:t>
            </a:r>
            <a:endParaRPr lang="de-DE" sz="1800" dirty="0">
              <a:solidFill>
                <a:schemeClr val="tx1"/>
              </a:solidFill>
            </a:endParaRPr>
          </a:p>
          <a:p>
            <a:pPr marL="285750" indent="-285750" algn="l" defTabSz="190500">
              <a:spcAft>
                <a:spcPct val="20000"/>
              </a:spcAft>
              <a:buClr>
                <a:schemeClr val="accent2">
                  <a:lumMod val="50000"/>
                </a:schemeClr>
              </a:buClr>
              <a:buFont typeface="Calibri" pitchFamily="34" charset="0"/>
              <a:buChar char="▪"/>
            </a:pPr>
            <a:r>
              <a:rPr lang="de-DE" sz="1800" dirty="0" smtClean="0">
                <a:solidFill>
                  <a:schemeClr val="tx1"/>
                </a:solidFill>
              </a:rPr>
              <a:t>Jugendhilfe (SGB VIII)</a:t>
            </a:r>
            <a:endParaRPr lang="de-DE" sz="1800" dirty="0">
              <a:solidFill>
                <a:schemeClr val="tx1"/>
              </a:solidFill>
            </a:endParaRPr>
          </a:p>
          <a:p>
            <a:pPr marL="285750" indent="-285750" algn="l" defTabSz="190500">
              <a:spcAft>
                <a:spcPct val="20000"/>
              </a:spcAft>
              <a:buClr>
                <a:schemeClr val="accent2">
                  <a:lumMod val="50000"/>
                </a:schemeClr>
              </a:buClr>
              <a:buFont typeface="Calibri" pitchFamily="34" charset="0"/>
              <a:buChar char="▪"/>
            </a:pPr>
            <a:r>
              <a:rPr lang="de-DE" sz="1800" dirty="0" smtClean="0">
                <a:solidFill>
                  <a:schemeClr val="tx1"/>
                </a:solidFill>
              </a:rPr>
              <a:t>Sozialhilfe (SGB XII)</a:t>
            </a:r>
            <a:endParaRPr lang="de-DE" sz="1800" dirty="0">
              <a:solidFill>
                <a:schemeClr val="tx1"/>
              </a:solidFill>
            </a:endParaRPr>
          </a:p>
          <a:p>
            <a:pPr marL="285750" indent="-285750" algn="l" defTabSz="190500">
              <a:spcAft>
                <a:spcPct val="20000"/>
              </a:spcAft>
              <a:buClr>
                <a:schemeClr val="accent2">
                  <a:lumMod val="50000"/>
                </a:schemeClr>
              </a:buClr>
              <a:buFont typeface="Calibri" pitchFamily="34" charset="0"/>
              <a:buChar char="▪"/>
            </a:pPr>
            <a:r>
              <a:rPr lang="de-DE" sz="1800" dirty="0">
                <a:solidFill>
                  <a:schemeClr val="tx1"/>
                </a:solidFill>
              </a:rPr>
              <a:t>Soziale </a:t>
            </a:r>
            <a:r>
              <a:rPr lang="de-DE" sz="1800" dirty="0" smtClean="0">
                <a:solidFill>
                  <a:schemeClr val="tx1"/>
                </a:solidFill>
              </a:rPr>
              <a:t>Pflegeversicherung (SGB XI)</a:t>
            </a:r>
            <a:endParaRPr lang="de-DE" sz="1800" dirty="0">
              <a:solidFill>
                <a:schemeClr val="tx1"/>
              </a:solidFill>
            </a:endParaRPr>
          </a:p>
          <a:p>
            <a:pPr marL="285750" indent="-285750" algn="just" defTabSz="190500">
              <a:spcAft>
                <a:spcPct val="20000"/>
              </a:spcAft>
              <a:buClr>
                <a:schemeClr val="accent2">
                  <a:lumMod val="50000"/>
                </a:schemeClr>
              </a:buClr>
              <a:buFont typeface="Calibri" pitchFamily="34" charset="0"/>
              <a:buChar char="▪"/>
            </a:pPr>
            <a:r>
              <a:rPr lang="de-DE" sz="1800" dirty="0" smtClean="0">
                <a:solidFill>
                  <a:schemeClr val="tx1"/>
                </a:solidFill>
              </a:rPr>
              <a:t>Integrationsämter (SGB IX)</a:t>
            </a:r>
            <a:endParaRPr lang="de-DE" sz="1800" dirty="0">
              <a:solidFill>
                <a:schemeClr val="tx1"/>
              </a:solidFill>
            </a:endParaRPr>
          </a:p>
        </p:txBody>
      </p:sp>
      <p:sp>
        <p:nvSpPr>
          <p:cNvPr id="284691" name="Text Box 19"/>
          <p:cNvSpPr txBox="1">
            <a:spLocks noGrp="1" noChangeArrowheads="1"/>
          </p:cNvSpPr>
          <p:nvPr>
            <p:ph type="title"/>
          </p:nvPr>
        </p:nvSpPr>
        <p:spPr bwMode="auto">
          <a:xfrm>
            <a:off x="1424608" y="260648"/>
            <a:ext cx="7763272" cy="3847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de-DE" sz="2000" kern="1200" dirty="0">
                <a:solidFill>
                  <a:srgbClr val="A3004E"/>
                </a:solidFill>
                <a:ea typeface="+mn-ea"/>
                <a:cs typeface="Arial" pitchFamily="34" charset="0"/>
              </a:rPr>
              <a:t>Persönliches Budget – trägerübergreifend</a:t>
            </a:r>
          </a:p>
        </p:txBody>
      </p:sp>
      <p:grpSp>
        <p:nvGrpSpPr>
          <p:cNvPr id="5" name="Gruppieren 4"/>
          <p:cNvGrpSpPr/>
          <p:nvPr/>
        </p:nvGrpSpPr>
        <p:grpSpPr>
          <a:xfrm>
            <a:off x="545877" y="1484394"/>
            <a:ext cx="9404134" cy="4419383"/>
            <a:chOff x="-92653" y="1529129"/>
            <a:chExt cx="8680739" cy="4419383"/>
          </a:xfrm>
        </p:grpSpPr>
        <p:grpSp>
          <p:nvGrpSpPr>
            <p:cNvPr id="3" name="Group 6"/>
            <p:cNvGrpSpPr>
              <a:grpSpLocks/>
            </p:cNvGrpSpPr>
            <p:nvPr/>
          </p:nvGrpSpPr>
          <p:grpSpPr bwMode="auto">
            <a:xfrm>
              <a:off x="3428711" y="1529129"/>
              <a:ext cx="5159375" cy="3581400"/>
              <a:chOff x="2304" y="1680"/>
              <a:chExt cx="3250" cy="2256"/>
            </a:xfrm>
          </p:grpSpPr>
          <p:grpSp>
            <p:nvGrpSpPr>
              <p:cNvPr id="4" name="Group 7"/>
              <p:cNvGrpSpPr>
                <a:grpSpLocks/>
              </p:cNvGrpSpPr>
              <p:nvPr/>
            </p:nvGrpSpPr>
            <p:grpSpPr bwMode="auto">
              <a:xfrm>
                <a:off x="2304" y="1680"/>
                <a:ext cx="3250" cy="2256"/>
                <a:chOff x="2304" y="1680"/>
                <a:chExt cx="3250" cy="2256"/>
              </a:xfrm>
            </p:grpSpPr>
            <p:sp>
              <p:nvSpPr>
                <p:cNvPr id="284680" name="Line 8"/>
                <p:cNvSpPr>
                  <a:spLocks noChangeShapeType="1"/>
                </p:cNvSpPr>
                <p:nvPr/>
              </p:nvSpPr>
              <p:spPr bwMode="auto">
                <a:xfrm>
                  <a:off x="2661" y="3312"/>
                  <a:ext cx="699" cy="0"/>
                </a:xfrm>
                <a:prstGeom prst="line">
                  <a:avLst/>
                </a:prstGeom>
                <a:noFill/>
                <a:ln w="9525">
                  <a:solidFill>
                    <a:schemeClr val="tx1"/>
                  </a:solidFill>
                  <a:round/>
                  <a:headEnd/>
                  <a:tailEnd/>
                </a:ln>
                <a:effectLst/>
              </p:spPr>
              <p:txBody>
                <a:bodyPr/>
                <a:lstStyle/>
                <a:p>
                  <a:endParaRPr lang="de-DE"/>
                </a:p>
              </p:txBody>
            </p:sp>
            <p:sp>
              <p:nvSpPr>
                <p:cNvPr id="284681" name="Line 9"/>
                <p:cNvSpPr>
                  <a:spLocks noChangeShapeType="1"/>
                </p:cNvSpPr>
                <p:nvPr/>
              </p:nvSpPr>
              <p:spPr bwMode="auto">
                <a:xfrm flipV="1">
                  <a:off x="2304" y="3718"/>
                  <a:ext cx="1780" cy="19"/>
                </a:xfrm>
                <a:prstGeom prst="line">
                  <a:avLst/>
                </a:prstGeom>
                <a:noFill/>
                <a:ln w="9525">
                  <a:solidFill>
                    <a:schemeClr val="tx1"/>
                  </a:solidFill>
                  <a:round/>
                  <a:headEnd/>
                  <a:tailEnd/>
                </a:ln>
                <a:effectLst/>
              </p:spPr>
              <p:txBody>
                <a:bodyPr/>
                <a:lstStyle/>
                <a:p>
                  <a:endParaRPr lang="de-DE"/>
                </a:p>
              </p:txBody>
            </p:sp>
            <p:sp>
              <p:nvSpPr>
                <p:cNvPr id="284682" name="Line 10"/>
                <p:cNvSpPr>
                  <a:spLocks noChangeShapeType="1"/>
                </p:cNvSpPr>
                <p:nvPr/>
              </p:nvSpPr>
              <p:spPr bwMode="auto">
                <a:xfrm>
                  <a:off x="2304" y="1872"/>
                  <a:ext cx="864" cy="0"/>
                </a:xfrm>
                <a:prstGeom prst="line">
                  <a:avLst/>
                </a:prstGeom>
                <a:noFill/>
                <a:ln w="9525">
                  <a:solidFill>
                    <a:schemeClr val="tx1"/>
                  </a:solidFill>
                  <a:round/>
                  <a:headEnd/>
                  <a:tailEnd/>
                </a:ln>
                <a:effectLst/>
              </p:spPr>
              <p:txBody>
                <a:bodyPr/>
                <a:lstStyle/>
                <a:p>
                  <a:endParaRPr lang="de-DE"/>
                </a:p>
              </p:txBody>
            </p:sp>
            <p:sp>
              <p:nvSpPr>
                <p:cNvPr id="284683" name="AutoShape 11"/>
                <p:cNvSpPr>
                  <a:spLocks/>
                </p:cNvSpPr>
                <p:nvPr/>
              </p:nvSpPr>
              <p:spPr bwMode="auto">
                <a:xfrm>
                  <a:off x="3984" y="1824"/>
                  <a:ext cx="432" cy="1948"/>
                </a:xfrm>
                <a:prstGeom prst="rightBrace">
                  <a:avLst>
                    <a:gd name="adj1" fmla="val 37577"/>
                    <a:gd name="adj2" fmla="val 50000"/>
                  </a:avLst>
                </a:prstGeom>
                <a:noFill/>
                <a:ln w="9525">
                  <a:solidFill>
                    <a:schemeClr val="tx1"/>
                  </a:solidFill>
                  <a:round/>
                  <a:headEnd/>
                  <a:tailEnd/>
                </a:ln>
                <a:effectLst/>
              </p:spPr>
              <p:txBody>
                <a:bodyPr wrap="none" anchor="ctr"/>
                <a:lstStyle/>
                <a:p>
                  <a:endParaRPr lang="de-DE"/>
                </a:p>
              </p:txBody>
            </p:sp>
            <p:pic>
              <p:nvPicPr>
                <p:cNvPr id="284684" name="Picture 12" descr="Geldbündel2"/>
                <p:cNvPicPr>
                  <a:picLocks noChangeAspect="1" noChangeArrowheads="1"/>
                </p:cNvPicPr>
                <p:nvPr/>
              </p:nvPicPr>
              <p:blipFill>
                <a:blip r:embed="rId3" cstate="print"/>
                <a:srcRect/>
                <a:stretch>
                  <a:fillRect/>
                </a:stretch>
              </p:blipFill>
              <p:spPr bwMode="auto">
                <a:xfrm>
                  <a:off x="4608" y="2160"/>
                  <a:ext cx="628" cy="452"/>
                </a:xfrm>
                <a:prstGeom prst="rect">
                  <a:avLst/>
                </a:prstGeom>
                <a:noFill/>
                <a:ln w="9525">
                  <a:noFill/>
                  <a:miter lim="800000"/>
                  <a:headEnd/>
                  <a:tailEnd/>
                </a:ln>
              </p:spPr>
            </p:pic>
            <p:pic>
              <p:nvPicPr>
                <p:cNvPr id="284685" name="Picture 13" descr="Geldbündel2"/>
                <p:cNvPicPr>
                  <a:picLocks noChangeAspect="1" noChangeArrowheads="1"/>
                </p:cNvPicPr>
                <p:nvPr/>
              </p:nvPicPr>
              <p:blipFill>
                <a:blip r:embed="rId3" cstate="print"/>
                <a:srcRect/>
                <a:stretch>
                  <a:fillRect/>
                </a:stretch>
              </p:blipFill>
              <p:spPr bwMode="auto">
                <a:xfrm>
                  <a:off x="3456" y="3484"/>
                  <a:ext cx="628" cy="452"/>
                </a:xfrm>
                <a:prstGeom prst="rect">
                  <a:avLst/>
                </a:prstGeom>
                <a:noFill/>
                <a:ln w="9525">
                  <a:noFill/>
                  <a:miter lim="800000"/>
                  <a:headEnd/>
                  <a:tailEnd/>
                </a:ln>
              </p:spPr>
            </p:pic>
            <p:pic>
              <p:nvPicPr>
                <p:cNvPr id="284686" name="Picture 14" descr="Geldbündel2"/>
                <p:cNvPicPr>
                  <a:picLocks noChangeAspect="1" noChangeArrowheads="1"/>
                </p:cNvPicPr>
                <p:nvPr/>
              </p:nvPicPr>
              <p:blipFill>
                <a:blip r:embed="rId3" cstate="print"/>
                <a:srcRect/>
                <a:stretch>
                  <a:fillRect/>
                </a:stretch>
              </p:blipFill>
              <p:spPr bwMode="auto">
                <a:xfrm>
                  <a:off x="3408" y="2976"/>
                  <a:ext cx="628" cy="452"/>
                </a:xfrm>
                <a:prstGeom prst="rect">
                  <a:avLst/>
                </a:prstGeom>
                <a:noFill/>
                <a:ln w="9525">
                  <a:noFill/>
                  <a:miter lim="800000"/>
                  <a:headEnd/>
                  <a:tailEnd/>
                </a:ln>
              </p:spPr>
            </p:pic>
            <p:pic>
              <p:nvPicPr>
                <p:cNvPr id="284687" name="Picture 15" descr="Rollstuhl3"/>
                <p:cNvPicPr>
                  <a:picLocks noChangeAspect="1" noChangeArrowheads="1"/>
                </p:cNvPicPr>
                <p:nvPr/>
              </p:nvPicPr>
              <p:blipFill>
                <a:blip r:embed="rId4" cstate="print"/>
                <a:srcRect t="3619"/>
                <a:stretch>
                  <a:fillRect/>
                </a:stretch>
              </p:blipFill>
              <p:spPr bwMode="auto">
                <a:xfrm>
                  <a:off x="4512" y="2880"/>
                  <a:ext cx="689" cy="825"/>
                </a:xfrm>
                <a:prstGeom prst="rect">
                  <a:avLst/>
                </a:prstGeom>
                <a:noFill/>
                <a:ln w="9525">
                  <a:noFill/>
                  <a:miter lim="800000"/>
                  <a:headEnd/>
                  <a:tailEnd/>
                </a:ln>
              </p:spPr>
            </p:pic>
            <p:sp>
              <p:nvSpPr>
                <p:cNvPr id="284688" name="Line 16"/>
                <p:cNvSpPr>
                  <a:spLocks noChangeShapeType="1"/>
                </p:cNvSpPr>
                <p:nvPr/>
              </p:nvSpPr>
              <p:spPr bwMode="auto">
                <a:xfrm>
                  <a:off x="4944" y="2592"/>
                  <a:ext cx="0" cy="432"/>
                </a:xfrm>
                <a:prstGeom prst="line">
                  <a:avLst/>
                </a:prstGeom>
                <a:noFill/>
                <a:ln w="28575">
                  <a:solidFill>
                    <a:schemeClr val="tx1"/>
                  </a:solidFill>
                  <a:round/>
                  <a:headEnd/>
                  <a:tailEnd type="triangle" w="med" len="med"/>
                </a:ln>
                <a:effectLst/>
              </p:spPr>
              <p:txBody>
                <a:bodyPr/>
                <a:lstStyle/>
                <a:p>
                  <a:endParaRPr lang="de-DE"/>
                </a:p>
              </p:txBody>
            </p:sp>
            <p:sp>
              <p:nvSpPr>
                <p:cNvPr id="284689" name="Text Box 17"/>
                <p:cNvSpPr txBox="1">
                  <a:spLocks noChangeArrowheads="1"/>
                </p:cNvSpPr>
                <p:nvPr/>
              </p:nvSpPr>
              <p:spPr bwMode="auto">
                <a:xfrm>
                  <a:off x="4114" y="1680"/>
                  <a:ext cx="1440" cy="442"/>
                </a:xfrm>
                <a:prstGeom prst="rect">
                  <a:avLst/>
                </a:prstGeom>
                <a:noFill/>
                <a:ln w="9525">
                  <a:noFill/>
                  <a:miter lim="800000"/>
                  <a:headEnd/>
                  <a:tailEnd/>
                </a:ln>
                <a:effectLst/>
              </p:spPr>
              <p:txBody>
                <a:bodyPr>
                  <a:spAutoFit/>
                </a:bodyPr>
                <a:lstStyle/>
                <a:p>
                  <a:pPr algn="ctr" eaLnBrk="1" hangingPunct="1">
                    <a:spcBef>
                      <a:spcPct val="50000"/>
                    </a:spcBef>
                  </a:pPr>
                  <a:r>
                    <a:rPr lang="de-DE" sz="2000" i="1" dirty="0">
                      <a:solidFill>
                        <a:schemeClr val="tx1"/>
                      </a:solidFill>
                    </a:rPr>
                    <a:t>Komplexleistung </a:t>
                  </a:r>
                  <a:br>
                    <a:rPr lang="de-DE" sz="2000" i="1" dirty="0">
                      <a:solidFill>
                        <a:schemeClr val="tx1"/>
                      </a:solidFill>
                    </a:rPr>
                  </a:br>
                  <a:r>
                    <a:rPr lang="de-DE" sz="2000" i="1" dirty="0">
                      <a:solidFill>
                        <a:schemeClr val="tx1"/>
                      </a:solidFill>
                    </a:rPr>
                    <a:t>„aus einer Hand“</a:t>
                  </a:r>
                </a:p>
              </p:txBody>
            </p:sp>
          </p:grpSp>
          <p:pic>
            <p:nvPicPr>
              <p:cNvPr id="284690" name="Picture 18" descr="Geldbündel2"/>
              <p:cNvPicPr>
                <a:picLocks noChangeAspect="1" noChangeArrowheads="1"/>
              </p:cNvPicPr>
              <p:nvPr/>
            </p:nvPicPr>
            <p:blipFill>
              <a:blip r:embed="rId3" cstate="print"/>
              <a:srcRect/>
              <a:stretch>
                <a:fillRect/>
              </a:stretch>
            </p:blipFill>
            <p:spPr bwMode="auto">
              <a:xfrm>
                <a:off x="3312" y="1680"/>
                <a:ext cx="628" cy="452"/>
              </a:xfrm>
              <a:prstGeom prst="rect">
                <a:avLst/>
              </a:prstGeom>
              <a:noFill/>
              <a:ln w="9525">
                <a:noFill/>
                <a:miter lim="800000"/>
                <a:headEnd/>
                <a:tailEnd/>
              </a:ln>
            </p:spPr>
          </p:pic>
        </p:grpSp>
        <p:sp>
          <p:nvSpPr>
            <p:cNvPr id="20" name="Rectangle 18"/>
            <p:cNvSpPr>
              <a:spLocks noChangeArrowheads="1"/>
            </p:cNvSpPr>
            <p:nvPr/>
          </p:nvSpPr>
          <p:spPr bwMode="auto">
            <a:xfrm>
              <a:off x="-92653" y="5142568"/>
              <a:ext cx="8639884" cy="805944"/>
            </a:xfrm>
            <a:prstGeom prst="rect">
              <a:avLst/>
            </a:prstGeom>
            <a:noFill/>
            <a:ln w="9525">
              <a:noFill/>
              <a:miter lim="800000"/>
              <a:headEnd/>
              <a:tailEnd/>
            </a:ln>
            <a:effectLst/>
          </p:spPr>
          <p:txBody>
            <a:bodyPr wrap="square" tIns="142830">
              <a:spAutoFit/>
            </a:bodyPr>
            <a:lstStyle/>
            <a:p>
              <a:pPr algn="l"/>
              <a:r>
                <a:rPr lang="de-DE" sz="2000" dirty="0" smtClean="0">
                  <a:solidFill>
                    <a:srgbClr val="BD005A"/>
                  </a:solidFill>
                  <a:cs typeface="Arial" charset="0"/>
                </a:rPr>
                <a:t>Das </a:t>
              </a:r>
              <a:r>
                <a:rPr lang="de-DE" sz="2000" dirty="0">
                  <a:solidFill>
                    <a:srgbClr val="BD005A"/>
                  </a:solidFill>
                  <a:cs typeface="Arial" charset="0"/>
                </a:rPr>
                <a:t>Persönliche Budget wird von den beteiligten Leistungsträgern trägerübergreifend als </a:t>
              </a:r>
              <a:r>
                <a:rPr lang="de-DE" sz="2000" u="sng" dirty="0">
                  <a:solidFill>
                    <a:srgbClr val="BD005A"/>
                  </a:solidFill>
                  <a:cs typeface="Arial" charset="0"/>
                </a:rPr>
                <a:t>Komplexleistung</a:t>
              </a:r>
              <a:r>
                <a:rPr lang="de-DE" sz="2000" dirty="0">
                  <a:solidFill>
                    <a:srgbClr val="BD005A"/>
                  </a:solidFill>
                  <a:cs typeface="Arial" charset="0"/>
                </a:rPr>
                <a:t> </a:t>
              </a:r>
              <a:r>
                <a:rPr lang="de-DE" sz="2000" dirty="0" smtClean="0">
                  <a:solidFill>
                    <a:srgbClr val="BD005A"/>
                  </a:solidFill>
                  <a:cs typeface="Arial" charset="0"/>
                </a:rPr>
                <a:t>erbracht.</a:t>
              </a:r>
              <a:endParaRPr lang="de-DE" sz="2000" dirty="0">
                <a:solidFill>
                  <a:srgbClr val="BD005A"/>
                </a:solidFill>
              </a:endParaRPr>
            </a:p>
          </p:txBody>
        </p:sp>
      </p:grpSp>
    </p:spTree>
    <p:extLst>
      <p:ext uri="{BB962C8B-B14F-4D97-AF65-F5344CB8AC3E}">
        <p14:creationId xmlns:p14="http://schemas.microsoft.com/office/powerpoint/2010/main" val="3063659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7" name="Text Box 2"/>
          <p:cNvSpPr txBox="1">
            <a:spLocks noChangeArrowheads="1"/>
          </p:cNvSpPr>
          <p:nvPr/>
        </p:nvSpPr>
        <p:spPr bwMode="auto">
          <a:xfrm>
            <a:off x="495300" y="908720"/>
            <a:ext cx="8659152"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rtlCol="0" anchor="t">
            <a:spAutoFit/>
          </a:bodyPr>
          <a:lstStyle>
            <a:lvl1pPr algn="l" defTabSz="957263" eaLnBrk="1" hangingPunct="1">
              <a:lnSpc>
                <a:spcPct val="95000"/>
              </a:lnSpc>
              <a:tabLst>
                <a:tab pos="207963" algn="l"/>
              </a:tabLst>
              <a:defRPr sz="2000" b="1">
                <a:solidFill>
                  <a:srgbClr val="A3004E"/>
                </a:solidFill>
                <a:latin typeface="+mj-lt"/>
                <a:cs typeface="Arial" pitchFamily="34" charset="0"/>
              </a:defRPr>
            </a:lvl1pPr>
            <a:lvl2pPr algn="l" defTabSz="957263" eaLnBrk="1" hangingPunct="1">
              <a:lnSpc>
                <a:spcPct val="95000"/>
              </a:lnSpc>
              <a:tabLst>
                <a:tab pos="207963" algn="l"/>
              </a:tabLst>
              <a:defRPr>
                <a:solidFill>
                  <a:schemeClr val="bg1"/>
                </a:solidFill>
              </a:defRPr>
            </a:lvl2pPr>
            <a:lvl3pPr algn="l" defTabSz="957263" eaLnBrk="1" hangingPunct="1">
              <a:lnSpc>
                <a:spcPct val="95000"/>
              </a:lnSpc>
              <a:tabLst>
                <a:tab pos="207963" algn="l"/>
              </a:tabLst>
              <a:defRPr>
                <a:solidFill>
                  <a:schemeClr val="bg1"/>
                </a:solidFill>
              </a:defRPr>
            </a:lvl3pPr>
            <a:lvl4pPr algn="l" defTabSz="957263" eaLnBrk="1" hangingPunct="1">
              <a:lnSpc>
                <a:spcPct val="95000"/>
              </a:lnSpc>
              <a:tabLst>
                <a:tab pos="207963" algn="l"/>
              </a:tabLst>
              <a:defRPr>
                <a:solidFill>
                  <a:schemeClr val="bg1"/>
                </a:solidFill>
              </a:defRPr>
            </a:lvl4pPr>
            <a:lvl5pPr algn="l" defTabSz="957263" eaLnBrk="1" hangingPunct="1">
              <a:lnSpc>
                <a:spcPct val="95000"/>
              </a:lnSpc>
              <a:tabLst>
                <a:tab pos="207963" algn="l"/>
              </a:tabLst>
              <a:defRPr>
                <a:solidFill>
                  <a:schemeClr val="bg1"/>
                </a:solidFill>
              </a:defRPr>
            </a:lvl5pPr>
            <a:lvl6pPr marL="457200" defTabSz="957263" fontAlgn="base">
              <a:lnSpc>
                <a:spcPct val="95000"/>
              </a:lnSpc>
              <a:spcBef>
                <a:spcPct val="0"/>
              </a:spcBef>
              <a:spcAft>
                <a:spcPct val="0"/>
              </a:spcAft>
              <a:defRPr sz="2400" b="1">
                <a:solidFill>
                  <a:srgbClr val="739600"/>
                </a:solidFill>
              </a:defRPr>
            </a:lvl6pPr>
            <a:lvl7pPr marL="914400" defTabSz="957263" fontAlgn="base">
              <a:lnSpc>
                <a:spcPct val="95000"/>
              </a:lnSpc>
              <a:spcBef>
                <a:spcPct val="0"/>
              </a:spcBef>
              <a:spcAft>
                <a:spcPct val="0"/>
              </a:spcAft>
              <a:defRPr sz="2400" b="1">
                <a:solidFill>
                  <a:srgbClr val="739600"/>
                </a:solidFill>
              </a:defRPr>
            </a:lvl7pPr>
            <a:lvl8pPr marL="1371600" defTabSz="957263" fontAlgn="base">
              <a:lnSpc>
                <a:spcPct val="95000"/>
              </a:lnSpc>
              <a:spcBef>
                <a:spcPct val="0"/>
              </a:spcBef>
              <a:spcAft>
                <a:spcPct val="0"/>
              </a:spcAft>
              <a:defRPr sz="2400" b="1">
                <a:solidFill>
                  <a:srgbClr val="739600"/>
                </a:solidFill>
              </a:defRPr>
            </a:lvl8pPr>
            <a:lvl9pPr marL="1828800" defTabSz="957263" fontAlgn="base">
              <a:lnSpc>
                <a:spcPct val="95000"/>
              </a:lnSpc>
              <a:spcBef>
                <a:spcPct val="0"/>
              </a:spcBef>
              <a:spcAft>
                <a:spcPct val="0"/>
              </a:spcAft>
              <a:defRPr sz="2400" b="1">
                <a:solidFill>
                  <a:srgbClr val="739600"/>
                </a:solidFill>
              </a:defRPr>
            </a:lvl9pPr>
          </a:lstStyle>
          <a:p>
            <a:pPr algn="ctr"/>
            <a:r>
              <a:rPr lang="de-DE" sz="2400" dirty="0"/>
              <a:t>Wer kann das Persönliche Budget bekommen?</a:t>
            </a:r>
          </a:p>
        </p:txBody>
      </p:sp>
      <p:sp>
        <p:nvSpPr>
          <p:cNvPr id="49155" name="Text Box 3"/>
          <p:cNvSpPr txBox="1">
            <a:spLocks noChangeArrowheads="1"/>
          </p:cNvSpPr>
          <p:nvPr/>
        </p:nvSpPr>
        <p:spPr bwMode="auto">
          <a:xfrm>
            <a:off x="704527" y="1772816"/>
            <a:ext cx="8964353" cy="4239622"/>
          </a:xfrm>
          <a:prstGeom prst="rect">
            <a:avLst/>
          </a:prstGeom>
          <a:noFill/>
          <a:ln w="9525">
            <a:noFill/>
            <a:miter lim="800000"/>
            <a:headEnd/>
            <a:tailEnd/>
          </a:ln>
        </p:spPr>
        <p:txBody>
          <a:bodyPr wrap="square">
            <a:spAutoFit/>
          </a:bodyPr>
          <a:lstStyle/>
          <a:p>
            <a:pPr algn="l">
              <a:lnSpc>
                <a:spcPct val="125000"/>
              </a:lnSpc>
              <a:spcBef>
                <a:spcPct val="50000"/>
              </a:spcBef>
            </a:pPr>
            <a:r>
              <a:rPr lang="de-DE" sz="2200" b="1" dirty="0">
                <a:solidFill>
                  <a:schemeClr val="tx1"/>
                </a:solidFill>
              </a:rPr>
              <a:t>Alle</a:t>
            </a:r>
            <a:r>
              <a:rPr lang="de-DE" sz="2200" dirty="0">
                <a:solidFill>
                  <a:schemeClr val="tx1"/>
                </a:solidFill>
              </a:rPr>
              <a:t> Personen </a:t>
            </a:r>
            <a:r>
              <a:rPr lang="de-DE" sz="2200" dirty="0" smtClean="0">
                <a:solidFill>
                  <a:schemeClr val="tx1"/>
                </a:solidFill>
              </a:rPr>
              <a:t>mit Behinderung, </a:t>
            </a:r>
            <a:r>
              <a:rPr lang="de-DE" sz="2200" dirty="0">
                <a:solidFill>
                  <a:schemeClr val="tx1"/>
                </a:solidFill>
              </a:rPr>
              <a:t>die einen grundsätzlichen Anspruch auf Leistungen zur </a:t>
            </a:r>
            <a:r>
              <a:rPr lang="de-DE" sz="2200" dirty="0" smtClean="0">
                <a:solidFill>
                  <a:schemeClr val="tx1"/>
                </a:solidFill>
              </a:rPr>
              <a:t>Rehabilitation und Teilhabe haben.</a:t>
            </a:r>
          </a:p>
          <a:p>
            <a:pPr algn="l">
              <a:lnSpc>
                <a:spcPct val="125000"/>
              </a:lnSpc>
              <a:spcBef>
                <a:spcPts val="0"/>
              </a:spcBef>
            </a:pPr>
            <a:endParaRPr lang="de-DE" sz="2200" b="1" dirty="0" smtClean="0">
              <a:solidFill>
                <a:srgbClr val="BD005A"/>
              </a:solidFill>
            </a:endParaRPr>
          </a:p>
          <a:p>
            <a:pPr algn="l">
              <a:lnSpc>
                <a:spcPct val="125000"/>
              </a:lnSpc>
              <a:spcBef>
                <a:spcPts val="0"/>
              </a:spcBef>
            </a:pPr>
            <a:endParaRPr lang="de-DE" sz="2200" b="1" dirty="0" smtClean="0">
              <a:solidFill>
                <a:srgbClr val="BD005A"/>
              </a:solidFill>
            </a:endParaRPr>
          </a:p>
          <a:p>
            <a:pPr algn="l">
              <a:lnSpc>
                <a:spcPct val="125000"/>
              </a:lnSpc>
              <a:spcBef>
                <a:spcPts val="0"/>
              </a:spcBef>
            </a:pPr>
            <a:r>
              <a:rPr lang="de-DE" sz="2200" dirty="0" smtClean="0">
                <a:solidFill>
                  <a:srgbClr val="BD005A"/>
                </a:solidFill>
              </a:rPr>
              <a:t>&gt; Niemand wird </a:t>
            </a:r>
            <a:r>
              <a:rPr lang="de-DE" sz="2200" dirty="0">
                <a:solidFill>
                  <a:srgbClr val="BD005A"/>
                </a:solidFill>
              </a:rPr>
              <a:t>aufgrund von Alter, Art und Ausmaß der </a:t>
            </a:r>
            <a:r>
              <a:rPr lang="de-DE" sz="2200" dirty="0" smtClean="0">
                <a:solidFill>
                  <a:srgbClr val="BD005A"/>
                </a:solidFill>
              </a:rPr>
              <a:t>Beeinträchtigung bzw. der notwendigen Unterstützung oder der Wohnsituation ausgeschlossen!</a:t>
            </a:r>
            <a:endParaRPr lang="de-DE" sz="2200" dirty="0">
              <a:solidFill>
                <a:srgbClr val="BD005A"/>
              </a:solidFill>
            </a:endParaRPr>
          </a:p>
          <a:p>
            <a:pPr algn="l">
              <a:lnSpc>
                <a:spcPct val="125000"/>
              </a:lnSpc>
              <a:spcBef>
                <a:spcPct val="50000"/>
              </a:spcBef>
            </a:pPr>
            <a:endParaRPr lang="de-DE" sz="2200" dirty="0" smtClean="0">
              <a:solidFill>
                <a:schemeClr val="tx1"/>
              </a:solidFill>
            </a:endParaRPr>
          </a:p>
          <a:p>
            <a:pPr algn="l">
              <a:lnSpc>
                <a:spcPct val="125000"/>
              </a:lnSpc>
              <a:spcBef>
                <a:spcPct val="50000"/>
              </a:spcBef>
            </a:pPr>
            <a:endParaRPr lang="de-DE" sz="2200" dirty="0" smtClean="0">
              <a:solidFill>
                <a:schemeClr val="tx1"/>
              </a:solidFill>
            </a:endParaRPr>
          </a:p>
        </p:txBody>
      </p:sp>
    </p:spTree>
    <p:extLst>
      <p:ext uri="{BB962C8B-B14F-4D97-AF65-F5344CB8AC3E}">
        <p14:creationId xmlns:p14="http://schemas.microsoft.com/office/powerpoint/2010/main" val="666800571"/>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15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Text Box 1026"/>
          <p:cNvSpPr txBox="1">
            <a:spLocks noChangeArrowheads="1"/>
          </p:cNvSpPr>
          <p:nvPr/>
        </p:nvSpPr>
        <p:spPr bwMode="auto">
          <a:xfrm>
            <a:off x="993018" y="1815208"/>
            <a:ext cx="8172450" cy="461665"/>
          </a:xfrm>
          <a:prstGeom prst="rect">
            <a:avLst/>
          </a:prstGeom>
          <a:noFill/>
          <a:ln w="9525">
            <a:noFill/>
            <a:miter lim="800000"/>
            <a:headEnd/>
            <a:tailEnd/>
          </a:ln>
        </p:spPr>
        <p:txBody>
          <a:bodyPr>
            <a:spAutoFit/>
          </a:bodyPr>
          <a:lstStyle/>
          <a:p>
            <a:pPr algn="r">
              <a:spcBef>
                <a:spcPct val="50000"/>
              </a:spcBef>
            </a:pPr>
            <a:endParaRPr lang="de-DE" sz="2400">
              <a:solidFill>
                <a:schemeClr val="tx1"/>
              </a:solidFill>
            </a:endParaRPr>
          </a:p>
        </p:txBody>
      </p:sp>
      <p:grpSp>
        <p:nvGrpSpPr>
          <p:cNvPr id="335875" name="Group 1027"/>
          <p:cNvGrpSpPr>
            <a:grpSpLocks/>
          </p:cNvGrpSpPr>
          <p:nvPr/>
        </p:nvGrpSpPr>
        <p:grpSpPr bwMode="auto">
          <a:xfrm>
            <a:off x="735380" y="585655"/>
            <a:ext cx="8178481" cy="1326716"/>
            <a:chOff x="895" y="671"/>
            <a:chExt cx="4059" cy="726"/>
          </a:xfrm>
        </p:grpSpPr>
        <p:sp>
          <p:nvSpPr>
            <p:cNvPr id="408604" name="Rectangle 1028"/>
            <p:cNvSpPr>
              <a:spLocks noChangeArrowheads="1"/>
            </p:cNvSpPr>
            <p:nvPr/>
          </p:nvSpPr>
          <p:spPr bwMode="auto">
            <a:xfrm>
              <a:off x="1474" y="989"/>
              <a:ext cx="3480" cy="408"/>
            </a:xfrm>
            <a:prstGeom prst="rect">
              <a:avLst/>
            </a:prstGeom>
            <a:noFill/>
            <a:ln w="9525">
              <a:noFill/>
              <a:miter lim="800000"/>
              <a:headEnd/>
              <a:tailEnd/>
            </a:ln>
          </p:spPr>
          <p:txBody>
            <a:bodyPr/>
            <a:lstStyle/>
            <a:p>
              <a:pPr algn="ctr">
                <a:spcBef>
                  <a:spcPct val="20000"/>
                </a:spcBef>
              </a:pPr>
              <a:r>
                <a:rPr lang="de-DE" sz="1800" b="1" dirty="0">
                  <a:solidFill>
                    <a:schemeClr val="tx1"/>
                  </a:solidFill>
                </a:rPr>
                <a:t>Antrag</a:t>
              </a:r>
              <a:r>
                <a:rPr lang="de-DE" sz="1800" dirty="0">
                  <a:solidFill>
                    <a:schemeClr val="tx1"/>
                  </a:solidFill>
                </a:rPr>
                <a:t> bei </a:t>
              </a:r>
              <a:r>
                <a:rPr lang="de-DE" sz="1800" i="1" dirty="0">
                  <a:solidFill>
                    <a:schemeClr val="tx1"/>
                  </a:solidFill>
                </a:rPr>
                <a:t>einem</a:t>
              </a:r>
              <a:r>
                <a:rPr lang="de-DE" sz="1800" dirty="0">
                  <a:solidFill>
                    <a:schemeClr val="tx1"/>
                  </a:solidFill>
                </a:rPr>
                <a:t> Leistungsträger (Servicestelle</a:t>
              </a:r>
              <a:r>
                <a:rPr lang="de-DE" sz="1800" dirty="0" smtClean="0">
                  <a:solidFill>
                    <a:schemeClr val="tx1"/>
                  </a:solidFill>
                </a:rPr>
                <a:t>)</a:t>
              </a:r>
              <a:endParaRPr lang="de-DE" sz="1800" dirty="0">
                <a:solidFill>
                  <a:schemeClr val="tx1"/>
                </a:solidFill>
              </a:endParaRPr>
            </a:p>
          </p:txBody>
        </p:sp>
        <p:pic>
          <p:nvPicPr>
            <p:cNvPr id="408605" name="Picture 1029" descr="Antrag"/>
            <p:cNvPicPr>
              <a:picLocks noChangeAspect="1" noChangeArrowheads="1"/>
            </p:cNvPicPr>
            <p:nvPr/>
          </p:nvPicPr>
          <p:blipFill>
            <a:blip r:embed="rId3" cstate="print"/>
            <a:srcRect/>
            <a:stretch>
              <a:fillRect/>
            </a:stretch>
          </p:blipFill>
          <p:spPr bwMode="auto">
            <a:xfrm>
              <a:off x="895" y="671"/>
              <a:ext cx="784" cy="635"/>
            </a:xfrm>
            <a:prstGeom prst="rect">
              <a:avLst/>
            </a:prstGeom>
            <a:noFill/>
            <a:ln w="9525">
              <a:noFill/>
              <a:miter lim="800000"/>
              <a:headEnd/>
              <a:tailEnd/>
            </a:ln>
          </p:spPr>
        </p:pic>
      </p:grpSp>
      <p:sp>
        <p:nvSpPr>
          <p:cNvPr id="335878" name="Text Box 1030"/>
          <p:cNvSpPr txBox="1">
            <a:spLocks noChangeArrowheads="1"/>
          </p:cNvSpPr>
          <p:nvPr/>
        </p:nvSpPr>
        <p:spPr bwMode="auto">
          <a:xfrm>
            <a:off x="4457700" y="3276601"/>
            <a:ext cx="4870450" cy="461665"/>
          </a:xfrm>
          <a:prstGeom prst="rect">
            <a:avLst/>
          </a:prstGeom>
          <a:noFill/>
          <a:ln w="9525">
            <a:noFill/>
            <a:miter lim="800000"/>
            <a:headEnd/>
            <a:tailEnd/>
          </a:ln>
        </p:spPr>
        <p:txBody>
          <a:bodyPr>
            <a:spAutoFit/>
          </a:bodyPr>
          <a:lstStyle/>
          <a:p>
            <a:pPr algn="r">
              <a:spcBef>
                <a:spcPct val="50000"/>
              </a:spcBef>
            </a:pPr>
            <a:endParaRPr lang="de-DE" sz="2400">
              <a:solidFill>
                <a:schemeClr val="tx1"/>
              </a:solidFill>
            </a:endParaRPr>
          </a:p>
        </p:txBody>
      </p:sp>
      <p:sp>
        <p:nvSpPr>
          <p:cNvPr id="335879" name="Text Box 1031"/>
          <p:cNvSpPr txBox="1">
            <a:spLocks noChangeArrowheads="1"/>
          </p:cNvSpPr>
          <p:nvPr/>
        </p:nvSpPr>
        <p:spPr bwMode="auto">
          <a:xfrm>
            <a:off x="4127500" y="1600201"/>
            <a:ext cx="5035550" cy="461665"/>
          </a:xfrm>
          <a:prstGeom prst="rect">
            <a:avLst/>
          </a:prstGeom>
          <a:noFill/>
          <a:ln w="9525">
            <a:noFill/>
            <a:miter lim="800000"/>
            <a:headEnd/>
            <a:tailEnd/>
          </a:ln>
        </p:spPr>
        <p:txBody>
          <a:bodyPr>
            <a:spAutoFit/>
          </a:bodyPr>
          <a:lstStyle/>
          <a:p>
            <a:pPr algn="r">
              <a:spcBef>
                <a:spcPct val="50000"/>
              </a:spcBef>
            </a:pPr>
            <a:endParaRPr lang="de-DE" sz="2400">
              <a:solidFill>
                <a:schemeClr val="tx1"/>
              </a:solidFill>
            </a:endParaRPr>
          </a:p>
        </p:txBody>
      </p:sp>
      <p:sp>
        <p:nvSpPr>
          <p:cNvPr id="408581" name="Rectangle 1032"/>
          <p:cNvSpPr>
            <a:spLocks noChangeArrowheads="1"/>
          </p:cNvSpPr>
          <p:nvPr/>
        </p:nvSpPr>
        <p:spPr bwMode="auto">
          <a:xfrm>
            <a:off x="418514" y="116632"/>
            <a:ext cx="8812214" cy="782960"/>
          </a:xfrm>
          <a:prstGeom prst="rect">
            <a:avLst/>
          </a:prstGeom>
          <a:noFill/>
          <a:ln w="9525">
            <a:noFill/>
            <a:miter lim="800000"/>
            <a:headEnd/>
            <a:tailEnd/>
          </a:ln>
        </p:spPr>
        <p:txBody>
          <a:bodyPr anchor="ctr"/>
          <a:lstStyle/>
          <a:p>
            <a:pPr algn="ctr" eaLnBrk="0" hangingPunct="0">
              <a:spcBef>
                <a:spcPct val="50000"/>
              </a:spcBef>
            </a:pPr>
            <a:r>
              <a:rPr lang="de-DE" sz="2400" b="1" dirty="0" smtClean="0">
                <a:solidFill>
                  <a:srgbClr val="BD005A"/>
                </a:solidFill>
              </a:rPr>
              <a:t>Wie läuft das Verfahren?</a:t>
            </a:r>
            <a:endParaRPr lang="de-DE" sz="2400" b="1" dirty="0">
              <a:solidFill>
                <a:srgbClr val="BD005A"/>
              </a:solidFill>
            </a:endParaRPr>
          </a:p>
        </p:txBody>
      </p:sp>
      <p:grpSp>
        <p:nvGrpSpPr>
          <p:cNvPr id="335884" name="Group 1036"/>
          <p:cNvGrpSpPr>
            <a:grpSpLocks/>
          </p:cNvGrpSpPr>
          <p:nvPr/>
        </p:nvGrpSpPr>
        <p:grpSpPr bwMode="auto">
          <a:xfrm>
            <a:off x="941116" y="3987626"/>
            <a:ext cx="7033167" cy="1399952"/>
            <a:chOff x="799" y="3160"/>
            <a:chExt cx="3684" cy="686"/>
          </a:xfrm>
        </p:grpSpPr>
        <p:sp>
          <p:nvSpPr>
            <p:cNvPr id="408599" name="Rectangle 1037"/>
            <p:cNvSpPr>
              <a:spLocks noChangeArrowheads="1"/>
            </p:cNvSpPr>
            <p:nvPr/>
          </p:nvSpPr>
          <p:spPr bwMode="auto">
            <a:xfrm>
              <a:off x="2340" y="3462"/>
              <a:ext cx="2143" cy="384"/>
            </a:xfrm>
            <a:prstGeom prst="rect">
              <a:avLst/>
            </a:prstGeom>
            <a:noFill/>
            <a:ln w="9525">
              <a:noFill/>
              <a:miter lim="800000"/>
              <a:headEnd/>
              <a:tailEnd/>
            </a:ln>
          </p:spPr>
          <p:txBody>
            <a:bodyPr/>
            <a:lstStyle/>
            <a:p>
              <a:pPr algn="ctr">
                <a:spcBef>
                  <a:spcPct val="20000"/>
                </a:spcBef>
              </a:pPr>
              <a:r>
                <a:rPr lang="de-DE" sz="1600" b="1" dirty="0">
                  <a:solidFill>
                    <a:schemeClr val="tx1"/>
                  </a:solidFill>
                </a:rPr>
                <a:t>Verwaltungsakt/</a:t>
              </a:r>
              <a:br>
                <a:rPr lang="de-DE" sz="1600" b="1" dirty="0">
                  <a:solidFill>
                    <a:schemeClr val="tx1"/>
                  </a:solidFill>
                </a:rPr>
              </a:br>
              <a:r>
                <a:rPr lang="de-DE" sz="1600" b="1" dirty="0">
                  <a:solidFill>
                    <a:schemeClr val="tx1"/>
                  </a:solidFill>
                </a:rPr>
                <a:t>Bewilligungsbescheid</a:t>
              </a:r>
            </a:p>
          </p:txBody>
        </p:sp>
        <p:pic>
          <p:nvPicPr>
            <p:cNvPr id="408600" name="Picture 1038" descr="brief"/>
            <p:cNvPicPr>
              <a:picLocks noChangeAspect="1" noChangeArrowheads="1"/>
            </p:cNvPicPr>
            <p:nvPr/>
          </p:nvPicPr>
          <p:blipFill>
            <a:blip r:embed="rId4" cstate="print"/>
            <a:srcRect/>
            <a:stretch>
              <a:fillRect/>
            </a:stretch>
          </p:blipFill>
          <p:spPr bwMode="auto">
            <a:xfrm>
              <a:off x="799" y="3160"/>
              <a:ext cx="684" cy="495"/>
            </a:xfrm>
            <a:prstGeom prst="rect">
              <a:avLst/>
            </a:prstGeom>
            <a:noFill/>
            <a:ln w="9525">
              <a:noFill/>
              <a:miter lim="800000"/>
              <a:headEnd/>
              <a:tailEnd/>
            </a:ln>
          </p:spPr>
        </p:pic>
        <p:sp>
          <p:nvSpPr>
            <p:cNvPr id="408601" name="Line 1039"/>
            <p:cNvSpPr>
              <a:spLocks noChangeShapeType="1"/>
            </p:cNvSpPr>
            <p:nvPr/>
          </p:nvSpPr>
          <p:spPr bwMode="auto">
            <a:xfrm>
              <a:off x="3305" y="3165"/>
              <a:ext cx="0" cy="272"/>
            </a:xfrm>
            <a:prstGeom prst="line">
              <a:avLst/>
            </a:prstGeom>
            <a:noFill/>
            <a:ln w="38100">
              <a:solidFill>
                <a:schemeClr val="tx1"/>
              </a:solidFill>
              <a:round/>
              <a:headEnd/>
              <a:tailEnd type="triangle" w="med" len="med"/>
            </a:ln>
          </p:spPr>
          <p:txBody>
            <a:bodyPr/>
            <a:lstStyle/>
            <a:p>
              <a:endParaRPr lang="de-DE"/>
            </a:p>
          </p:txBody>
        </p:sp>
      </p:grpSp>
      <p:grpSp>
        <p:nvGrpSpPr>
          <p:cNvPr id="335902" name="Group 1054"/>
          <p:cNvGrpSpPr>
            <a:grpSpLocks/>
          </p:cNvGrpSpPr>
          <p:nvPr/>
        </p:nvGrpSpPr>
        <p:grpSpPr bwMode="auto">
          <a:xfrm>
            <a:off x="1701843" y="5198287"/>
            <a:ext cx="7493456" cy="1399065"/>
            <a:chOff x="1150" y="3634"/>
            <a:chExt cx="3986" cy="686"/>
          </a:xfrm>
        </p:grpSpPr>
        <p:sp>
          <p:nvSpPr>
            <p:cNvPr id="408596" name="Rectangle 1040"/>
            <p:cNvSpPr>
              <a:spLocks noChangeArrowheads="1"/>
            </p:cNvSpPr>
            <p:nvPr/>
          </p:nvSpPr>
          <p:spPr bwMode="auto">
            <a:xfrm>
              <a:off x="1835" y="3936"/>
              <a:ext cx="3301" cy="384"/>
            </a:xfrm>
            <a:prstGeom prst="rect">
              <a:avLst/>
            </a:prstGeom>
            <a:noFill/>
            <a:ln w="9525">
              <a:noFill/>
              <a:miter lim="800000"/>
              <a:headEnd/>
              <a:tailEnd/>
            </a:ln>
          </p:spPr>
          <p:txBody>
            <a:bodyPr/>
            <a:lstStyle/>
            <a:p>
              <a:pPr algn="ctr">
                <a:spcBef>
                  <a:spcPct val="20000"/>
                </a:spcBef>
              </a:pPr>
              <a:r>
                <a:rPr lang="de-DE" sz="1600" b="1" dirty="0">
                  <a:solidFill>
                    <a:schemeClr val="tx1"/>
                  </a:solidFill>
                </a:rPr>
                <a:t>Überweisung </a:t>
              </a:r>
              <a:r>
                <a:rPr lang="de-DE" sz="1600" b="1" dirty="0" smtClean="0">
                  <a:solidFill>
                    <a:schemeClr val="tx1"/>
                  </a:solidFill>
                </a:rPr>
                <a:t>auf </a:t>
              </a:r>
              <a:r>
                <a:rPr lang="de-DE" sz="1600" b="1" dirty="0">
                  <a:solidFill>
                    <a:schemeClr val="tx1"/>
                  </a:solidFill>
                </a:rPr>
                <a:t>das Konto</a:t>
              </a:r>
            </a:p>
          </p:txBody>
        </p:sp>
        <p:pic>
          <p:nvPicPr>
            <p:cNvPr id="408597" name="Picture 1041" descr="Geldbündel 04"/>
            <p:cNvPicPr>
              <a:picLocks noChangeAspect="1" noChangeArrowheads="1"/>
            </p:cNvPicPr>
            <p:nvPr/>
          </p:nvPicPr>
          <p:blipFill>
            <a:blip r:embed="rId5" cstate="print"/>
            <a:srcRect/>
            <a:stretch>
              <a:fillRect/>
            </a:stretch>
          </p:blipFill>
          <p:spPr bwMode="auto">
            <a:xfrm>
              <a:off x="1150" y="3634"/>
              <a:ext cx="866" cy="474"/>
            </a:xfrm>
            <a:prstGeom prst="rect">
              <a:avLst/>
            </a:prstGeom>
            <a:noFill/>
            <a:ln w="9525">
              <a:noFill/>
              <a:miter lim="800000"/>
              <a:headEnd/>
              <a:tailEnd/>
            </a:ln>
          </p:spPr>
        </p:pic>
        <p:sp>
          <p:nvSpPr>
            <p:cNvPr id="408598" name="Line 1042"/>
            <p:cNvSpPr>
              <a:spLocks noChangeShapeType="1"/>
            </p:cNvSpPr>
            <p:nvPr/>
          </p:nvSpPr>
          <p:spPr bwMode="auto">
            <a:xfrm>
              <a:off x="3312" y="3688"/>
              <a:ext cx="0" cy="248"/>
            </a:xfrm>
            <a:prstGeom prst="line">
              <a:avLst/>
            </a:prstGeom>
            <a:noFill/>
            <a:ln w="38100">
              <a:solidFill>
                <a:schemeClr val="tx1"/>
              </a:solidFill>
              <a:round/>
              <a:headEnd/>
              <a:tailEnd type="triangle" w="med" len="med"/>
            </a:ln>
          </p:spPr>
          <p:txBody>
            <a:bodyPr/>
            <a:lstStyle/>
            <a:p>
              <a:endParaRPr lang="de-DE"/>
            </a:p>
          </p:txBody>
        </p:sp>
      </p:grpSp>
      <p:grpSp>
        <p:nvGrpSpPr>
          <p:cNvPr id="3" name="Gruppieren 2"/>
          <p:cNvGrpSpPr/>
          <p:nvPr/>
        </p:nvGrpSpPr>
        <p:grpSpPr>
          <a:xfrm>
            <a:off x="838125" y="1633255"/>
            <a:ext cx="7254806" cy="1425467"/>
            <a:chOff x="838125" y="1633255"/>
            <a:chExt cx="7254806" cy="1425467"/>
          </a:xfrm>
        </p:grpSpPr>
        <p:pic>
          <p:nvPicPr>
            <p:cNvPr id="408593" name="Picture 1044"/>
            <p:cNvPicPr>
              <a:picLocks noChangeAspect="1" noChangeArrowheads="1"/>
            </p:cNvPicPr>
            <p:nvPr/>
          </p:nvPicPr>
          <p:blipFill>
            <a:blip r:embed="rId6" cstate="print"/>
            <a:srcRect/>
            <a:stretch>
              <a:fillRect/>
            </a:stretch>
          </p:blipFill>
          <p:spPr bwMode="auto">
            <a:xfrm>
              <a:off x="838125" y="1836073"/>
              <a:ext cx="1775562" cy="1222649"/>
            </a:xfrm>
            <a:prstGeom prst="rect">
              <a:avLst/>
            </a:prstGeom>
            <a:noFill/>
            <a:ln w="9525">
              <a:noFill/>
              <a:miter lim="800000"/>
              <a:headEnd/>
              <a:tailEnd/>
            </a:ln>
          </p:spPr>
        </p:pic>
        <p:sp>
          <p:nvSpPr>
            <p:cNvPr id="408594" name="Rectangle 1045"/>
            <p:cNvSpPr>
              <a:spLocks noChangeArrowheads="1"/>
            </p:cNvSpPr>
            <p:nvPr/>
          </p:nvSpPr>
          <p:spPr bwMode="auto">
            <a:xfrm>
              <a:off x="3416917" y="2132647"/>
              <a:ext cx="4676014" cy="635242"/>
            </a:xfrm>
            <a:prstGeom prst="rect">
              <a:avLst/>
            </a:prstGeom>
            <a:noFill/>
            <a:ln w="9525">
              <a:noFill/>
              <a:miter lim="800000"/>
              <a:headEnd/>
              <a:tailEnd/>
            </a:ln>
          </p:spPr>
          <p:txBody>
            <a:bodyPr/>
            <a:lstStyle/>
            <a:p>
              <a:pPr algn="ctr">
                <a:spcBef>
                  <a:spcPct val="20000"/>
                </a:spcBef>
              </a:pPr>
              <a:r>
                <a:rPr lang="de-DE" sz="1600" b="1" dirty="0">
                  <a:solidFill>
                    <a:schemeClr val="tx1"/>
                  </a:solidFill>
                </a:rPr>
                <a:t>Bedarfsfeststellungsverfahren</a:t>
              </a:r>
              <a:endParaRPr lang="de-DE" sz="1600" dirty="0">
                <a:solidFill>
                  <a:schemeClr val="tx1"/>
                </a:solidFill>
              </a:endParaRPr>
            </a:p>
            <a:p>
              <a:pPr algn="ctr">
                <a:spcBef>
                  <a:spcPct val="20000"/>
                </a:spcBef>
              </a:pPr>
              <a:r>
                <a:rPr lang="de-DE" sz="1600" dirty="0">
                  <a:solidFill>
                    <a:schemeClr val="tx1"/>
                  </a:solidFill>
                </a:rPr>
                <a:t>Bedarf, Leistungen, Budgethöhe</a:t>
              </a:r>
            </a:p>
            <a:p>
              <a:pPr algn="ctr">
                <a:spcBef>
                  <a:spcPct val="20000"/>
                </a:spcBef>
              </a:pPr>
              <a:endParaRPr lang="de-DE" sz="1600" dirty="0">
                <a:solidFill>
                  <a:schemeClr val="tx1"/>
                </a:solidFill>
              </a:endParaRPr>
            </a:p>
          </p:txBody>
        </p:sp>
        <p:sp>
          <p:nvSpPr>
            <p:cNvPr id="408595" name="Line 1046"/>
            <p:cNvSpPr>
              <a:spLocks noChangeShapeType="1"/>
            </p:cNvSpPr>
            <p:nvPr/>
          </p:nvSpPr>
          <p:spPr bwMode="auto">
            <a:xfrm>
              <a:off x="5710811" y="1633255"/>
              <a:ext cx="0" cy="422857"/>
            </a:xfrm>
            <a:prstGeom prst="line">
              <a:avLst/>
            </a:prstGeom>
            <a:noFill/>
            <a:ln w="38100">
              <a:solidFill>
                <a:schemeClr val="tx1"/>
              </a:solidFill>
              <a:round/>
              <a:headEnd/>
              <a:tailEnd type="triangle" w="med" len="med"/>
            </a:ln>
          </p:spPr>
          <p:txBody>
            <a:bodyPr/>
            <a:lstStyle/>
            <a:p>
              <a:endParaRPr lang="de-DE"/>
            </a:p>
          </p:txBody>
        </p:sp>
      </p:grpSp>
      <p:grpSp>
        <p:nvGrpSpPr>
          <p:cNvPr id="335895" name="Group 1047"/>
          <p:cNvGrpSpPr>
            <a:grpSpLocks/>
          </p:cNvGrpSpPr>
          <p:nvPr/>
        </p:nvGrpSpPr>
        <p:grpSpPr bwMode="auto">
          <a:xfrm>
            <a:off x="853172" y="2739392"/>
            <a:ext cx="7871270" cy="1245397"/>
            <a:chOff x="703" y="1933"/>
            <a:chExt cx="4214" cy="772"/>
          </a:xfrm>
        </p:grpSpPr>
        <p:pic>
          <p:nvPicPr>
            <p:cNvPr id="408591" name="Picture 1049" descr="Arbeitsvertrag"/>
            <p:cNvPicPr>
              <a:picLocks noChangeAspect="1" noChangeArrowheads="1"/>
            </p:cNvPicPr>
            <p:nvPr/>
          </p:nvPicPr>
          <p:blipFill>
            <a:blip r:embed="rId7" cstate="print"/>
            <a:srcRect/>
            <a:stretch>
              <a:fillRect/>
            </a:stretch>
          </p:blipFill>
          <p:spPr bwMode="auto">
            <a:xfrm>
              <a:off x="703" y="2099"/>
              <a:ext cx="924" cy="606"/>
            </a:xfrm>
            <a:prstGeom prst="rect">
              <a:avLst/>
            </a:prstGeom>
            <a:noFill/>
            <a:ln w="9525">
              <a:noFill/>
              <a:miter lim="800000"/>
              <a:headEnd/>
              <a:tailEnd/>
            </a:ln>
          </p:spPr>
        </p:pic>
        <p:sp>
          <p:nvSpPr>
            <p:cNvPr id="408590" name="Rectangle 1048"/>
            <p:cNvSpPr>
              <a:spLocks noChangeArrowheads="1"/>
            </p:cNvSpPr>
            <p:nvPr/>
          </p:nvSpPr>
          <p:spPr bwMode="auto">
            <a:xfrm>
              <a:off x="1824" y="2207"/>
              <a:ext cx="3093" cy="389"/>
            </a:xfrm>
            <a:prstGeom prst="rect">
              <a:avLst/>
            </a:prstGeom>
            <a:noFill/>
            <a:ln w="9525">
              <a:noFill/>
              <a:miter lim="800000"/>
              <a:headEnd/>
              <a:tailEnd/>
            </a:ln>
          </p:spPr>
          <p:txBody>
            <a:bodyPr/>
            <a:lstStyle/>
            <a:p>
              <a:pPr algn="ctr">
                <a:spcBef>
                  <a:spcPct val="20000"/>
                </a:spcBef>
              </a:pPr>
              <a:r>
                <a:rPr lang="de-DE" sz="1600" b="1" dirty="0">
                  <a:solidFill>
                    <a:schemeClr val="tx1"/>
                  </a:solidFill>
                </a:rPr>
                <a:t>Zielvereinbarung</a:t>
              </a:r>
            </a:p>
            <a:p>
              <a:pPr>
                <a:spcBef>
                  <a:spcPct val="20000"/>
                </a:spcBef>
              </a:pPr>
              <a:r>
                <a:rPr lang="de-DE" sz="1600" dirty="0">
                  <a:solidFill>
                    <a:schemeClr val="tx1"/>
                  </a:solidFill>
                </a:rPr>
                <a:t>Leistungsziele, Nachweispflicht, Qualitätssicherung</a:t>
              </a:r>
            </a:p>
          </p:txBody>
        </p:sp>
        <p:sp>
          <p:nvSpPr>
            <p:cNvPr id="408592" name="Line 1050"/>
            <p:cNvSpPr>
              <a:spLocks noChangeShapeType="1"/>
            </p:cNvSpPr>
            <p:nvPr/>
          </p:nvSpPr>
          <p:spPr bwMode="auto">
            <a:xfrm>
              <a:off x="3288" y="1933"/>
              <a:ext cx="0" cy="182"/>
            </a:xfrm>
            <a:prstGeom prst="line">
              <a:avLst/>
            </a:prstGeom>
            <a:noFill/>
            <a:ln w="38100">
              <a:solidFill>
                <a:schemeClr val="tx1"/>
              </a:solidFill>
              <a:round/>
              <a:headEnd/>
              <a:tailEnd type="triangle" w="med" len="med"/>
            </a:ln>
          </p:spPr>
          <p:txBody>
            <a:bodyPr/>
            <a:lstStyle/>
            <a:p>
              <a:endParaRPr lang="de-DE"/>
            </a:p>
          </p:txBody>
        </p:sp>
      </p:grpSp>
    </p:spTree>
    <p:extLst>
      <p:ext uri="{BB962C8B-B14F-4D97-AF65-F5344CB8AC3E}">
        <p14:creationId xmlns:p14="http://schemas.microsoft.com/office/powerpoint/2010/main" val="22799654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335875"/>
                                        </p:tgtEl>
                                        <p:attrNameLst>
                                          <p:attrName>style.visibility</p:attrName>
                                        </p:attrNameLst>
                                      </p:cBhvr>
                                      <p:to>
                                        <p:strVal val="visible"/>
                                      </p:to>
                                    </p:set>
                                    <p:animEffect transition="in" filter="box(out)">
                                      <p:cBhvr>
                                        <p:cTn id="7" dur="500"/>
                                        <p:tgtEl>
                                          <p:spTgt spid="33587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 presetClass="entr" presetSubtype="32" fill="hold" nodeType="clickEffect">
                                  <p:stCondLst>
                                    <p:cond delay="0"/>
                                  </p:stCondLst>
                                  <p:childTnLst>
                                    <p:set>
                                      <p:cBhvr>
                                        <p:cTn id="15" dur="1" fill="hold">
                                          <p:stCondLst>
                                            <p:cond delay="0"/>
                                          </p:stCondLst>
                                        </p:cTn>
                                        <p:tgtEl>
                                          <p:spTgt spid="335895"/>
                                        </p:tgtEl>
                                        <p:attrNameLst>
                                          <p:attrName>style.visibility</p:attrName>
                                        </p:attrNameLst>
                                      </p:cBhvr>
                                      <p:to>
                                        <p:strVal val="visible"/>
                                      </p:to>
                                    </p:set>
                                    <p:animEffect transition="in" filter="box(out)">
                                      <p:cBhvr>
                                        <p:cTn id="16" dur="500"/>
                                        <p:tgtEl>
                                          <p:spTgt spid="335895"/>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32" fill="hold" nodeType="clickEffect">
                                  <p:stCondLst>
                                    <p:cond delay="0"/>
                                  </p:stCondLst>
                                  <p:childTnLst>
                                    <p:set>
                                      <p:cBhvr>
                                        <p:cTn id="20" dur="1" fill="hold">
                                          <p:stCondLst>
                                            <p:cond delay="0"/>
                                          </p:stCondLst>
                                        </p:cTn>
                                        <p:tgtEl>
                                          <p:spTgt spid="335884"/>
                                        </p:tgtEl>
                                        <p:attrNameLst>
                                          <p:attrName>style.visibility</p:attrName>
                                        </p:attrNameLst>
                                      </p:cBhvr>
                                      <p:to>
                                        <p:strVal val="visible"/>
                                      </p:to>
                                    </p:set>
                                    <p:animEffect transition="in" filter="box(out)">
                                      <p:cBhvr>
                                        <p:cTn id="21" dur="500"/>
                                        <p:tgtEl>
                                          <p:spTgt spid="335884"/>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32" fill="hold" nodeType="clickEffect">
                                  <p:stCondLst>
                                    <p:cond delay="0"/>
                                  </p:stCondLst>
                                  <p:childTnLst>
                                    <p:set>
                                      <p:cBhvr>
                                        <p:cTn id="25" dur="1" fill="hold">
                                          <p:stCondLst>
                                            <p:cond delay="0"/>
                                          </p:stCondLst>
                                        </p:cTn>
                                        <p:tgtEl>
                                          <p:spTgt spid="335902"/>
                                        </p:tgtEl>
                                        <p:attrNameLst>
                                          <p:attrName>style.visibility</p:attrName>
                                        </p:attrNameLst>
                                      </p:cBhvr>
                                      <p:to>
                                        <p:strVal val="visible"/>
                                      </p:to>
                                    </p:set>
                                    <p:animEffect transition="in" filter="box(out)">
                                      <p:cBhvr>
                                        <p:cTn id="26" dur="500"/>
                                        <p:tgtEl>
                                          <p:spTgt spid="3359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1" name="Rectangle 2"/>
          <p:cNvSpPr>
            <a:spLocks noGrp="1" noChangeArrowheads="1"/>
          </p:cNvSpPr>
          <p:nvPr>
            <p:ph type="body" idx="4294967295"/>
          </p:nvPr>
        </p:nvSpPr>
        <p:spPr bwMode="auto">
          <a:xfrm>
            <a:off x="704528" y="3429000"/>
            <a:ext cx="8947658" cy="2862322"/>
          </a:xfrm>
          <a:prstGeom prst="rect">
            <a:avLst/>
          </a:prstGeom>
          <a:noFill/>
          <a:ln>
            <a:miter lim="800000"/>
            <a:headEnd/>
            <a:tailEnd/>
          </a:ln>
        </p:spPr>
        <p:txBody>
          <a:bodyPr vert="horz" wrap="square" lIns="91440" tIns="45720" rIns="91440" bIns="45720" numCol="1" anchor="t" anchorCtr="0" compatLnSpc="1">
            <a:prstTxWarp prst="textNoShape">
              <a:avLst/>
            </a:prstTxWarp>
            <a:spAutoFit/>
          </a:bodyPr>
          <a:lstStyle/>
          <a:p>
            <a:pPr marL="0" indent="0" eaLnBrk="1" hangingPunct="1">
              <a:lnSpc>
                <a:spcPct val="150000"/>
              </a:lnSpc>
              <a:buNone/>
            </a:pPr>
            <a:r>
              <a:rPr lang="de-DE" sz="2000" dirty="0" smtClean="0"/>
              <a:t>Menschen mit Behinderung müssen aktiv am Verfahren mitwirken, </a:t>
            </a:r>
          </a:p>
          <a:p>
            <a:pPr marL="0" indent="0" eaLnBrk="1" hangingPunct="1">
              <a:lnSpc>
                <a:spcPct val="150000"/>
              </a:lnSpc>
              <a:buNone/>
            </a:pPr>
            <a:r>
              <a:rPr lang="de-DE" sz="2000" dirty="0"/>
              <a:t>u</a:t>
            </a:r>
            <a:r>
              <a:rPr lang="de-DE" sz="2000" dirty="0" smtClean="0"/>
              <a:t>m ihre eigenen Ziele, Wünsche und Vorstellungen einbringen zu können.</a:t>
            </a:r>
            <a:endParaRPr lang="de-DE" sz="2000" dirty="0"/>
          </a:p>
          <a:p>
            <a:pPr marL="0" indent="0" eaLnBrk="1" hangingPunct="1">
              <a:lnSpc>
                <a:spcPct val="150000"/>
              </a:lnSpc>
              <a:buNone/>
            </a:pPr>
            <a:endParaRPr lang="de-DE" sz="2000" dirty="0" smtClean="0"/>
          </a:p>
          <a:p>
            <a:pPr eaLnBrk="1" hangingPunct="1">
              <a:lnSpc>
                <a:spcPct val="150000"/>
              </a:lnSpc>
              <a:buFont typeface="Wingdings" pitchFamily="2" charset="2"/>
              <a:buChar char="§"/>
            </a:pPr>
            <a:endParaRPr lang="de-DE" sz="2000" dirty="0" smtClean="0"/>
          </a:p>
          <a:p>
            <a:pPr eaLnBrk="1" hangingPunct="1">
              <a:lnSpc>
                <a:spcPct val="150000"/>
              </a:lnSpc>
              <a:buFont typeface="Wingdings" pitchFamily="2" charset="2"/>
              <a:buChar char="§"/>
            </a:pPr>
            <a:endParaRPr lang="de-DE" sz="2000" dirty="0" smtClean="0"/>
          </a:p>
        </p:txBody>
      </p:sp>
      <p:sp>
        <p:nvSpPr>
          <p:cNvPr id="460802" name="Rectangle 3"/>
          <p:cNvSpPr>
            <a:spLocks noChangeArrowheads="1"/>
          </p:cNvSpPr>
          <p:nvPr/>
        </p:nvSpPr>
        <p:spPr bwMode="auto">
          <a:xfrm>
            <a:off x="1352600" y="301879"/>
            <a:ext cx="8915400" cy="461665"/>
          </a:xfrm>
          <a:prstGeom prst="rect">
            <a:avLst/>
          </a:prstGeom>
          <a:noFill/>
          <a:ln w="9525">
            <a:noFill/>
            <a:miter lim="800000"/>
            <a:headEnd/>
            <a:tailEnd/>
          </a:ln>
        </p:spPr>
        <p:txBody>
          <a:bodyPr anchor="ctr">
            <a:spAutoFit/>
          </a:bodyPr>
          <a:lstStyle/>
          <a:p>
            <a:pPr algn="l" eaLnBrk="0" hangingPunct="0">
              <a:spcBef>
                <a:spcPct val="50000"/>
              </a:spcBef>
            </a:pPr>
            <a:r>
              <a:rPr lang="de-DE" sz="2400" b="1" dirty="0" smtClean="0">
                <a:solidFill>
                  <a:srgbClr val="BD005A"/>
                </a:solidFill>
              </a:rPr>
              <a:t>Was ändert sich im Verfahren?</a:t>
            </a:r>
            <a:endParaRPr lang="de-DE" sz="2400" b="1" dirty="0">
              <a:solidFill>
                <a:srgbClr val="BD005A"/>
              </a:solidFill>
            </a:endParaRPr>
          </a:p>
        </p:txBody>
      </p:sp>
      <p:pic>
        <p:nvPicPr>
          <p:cNvPr id="5" name="Picture 1044"/>
          <p:cNvPicPr>
            <a:picLocks noChangeAspect="1" noChangeArrowheads="1"/>
          </p:cNvPicPr>
          <p:nvPr/>
        </p:nvPicPr>
        <p:blipFill>
          <a:blip r:embed="rId3" cstate="print"/>
          <a:srcRect/>
          <a:stretch>
            <a:fillRect/>
          </a:stretch>
        </p:blipFill>
        <p:spPr bwMode="auto">
          <a:xfrm>
            <a:off x="488504" y="759337"/>
            <a:ext cx="3869158" cy="2664296"/>
          </a:xfrm>
          <a:prstGeom prst="rect">
            <a:avLst/>
          </a:prstGeom>
          <a:noFill/>
          <a:ln w="9525">
            <a:noFill/>
            <a:miter lim="800000"/>
            <a:headEnd/>
            <a:tailEnd/>
          </a:ln>
        </p:spPr>
      </p:pic>
      <p:sp>
        <p:nvSpPr>
          <p:cNvPr id="2" name="Textfeld 1"/>
          <p:cNvSpPr txBox="1"/>
          <p:nvPr/>
        </p:nvSpPr>
        <p:spPr>
          <a:xfrm>
            <a:off x="3499586" y="1688396"/>
            <a:ext cx="6768752" cy="495585"/>
          </a:xfrm>
          <a:prstGeom prst="rect">
            <a:avLst/>
          </a:prstGeom>
          <a:noFill/>
        </p:spPr>
        <p:txBody>
          <a:bodyPr wrap="square" rtlCol="0">
            <a:spAutoFit/>
          </a:bodyPr>
          <a:lstStyle/>
          <a:p>
            <a:pPr marL="0" indent="0" eaLnBrk="1" hangingPunct="1">
              <a:lnSpc>
                <a:spcPct val="150000"/>
              </a:lnSpc>
              <a:buNone/>
            </a:pPr>
            <a:r>
              <a:rPr lang="de-DE" sz="2000" dirty="0"/>
              <a:t>Das Persönliche Budget erfordert Partizipation!</a:t>
            </a:r>
          </a:p>
        </p:txBody>
      </p:sp>
    </p:spTree>
    <p:extLst>
      <p:ext uri="{BB962C8B-B14F-4D97-AF65-F5344CB8AC3E}">
        <p14:creationId xmlns:p14="http://schemas.microsoft.com/office/powerpoint/2010/main" val="1362991050"/>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Text Box 2"/>
          <p:cNvSpPr txBox="1">
            <a:spLocks noChangeArrowheads="1"/>
          </p:cNvSpPr>
          <p:nvPr/>
        </p:nvSpPr>
        <p:spPr bwMode="auto">
          <a:xfrm>
            <a:off x="597037" y="980728"/>
            <a:ext cx="8870685" cy="1311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l">
              <a:lnSpc>
                <a:spcPct val="120000"/>
              </a:lnSpc>
              <a:spcBef>
                <a:spcPct val="50000"/>
              </a:spcBef>
            </a:pPr>
            <a:r>
              <a:rPr lang="de-DE" sz="2200" dirty="0">
                <a:latin typeface="+mj-lt"/>
                <a:cs typeface="Times New Roman" pitchFamily="18" charset="0"/>
              </a:rPr>
              <a:t>Persönliche Budgets werden </a:t>
            </a:r>
            <a:r>
              <a:rPr lang="de-DE" sz="2200" dirty="0" smtClean="0">
                <a:latin typeface="+mj-lt"/>
                <a:cs typeface="Times New Roman" pitchFamily="18" charset="0"/>
              </a:rPr>
              <a:t>(…) </a:t>
            </a:r>
            <a:r>
              <a:rPr lang="de-DE" sz="2200" dirty="0">
                <a:latin typeface="+mj-lt"/>
                <a:cs typeface="Times New Roman" pitchFamily="18" charset="0"/>
              </a:rPr>
              <a:t>so bemessen, dass der </a:t>
            </a:r>
            <a:r>
              <a:rPr lang="de-DE" sz="2200" u="sng" dirty="0">
                <a:latin typeface="+mj-lt"/>
                <a:cs typeface="Times New Roman" pitchFamily="18" charset="0"/>
              </a:rPr>
              <a:t>individuell festgestellte Bedarf</a:t>
            </a:r>
            <a:r>
              <a:rPr lang="de-DE" sz="2200" dirty="0">
                <a:latin typeface="+mj-lt"/>
                <a:cs typeface="Times New Roman" pitchFamily="18" charset="0"/>
              </a:rPr>
              <a:t> gedeckt wird und die </a:t>
            </a:r>
            <a:r>
              <a:rPr lang="de-DE" sz="2200" u="sng" dirty="0">
                <a:latin typeface="+mj-lt"/>
                <a:cs typeface="Times New Roman" pitchFamily="18" charset="0"/>
              </a:rPr>
              <a:t>erforderliche Beratung und Unterstützung</a:t>
            </a:r>
            <a:r>
              <a:rPr lang="de-DE" sz="2200" dirty="0">
                <a:latin typeface="+mj-lt"/>
                <a:cs typeface="Times New Roman" pitchFamily="18" charset="0"/>
              </a:rPr>
              <a:t> erfolgen kann. </a:t>
            </a:r>
          </a:p>
        </p:txBody>
      </p:sp>
      <p:sp>
        <p:nvSpPr>
          <p:cNvPr id="102403" name="Text Box 3"/>
          <p:cNvSpPr txBox="1">
            <a:spLocks noChangeArrowheads="1"/>
          </p:cNvSpPr>
          <p:nvPr/>
        </p:nvSpPr>
        <p:spPr bwMode="auto">
          <a:xfrm>
            <a:off x="1280592" y="260648"/>
            <a:ext cx="84407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l">
              <a:spcBef>
                <a:spcPct val="50000"/>
              </a:spcBef>
            </a:pPr>
            <a:r>
              <a:rPr lang="de-DE" sz="2000" b="1" dirty="0" smtClean="0">
                <a:solidFill>
                  <a:srgbClr val="BD005A"/>
                </a:solidFill>
                <a:latin typeface="+mj-lt"/>
              </a:rPr>
              <a:t>Wie viel Geld bekommen die Personen?</a:t>
            </a:r>
            <a:endParaRPr lang="de-DE" sz="2000" b="1" dirty="0">
              <a:solidFill>
                <a:srgbClr val="BD005A"/>
              </a:solidFill>
              <a:latin typeface="+mj-lt"/>
            </a:endParaRPr>
          </a:p>
        </p:txBody>
      </p:sp>
      <p:sp>
        <p:nvSpPr>
          <p:cNvPr id="277508" name="Text Box 4"/>
          <p:cNvSpPr txBox="1">
            <a:spLocks noChangeArrowheads="1"/>
          </p:cNvSpPr>
          <p:nvPr/>
        </p:nvSpPr>
        <p:spPr bwMode="auto">
          <a:xfrm>
            <a:off x="560512" y="2420888"/>
            <a:ext cx="9039225" cy="1717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l">
              <a:lnSpc>
                <a:spcPct val="120000"/>
              </a:lnSpc>
              <a:spcBef>
                <a:spcPct val="150000"/>
              </a:spcBef>
            </a:pPr>
            <a:r>
              <a:rPr lang="de-DE" sz="2200" dirty="0">
                <a:latin typeface="+mj-lt"/>
                <a:cs typeface="Times New Roman" pitchFamily="18" charset="0"/>
              </a:rPr>
              <a:t>Dabei soll die Höhe des persönlichen Budgets die Kosten aller bisher individuell festgestellten, ohne das Persönliche Budget zu erbringenden Leistungen nicht überschreiten. </a:t>
            </a:r>
            <a:r>
              <a:rPr lang="de-DE" sz="2200" dirty="0" smtClean="0">
                <a:latin typeface="+mj-lt"/>
                <a:cs typeface="Times New Roman" pitchFamily="18" charset="0"/>
              </a:rPr>
              <a:t/>
            </a:r>
            <a:br>
              <a:rPr lang="de-DE" sz="2200" dirty="0" smtClean="0">
                <a:latin typeface="+mj-lt"/>
                <a:cs typeface="Times New Roman" pitchFamily="18" charset="0"/>
              </a:rPr>
            </a:br>
            <a:endParaRPr lang="de-DE" sz="2200" dirty="0">
              <a:latin typeface="+mj-lt"/>
              <a:cs typeface="Times New Roman" pitchFamily="18" charset="0"/>
            </a:endParaRPr>
          </a:p>
        </p:txBody>
      </p:sp>
      <p:sp>
        <p:nvSpPr>
          <p:cNvPr id="2" name="Rechteck 1"/>
          <p:cNvSpPr/>
          <p:nvPr/>
        </p:nvSpPr>
        <p:spPr>
          <a:xfrm>
            <a:off x="706574" y="4005064"/>
            <a:ext cx="8278873" cy="2492990"/>
          </a:xfrm>
          <a:prstGeom prst="rect">
            <a:avLst/>
          </a:prstGeom>
        </p:spPr>
        <p:txBody>
          <a:bodyPr wrap="square">
            <a:spAutoFit/>
          </a:bodyPr>
          <a:lstStyle/>
          <a:p>
            <a:pPr marL="342900" indent="-342900" algn="l">
              <a:spcBef>
                <a:spcPct val="50000"/>
              </a:spcBef>
              <a:buFont typeface="Arial" pitchFamily="34" charset="0"/>
              <a:buChar char="•"/>
            </a:pPr>
            <a:r>
              <a:rPr lang="de-DE" sz="2400" dirty="0" smtClean="0">
                <a:solidFill>
                  <a:prstClr val="black"/>
                </a:solidFill>
                <a:latin typeface="Calibri" pitchFamily="34" charset="0"/>
                <a:cs typeface="Arial" pitchFamily="34" charset="0"/>
              </a:rPr>
              <a:t>Stundensätze </a:t>
            </a:r>
          </a:p>
          <a:p>
            <a:pPr marL="342900" indent="-342900" algn="l">
              <a:spcBef>
                <a:spcPct val="50000"/>
              </a:spcBef>
              <a:buFont typeface="Arial" pitchFamily="34" charset="0"/>
              <a:buChar char="•"/>
            </a:pPr>
            <a:r>
              <a:rPr lang="de-DE" sz="2400" dirty="0" smtClean="0">
                <a:solidFill>
                  <a:prstClr val="black"/>
                </a:solidFill>
                <a:latin typeface="Calibri" pitchFamily="34" charset="0"/>
                <a:cs typeface="Arial" pitchFamily="34" charset="0"/>
              </a:rPr>
              <a:t>Teilpauschalen </a:t>
            </a:r>
            <a:r>
              <a:rPr lang="de-DE" sz="2400" dirty="0">
                <a:solidFill>
                  <a:prstClr val="black"/>
                </a:solidFill>
                <a:latin typeface="Calibri" pitchFamily="34" charset="0"/>
                <a:cs typeface="Arial" pitchFamily="34" charset="0"/>
              </a:rPr>
              <a:t>für differenzierte </a:t>
            </a:r>
            <a:r>
              <a:rPr lang="de-DE" sz="2400" dirty="0" smtClean="0">
                <a:solidFill>
                  <a:prstClr val="black"/>
                </a:solidFill>
                <a:latin typeface="Calibri" pitchFamily="34" charset="0"/>
                <a:cs typeface="Arial" pitchFamily="34" charset="0"/>
              </a:rPr>
              <a:t>Leistungen (z.B. Mobilität, Freizeit, Unterstützung im Haushalt)</a:t>
            </a:r>
          </a:p>
          <a:p>
            <a:pPr marL="342900" lvl="0" indent="-342900" algn="l">
              <a:spcBef>
                <a:spcPct val="50000"/>
              </a:spcBef>
              <a:buFont typeface="Arial" pitchFamily="34" charset="0"/>
              <a:buChar char="•"/>
            </a:pPr>
            <a:r>
              <a:rPr lang="de-DE" sz="2400" dirty="0">
                <a:solidFill>
                  <a:prstClr val="black"/>
                </a:solidFill>
                <a:latin typeface="Calibri" pitchFamily="34" charset="0"/>
                <a:cs typeface="Arial" pitchFamily="34" charset="0"/>
              </a:rPr>
              <a:t>Pauschalen nach Bedarfsgruppen</a:t>
            </a:r>
          </a:p>
          <a:p>
            <a:pPr marL="342900" indent="-342900" algn="l">
              <a:spcBef>
                <a:spcPct val="50000"/>
              </a:spcBef>
              <a:buFont typeface="Arial" pitchFamily="34" charset="0"/>
              <a:buChar char="•"/>
            </a:pPr>
            <a:endParaRPr lang="de-DE" sz="2400" dirty="0">
              <a:solidFill>
                <a:prstClr val="black"/>
              </a:solidFill>
              <a:latin typeface="Calibri" pitchFamily="34" charset="0"/>
              <a:cs typeface="Arial" pitchFamily="34" charset="0"/>
            </a:endParaRPr>
          </a:p>
        </p:txBody>
      </p:sp>
      <p:pic>
        <p:nvPicPr>
          <p:cNvPr id="6" name="Picture 6" descr="Geldbündel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75653" y="3279584"/>
            <a:ext cx="2036771" cy="1327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682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277506"/>
                                        </p:tgtEl>
                                        <p:attrNameLst>
                                          <p:attrName>style.visibility</p:attrName>
                                        </p:attrNameLst>
                                      </p:cBhvr>
                                      <p:to>
                                        <p:strVal val="visible"/>
                                      </p:to>
                                    </p:set>
                                    <p:animEffect transition="in" filter="blinds(horizontal)">
                                      <p:cBhvr>
                                        <p:cTn id="7" dur="500"/>
                                        <p:tgtEl>
                                          <p:spTgt spid="27750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77508">
                                            <p:txEl>
                                              <p:pRg st="0" end="0"/>
                                            </p:txEl>
                                          </p:spTgt>
                                        </p:tgtEl>
                                        <p:attrNameLst>
                                          <p:attrName>style.visibility</p:attrName>
                                        </p:attrNameLst>
                                      </p:cBhvr>
                                      <p:to>
                                        <p:strVal val="visible"/>
                                      </p:to>
                                    </p:set>
                                    <p:animEffect transition="in" filter="blinds(horizontal)">
                                      <p:cBhvr>
                                        <p:cTn id="12" dur="500"/>
                                        <p:tgtEl>
                                          <p:spTgt spid="27750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06" grpId="0" autoUpdateAnimBg="0"/>
      <p:bldP spid="277506" grpId="1"/>
      <p:bldP spid="277508" grpId="0" build="allAtOnce" autoUpdateAnimBg="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646112" y="2846778"/>
            <a:ext cx="8915400" cy="3750574"/>
            <a:chOff x="336" y="984"/>
            <a:chExt cx="5184" cy="2214"/>
          </a:xfrm>
        </p:grpSpPr>
        <p:sp>
          <p:nvSpPr>
            <p:cNvPr id="101380" name="Text Box 3"/>
            <p:cNvSpPr txBox="1">
              <a:spLocks noChangeArrowheads="1"/>
            </p:cNvSpPr>
            <p:nvPr/>
          </p:nvSpPr>
          <p:spPr bwMode="auto">
            <a:xfrm>
              <a:off x="397" y="984"/>
              <a:ext cx="5096" cy="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l" eaLnBrk="1" hangingPunct="1">
                <a:spcBef>
                  <a:spcPct val="50000"/>
                </a:spcBef>
                <a:spcAft>
                  <a:spcPct val="50000"/>
                </a:spcAft>
              </a:pPr>
              <a:r>
                <a:rPr lang="de-DE" sz="2400" dirty="0"/>
                <a:t>Die Zielvereinbarung wird zwischen der Antrag stellenden Person und dem Beauftragten abgeschlossen. Sie enthält mindestens Regelungen über</a:t>
              </a:r>
              <a:endParaRPr lang="de-DE" sz="2400" dirty="0">
                <a:solidFill>
                  <a:srgbClr val="000000"/>
                </a:solidFill>
              </a:endParaRPr>
            </a:p>
          </p:txBody>
        </p:sp>
        <p:sp>
          <p:nvSpPr>
            <p:cNvPr id="101381" name="Text Box 4"/>
            <p:cNvSpPr txBox="1">
              <a:spLocks noChangeArrowheads="1"/>
            </p:cNvSpPr>
            <p:nvPr/>
          </p:nvSpPr>
          <p:spPr bwMode="auto">
            <a:xfrm>
              <a:off x="336" y="1696"/>
              <a:ext cx="508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765175" indent="-765175" defTabSz="203200" eaLnBrk="0" hangingPunct="0">
                <a:tabLst>
                  <a:tab pos="765175" algn="l"/>
                </a:tabLst>
                <a:defRPr>
                  <a:solidFill>
                    <a:schemeClr val="tx1"/>
                  </a:solidFill>
                  <a:latin typeface="Calibri" pitchFamily="34" charset="0"/>
                  <a:cs typeface="Arial" pitchFamily="34" charset="0"/>
                </a:defRPr>
              </a:lvl1pPr>
              <a:lvl2pPr marL="742950" indent="-285750" defTabSz="203200" eaLnBrk="0" hangingPunct="0">
                <a:tabLst>
                  <a:tab pos="765175" algn="l"/>
                </a:tabLst>
                <a:defRPr>
                  <a:solidFill>
                    <a:schemeClr val="tx1"/>
                  </a:solidFill>
                  <a:latin typeface="Calibri" pitchFamily="34" charset="0"/>
                  <a:cs typeface="Arial" pitchFamily="34" charset="0"/>
                </a:defRPr>
              </a:lvl2pPr>
              <a:lvl3pPr marL="1143000" indent="-228600" defTabSz="203200" eaLnBrk="0" hangingPunct="0">
                <a:tabLst>
                  <a:tab pos="765175" algn="l"/>
                </a:tabLst>
                <a:defRPr>
                  <a:solidFill>
                    <a:schemeClr val="tx1"/>
                  </a:solidFill>
                  <a:latin typeface="Calibri" pitchFamily="34" charset="0"/>
                  <a:cs typeface="Arial" pitchFamily="34" charset="0"/>
                </a:defRPr>
              </a:lvl3pPr>
              <a:lvl4pPr marL="1600200" indent="-228600" defTabSz="203200" eaLnBrk="0" hangingPunct="0">
                <a:tabLst>
                  <a:tab pos="765175" algn="l"/>
                </a:tabLst>
                <a:defRPr>
                  <a:solidFill>
                    <a:schemeClr val="tx1"/>
                  </a:solidFill>
                  <a:latin typeface="Calibri" pitchFamily="34" charset="0"/>
                  <a:cs typeface="Arial" pitchFamily="34" charset="0"/>
                </a:defRPr>
              </a:lvl4pPr>
              <a:lvl5pPr marL="2057400" indent="-228600" defTabSz="203200" eaLnBrk="0" hangingPunct="0">
                <a:tabLst>
                  <a:tab pos="765175" algn="l"/>
                </a:tabLst>
                <a:defRPr>
                  <a:solidFill>
                    <a:schemeClr val="tx1"/>
                  </a:solidFill>
                  <a:latin typeface="Calibri" pitchFamily="34" charset="0"/>
                  <a:cs typeface="Arial" pitchFamily="34" charset="0"/>
                </a:defRPr>
              </a:lvl5pPr>
              <a:lvl6pPr marL="2514600" indent="-228600" defTabSz="203200" eaLnBrk="0" fontAlgn="base" hangingPunct="0">
                <a:spcBef>
                  <a:spcPct val="0"/>
                </a:spcBef>
                <a:spcAft>
                  <a:spcPct val="0"/>
                </a:spcAft>
                <a:tabLst>
                  <a:tab pos="765175" algn="l"/>
                </a:tabLst>
                <a:defRPr>
                  <a:solidFill>
                    <a:schemeClr val="tx1"/>
                  </a:solidFill>
                  <a:latin typeface="Calibri" pitchFamily="34" charset="0"/>
                  <a:cs typeface="Arial" pitchFamily="34" charset="0"/>
                </a:defRPr>
              </a:lvl6pPr>
              <a:lvl7pPr marL="2971800" indent="-228600" defTabSz="203200" eaLnBrk="0" fontAlgn="base" hangingPunct="0">
                <a:spcBef>
                  <a:spcPct val="0"/>
                </a:spcBef>
                <a:spcAft>
                  <a:spcPct val="0"/>
                </a:spcAft>
                <a:tabLst>
                  <a:tab pos="765175" algn="l"/>
                </a:tabLst>
                <a:defRPr>
                  <a:solidFill>
                    <a:schemeClr val="tx1"/>
                  </a:solidFill>
                  <a:latin typeface="Calibri" pitchFamily="34" charset="0"/>
                  <a:cs typeface="Arial" pitchFamily="34" charset="0"/>
                </a:defRPr>
              </a:lvl7pPr>
              <a:lvl8pPr marL="3429000" indent="-228600" defTabSz="203200" eaLnBrk="0" fontAlgn="base" hangingPunct="0">
                <a:spcBef>
                  <a:spcPct val="0"/>
                </a:spcBef>
                <a:spcAft>
                  <a:spcPct val="0"/>
                </a:spcAft>
                <a:tabLst>
                  <a:tab pos="765175" algn="l"/>
                </a:tabLst>
                <a:defRPr>
                  <a:solidFill>
                    <a:schemeClr val="tx1"/>
                  </a:solidFill>
                  <a:latin typeface="Calibri" pitchFamily="34" charset="0"/>
                  <a:cs typeface="Arial" pitchFamily="34" charset="0"/>
                </a:defRPr>
              </a:lvl8pPr>
              <a:lvl9pPr marL="3886200" indent="-228600" defTabSz="203200" eaLnBrk="0" fontAlgn="base" hangingPunct="0">
                <a:spcBef>
                  <a:spcPct val="0"/>
                </a:spcBef>
                <a:spcAft>
                  <a:spcPct val="0"/>
                </a:spcAft>
                <a:tabLst>
                  <a:tab pos="765175" algn="l"/>
                </a:tabLst>
                <a:defRPr>
                  <a:solidFill>
                    <a:schemeClr val="tx1"/>
                  </a:solidFill>
                  <a:latin typeface="Calibri" pitchFamily="34" charset="0"/>
                  <a:cs typeface="Arial" pitchFamily="34" charset="0"/>
                </a:defRPr>
              </a:lvl9pPr>
            </a:lstStyle>
            <a:p>
              <a:pPr algn="l" eaLnBrk="1" hangingPunct="1">
                <a:buFontTx/>
                <a:buAutoNum type="arabicPeriod"/>
              </a:pPr>
              <a:r>
                <a:rPr lang="de-DE" sz="2400" dirty="0"/>
                <a:t>die Ausrichtung der individuellen </a:t>
              </a:r>
              <a:r>
                <a:rPr lang="de-DE" sz="2400" b="1" dirty="0"/>
                <a:t>Förder- und Leistungsziele</a:t>
              </a:r>
              <a:r>
                <a:rPr lang="de-DE" sz="2400" dirty="0"/>
                <a:t>,  </a:t>
              </a:r>
            </a:p>
          </p:txBody>
        </p:sp>
        <p:sp>
          <p:nvSpPr>
            <p:cNvPr id="101382" name="Text Box 5"/>
            <p:cNvSpPr txBox="1">
              <a:spLocks noChangeArrowheads="1"/>
            </p:cNvSpPr>
            <p:nvPr/>
          </p:nvSpPr>
          <p:spPr bwMode="auto">
            <a:xfrm>
              <a:off x="336" y="2067"/>
              <a:ext cx="5136"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65175" defTabSz="765175" eaLnBrk="0" hangingPunct="0">
                <a:defRPr>
                  <a:solidFill>
                    <a:schemeClr val="tx1"/>
                  </a:solidFill>
                  <a:latin typeface="Calibri" pitchFamily="34" charset="0"/>
                  <a:cs typeface="Arial" pitchFamily="34" charset="0"/>
                </a:defRPr>
              </a:lvl1pPr>
              <a:lvl2pPr marL="742950" indent="-285750" defTabSz="765175" eaLnBrk="0" hangingPunct="0">
                <a:defRPr>
                  <a:solidFill>
                    <a:schemeClr val="tx1"/>
                  </a:solidFill>
                  <a:latin typeface="Calibri" pitchFamily="34" charset="0"/>
                  <a:cs typeface="Arial" pitchFamily="34" charset="0"/>
                </a:defRPr>
              </a:lvl2pPr>
              <a:lvl3pPr marL="1143000" indent="-228600" defTabSz="765175" eaLnBrk="0" hangingPunct="0">
                <a:defRPr>
                  <a:solidFill>
                    <a:schemeClr val="tx1"/>
                  </a:solidFill>
                  <a:latin typeface="Calibri" pitchFamily="34" charset="0"/>
                  <a:cs typeface="Arial" pitchFamily="34" charset="0"/>
                </a:defRPr>
              </a:lvl3pPr>
              <a:lvl4pPr marL="1600200" indent="-228600" defTabSz="765175" eaLnBrk="0" hangingPunct="0">
                <a:defRPr>
                  <a:solidFill>
                    <a:schemeClr val="tx1"/>
                  </a:solidFill>
                  <a:latin typeface="Calibri" pitchFamily="34" charset="0"/>
                  <a:cs typeface="Arial" pitchFamily="34" charset="0"/>
                </a:defRPr>
              </a:lvl4pPr>
              <a:lvl5pPr marL="2057400" indent="-228600" defTabSz="765175" eaLnBrk="0" hangingPunct="0">
                <a:defRPr>
                  <a:solidFill>
                    <a:schemeClr val="tx1"/>
                  </a:solidFill>
                  <a:latin typeface="Calibri" pitchFamily="34" charset="0"/>
                  <a:cs typeface="Arial" pitchFamily="34" charset="0"/>
                </a:defRPr>
              </a:lvl5pPr>
              <a:lvl6pPr marL="2514600" indent="-228600" defTabSz="765175"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765175"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765175"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765175" eaLnBrk="0" fontAlgn="base" hangingPunct="0">
                <a:spcBef>
                  <a:spcPct val="0"/>
                </a:spcBef>
                <a:spcAft>
                  <a:spcPct val="0"/>
                </a:spcAft>
                <a:defRPr>
                  <a:solidFill>
                    <a:schemeClr val="tx1"/>
                  </a:solidFill>
                  <a:latin typeface="Calibri" pitchFamily="34" charset="0"/>
                  <a:cs typeface="Arial" pitchFamily="34" charset="0"/>
                </a:defRPr>
              </a:lvl9pPr>
            </a:lstStyle>
            <a:p>
              <a:pPr algn="l" eaLnBrk="1" hangingPunct="1">
                <a:buFontTx/>
                <a:buAutoNum type="arabicPeriod" startAt="2"/>
              </a:pPr>
              <a:r>
                <a:rPr lang="de-DE" sz="2400" dirty="0"/>
                <a:t>die Erforderlichkeit eines </a:t>
              </a:r>
              <a:r>
                <a:rPr lang="de-DE" sz="2400" b="1" dirty="0"/>
                <a:t>Nachweises</a:t>
              </a:r>
              <a:r>
                <a:rPr lang="de-DE" sz="2400" dirty="0"/>
                <a:t> für die Deckung </a:t>
              </a:r>
              <a:r>
                <a:rPr lang="de-DE" sz="2400" dirty="0" smtClean="0"/>
                <a:t>des 	individuellen </a:t>
              </a:r>
              <a:r>
                <a:rPr lang="de-DE" sz="2400" dirty="0"/>
                <a:t>Bedarfs </a:t>
              </a:r>
            </a:p>
          </p:txBody>
        </p:sp>
        <p:sp>
          <p:nvSpPr>
            <p:cNvPr id="101383" name="Text Box 6"/>
            <p:cNvSpPr txBox="1">
              <a:spLocks noChangeArrowheads="1"/>
            </p:cNvSpPr>
            <p:nvPr/>
          </p:nvSpPr>
          <p:spPr bwMode="auto">
            <a:xfrm>
              <a:off x="336" y="2675"/>
              <a:ext cx="5184"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663575"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l" eaLnBrk="1" hangingPunct="1">
                <a:buFontTx/>
                <a:buAutoNum type="arabicPeriod" startAt="3"/>
              </a:pPr>
              <a:r>
                <a:rPr lang="de-DE" sz="2400" dirty="0"/>
                <a:t> die </a:t>
              </a:r>
              <a:r>
                <a:rPr lang="de-DE" sz="2400" b="1" dirty="0"/>
                <a:t>Qualitätssicherung</a:t>
              </a:r>
              <a:endParaRPr lang="de-DE" sz="2400" dirty="0"/>
            </a:p>
            <a:p>
              <a:pPr algn="l" eaLnBrk="1" hangingPunct="1">
                <a:buFontTx/>
                <a:buAutoNum type="arabicPeriod" startAt="3"/>
              </a:pPr>
              <a:endParaRPr lang="de-DE" sz="2400" dirty="0"/>
            </a:p>
          </p:txBody>
        </p:sp>
      </p:grpSp>
      <p:sp>
        <p:nvSpPr>
          <p:cNvPr id="101379" name="Rectangle 7"/>
          <p:cNvSpPr>
            <a:spLocks noChangeArrowheads="1"/>
          </p:cNvSpPr>
          <p:nvPr/>
        </p:nvSpPr>
        <p:spPr bwMode="auto">
          <a:xfrm>
            <a:off x="1352600" y="258763"/>
            <a:ext cx="2433680" cy="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a:lnSpc>
                <a:spcPts val="3100"/>
              </a:lnSpc>
            </a:pPr>
            <a:r>
              <a:rPr lang="de-DE" sz="2000" b="1" dirty="0">
                <a:solidFill>
                  <a:srgbClr val="BD005A"/>
                </a:solidFill>
              </a:rPr>
              <a:t>Zielvereinbarung</a:t>
            </a:r>
          </a:p>
        </p:txBody>
      </p:sp>
      <p:pic>
        <p:nvPicPr>
          <p:cNvPr id="9" name="Picture 1049" descr="Arbeitsvertrag"/>
          <p:cNvPicPr>
            <a:picLocks noChangeAspect="1" noChangeArrowheads="1"/>
          </p:cNvPicPr>
          <p:nvPr/>
        </p:nvPicPr>
        <p:blipFill>
          <a:blip r:embed="rId3" cstate="print"/>
          <a:srcRect/>
          <a:stretch>
            <a:fillRect/>
          </a:stretch>
        </p:blipFill>
        <p:spPr bwMode="auto">
          <a:xfrm>
            <a:off x="672210" y="882393"/>
            <a:ext cx="3351798" cy="1898535"/>
          </a:xfrm>
          <a:prstGeom prst="rect">
            <a:avLst/>
          </a:prstGeom>
          <a:noFill/>
          <a:ln w="9525">
            <a:noFill/>
            <a:miter lim="800000"/>
            <a:headEnd/>
            <a:tailEnd/>
          </a:ln>
        </p:spPr>
      </p:pic>
    </p:spTree>
    <p:extLst>
      <p:ext uri="{BB962C8B-B14F-4D97-AF65-F5344CB8AC3E}">
        <p14:creationId xmlns:p14="http://schemas.microsoft.com/office/powerpoint/2010/main" val="29428946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txBox="1">
            <a:spLocks noChangeArrowheads="1"/>
          </p:cNvSpPr>
          <p:nvPr/>
        </p:nvSpPr>
        <p:spPr bwMode="auto">
          <a:xfrm>
            <a:off x="1352600" y="44624"/>
            <a:ext cx="8895111"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r" eaLnBrk="0" fontAlgn="base" hangingPunct="0">
              <a:spcBef>
                <a:spcPct val="0"/>
              </a:spcBef>
              <a:spcAft>
                <a:spcPct val="0"/>
              </a:spcAft>
              <a:defRPr sz="2400">
                <a:solidFill>
                  <a:schemeClr val="tx1"/>
                </a:solidFill>
                <a:latin typeface="Arial" pitchFamily="34" charset="0"/>
              </a:defRPr>
            </a:lvl6pPr>
            <a:lvl7pPr marL="2971800" indent="-228600" algn="r" eaLnBrk="0" fontAlgn="base" hangingPunct="0">
              <a:spcBef>
                <a:spcPct val="0"/>
              </a:spcBef>
              <a:spcAft>
                <a:spcPct val="0"/>
              </a:spcAft>
              <a:defRPr sz="2400">
                <a:solidFill>
                  <a:schemeClr val="tx1"/>
                </a:solidFill>
                <a:latin typeface="Arial" pitchFamily="34" charset="0"/>
              </a:defRPr>
            </a:lvl7pPr>
            <a:lvl8pPr marL="3429000" indent="-228600" algn="r" eaLnBrk="0" fontAlgn="base" hangingPunct="0">
              <a:spcBef>
                <a:spcPct val="0"/>
              </a:spcBef>
              <a:spcAft>
                <a:spcPct val="0"/>
              </a:spcAft>
              <a:defRPr sz="2400">
                <a:solidFill>
                  <a:schemeClr val="tx1"/>
                </a:solidFill>
                <a:latin typeface="Arial" pitchFamily="34" charset="0"/>
              </a:defRPr>
            </a:lvl8pPr>
            <a:lvl9pPr marL="3886200" indent="-228600" algn="r" eaLnBrk="0" fontAlgn="base" hangingPunct="0">
              <a:spcBef>
                <a:spcPct val="0"/>
              </a:spcBef>
              <a:spcAft>
                <a:spcPct val="0"/>
              </a:spcAft>
              <a:defRPr sz="2400">
                <a:solidFill>
                  <a:schemeClr val="tx1"/>
                </a:solidFill>
                <a:latin typeface="Arial" pitchFamily="34" charset="0"/>
              </a:defRPr>
            </a:lvl9pPr>
          </a:lstStyle>
          <a:p>
            <a:pPr algn="l" eaLnBrk="1" hangingPunct="1">
              <a:lnSpc>
                <a:spcPts val="3100"/>
              </a:lnSpc>
            </a:pPr>
            <a:r>
              <a:rPr lang="de-DE" sz="2000" b="1" dirty="0" smtClean="0">
                <a:solidFill>
                  <a:srgbClr val="BD005A"/>
                </a:solidFill>
                <a:latin typeface="Lucida Sans" pitchFamily="34" charset="0"/>
              </a:rPr>
              <a:t>Stand der Umsetzung – ausgewählte Ergebnisse</a:t>
            </a:r>
          </a:p>
        </p:txBody>
      </p:sp>
      <p:sp>
        <p:nvSpPr>
          <p:cNvPr id="11268" name="Rechteck 4"/>
          <p:cNvSpPr>
            <a:spLocks noChangeArrowheads="1"/>
          </p:cNvSpPr>
          <p:nvPr/>
        </p:nvSpPr>
        <p:spPr bwMode="auto">
          <a:xfrm>
            <a:off x="704529" y="1016823"/>
            <a:ext cx="9001000" cy="385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lnSpc>
                <a:spcPts val="2900"/>
              </a:lnSpc>
              <a:spcBef>
                <a:spcPts val="1200"/>
              </a:spcBef>
            </a:pPr>
            <a:r>
              <a:rPr lang="de-DE" sz="2000" b="1" dirty="0" smtClean="0">
                <a:latin typeface="+mn-lt"/>
              </a:rPr>
              <a:t>Anzahl </a:t>
            </a:r>
            <a:r>
              <a:rPr lang="de-DE" sz="2000" b="1" dirty="0">
                <a:latin typeface="+mn-lt"/>
              </a:rPr>
              <a:t>der Persönlichen Budgets</a:t>
            </a:r>
            <a:endParaRPr lang="de-DE" sz="2000" dirty="0">
              <a:latin typeface="+mn-lt"/>
            </a:endParaRPr>
          </a:p>
          <a:p>
            <a:pPr marL="285750" indent="-285750" algn="l" defTabSz="190500">
              <a:lnSpc>
                <a:spcPct val="130000"/>
              </a:lnSpc>
              <a:spcBef>
                <a:spcPts val="1200"/>
              </a:spcBef>
              <a:buClr>
                <a:schemeClr val="accent2">
                  <a:lumMod val="50000"/>
                </a:schemeClr>
              </a:buClr>
              <a:buSzPct val="100000"/>
              <a:buFont typeface="Wingdings" pitchFamily="2" charset="2"/>
              <a:buChar char="§"/>
              <a:tabLst>
                <a:tab pos="476250" algn="l"/>
              </a:tabLst>
              <a:defRPr/>
            </a:pPr>
            <a:r>
              <a:rPr lang="de-DE" sz="2000" dirty="0">
                <a:latin typeface="+mn-lt"/>
              </a:rPr>
              <a:t>d</a:t>
            </a:r>
            <a:r>
              <a:rPr lang="de-DE" sz="2000" dirty="0" smtClean="0">
                <a:latin typeface="+mn-lt"/>
              </a:rPr>
              <a:t>ynamische Entwicklung, seit Rechtsanspruch 2008 jährliche Steigerung um 3.000 - 4.000 Personen</a:t>
            </a:r>
          </a:p>
          <a:p>
            <a:pPr marL="285750" indent="-285750" algn="l" defTabSz="190500">
              <a:lnSpc>
                <a:spcPct val="130000"/>
              </a:lnSpc>
              <a:spcBef>
                <a:spcPts val="1200"/>
              </a:spcBef>
              <a:buClr>
                <a:schemeClr val="accent2">
                  <a:lumMod val="50000"/>
                </a:schemeClr>
              </a:buClr>
              <a:buSzPct val="100000"/>
              <a:buFont typeface="Wingdings" pitchFamily="2" charset="2"/>
              <a:buChar char="§"/>
              <a:tabLst>
                <a:tab pos="476250" algn="l"/>
              </a:tabLst>
              <a:defRPr/>
            </a:pPr>
            <a:r>
              <a:rPr lang="de-DE" sz="2000" b="1" dirty="0" smtClean="0">
                <a:solidFill>
                  <a:srgbClr val="BD005A"/>
                </a:solidFill>
                <a:latin typeface="+mn-lt"/>
              </a:rPr>
              <a:t>2007: 850 | 2010: 14.200</a:t>
            </a:r>
            <a:r>
              <a:rPr lang="de-DE" sz="2000" dirty="0" smtClean="0">
                <a:latin typeface="+mn-lt"/>
              </a:rPr>
              <a:t> </a:t>
            </a:r>
            <a:br>
              <a:rPr lang="de-DE" sz="2000" dirty="0" smtClean="0">
                <a:latin typeface="+mn-lt"/>
              </a:rPr>
            </a:br>
            <a:r>
              <a:rPr lang="de-DE" sz="2000" b="1" dirty="0" smtClean="0">
                <a:solidFill>
                  <a:srgbClr val="BD005A"/>
                </a:solidFill>
                <a:latin typeface="+mn-lt"/>
              </a:rPr>
              <a:t>weniger als 2% aller Leistungsempfänger nehmen das Persönliche Budget in Anspruch</a:t>
            </a:r>
            <a:endParaRPr lang="de-DE" sz="2000" b="1" dirty="0">
              <a:solidFill>
                <a:srgbClr val="BD005A"/>
              </a:solidFill>
              <a:latin typeface="+mn-lt"/>
            </a:endParaRPr>
          </a:p>
          <a:p>
            <a:pPr marL="285750" indent="-285750" algn="l" defTabSz="190500">
              <a:lnSpc>
                <a:spcPct val="130000"/>
              </a:lnSpc>
              <a:spcBef>
                <a:spcPts val="1200"/>
              </a:spcBef>
              <a:buClr>
                <a:schemeClr val="accent2">
                  <a:lumMod val="50000"/>
                </a:schemeClr>
              </a:buClr>
              <a:buSzPct val="100000"/>
              <a:buFont typeface="Wingdings" pitchFamily="2" charset="2"/>
              <a:buChar char="§"/>
              <a:tabLst>
                <a:tab pos="476250" algn="l"/>
              </a:tabLst>
              <a:defRPr/>
            </a:pPr>
            <a:r>
              <a:rPr lang="de-DE" sz="2000" dirty="0" smtClean="0">
                <a:latin typeface="+mn-lt"/>
              </a:rPr>
              <a:t>Unterschiede zwischen den Bundesländern/Regionen</a:t>
            </a:r>
          </a:p>
          <a:p>
            <a:pPr algn="l" defTabSz="190500">
              <a:lnSpc>
                <a:spcPts val="2900"/>
              </a:lnSpc>
              <a:spcBef>
                <a:spcPts val="1200"/>
              </a:spcBef>
              <a:buClr>
                <a:schemeClr val="accent2">
                  <a:lumMod val="50000"/>
                </a:schemeClr>
              </a:buClr>
              <a:buSzPct val="200000"/>
              <a:tabLst>
                <a:tab pos="476250" algn="l"/>
              </a:tabLst>
              <a:defRPr/>
            </a:pPr>
            <a:endParaRPr lang="de-DE" sz="2000" dirty="0" smtClean="0">
              <a:latin typeface="+mn-lt"/>
            </a:endParaRPr>
          </a:p>
        </p:txBody>
      </p:sp>
      <p:pic>
        <p:nvPicPr>
          <p:cNvPr id="11269" name="Picture 9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7350" y="6543677"/>
            <a:ext cx="139131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06487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txBox="1">
            <a:spLocks noChangeArrowheads="1"/>
          </p:cNvSpPr>
          <p:nvPr/>
        </p:nvSpPr>
        <p:spPr bwMode="auto">
          <a:xfrm>
            <a:off x="1475507" y="245496"/>
            <a:ext cx="7893000" cy="32117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de-DE"/>
            </a:defPPr>
            <a:lvl1pPr defTabSz="1330325">
              <a:lnSpc>
                <a:spcPct val="115000"/>
              </a:lnSpc>
              <a:spcBef>
                <a:spcPct val="100000"/>
              </a:spcBef>
              <a:defRPr sz="2400" b="1">
                <a:solidFill>
                  <a:srgbClr val="BD005A"/>
                </a:solidFill>
              </a:defRPr>
            </a:lvl1pPr>
          </a:lstStyle>
          <a:p>
            <a:pPr algn="l"/>
            <a:r>
              <a:rPr lang="de-DE" sz="2000" dirty="0"/>
              <a:t>Stand der Umsetzung – ausgewählte Ergebnisse</a:t>
            </a:r>
          </a:p>
        </p:txBody>
      </p:sp>
      <p:sp>
        <p:nvSpPr>
          <p:cNvPr id="11268" name="Rechteck 4"/>
          <p:cNvSpPr>
            <a:spLocks noChangeArrowheads="1"/>
          </p:cNvSpPr>
          <p:nvPr/>
        </p:nvSpPr>
        <p:spPr bwMode="auto">
          <a:xfrm>
            <a:off x="848544" y="990600"/>
            <a:ext cx="9367567" cy="5283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lnSpc>
                <a:spcPts val="2900"/>
              </a:lnSpc>
              <a:spcBef>
                <a:spcPts val="600"/>
              </a:spcBef>
            </a:pPr>
            <a:r>
              <a:rPr lang="de-DE" sz="2200" b="1" dirty="0" smtClean="0">
                <a:latin typeface="+mn-lt"/>
              </a:rPr>
              <a:t>Budgetnehmer: Personenkreis</a:t>
            </a:r>
            <a:endParaRPr lang="de-DE" sz="2200" dirty="0">
              <a:latin typeface="+mn-lt"/>
            </a:endParaRPr>
          </a:p>
          <a:p>
            <a:pPr marL="285750" indent="-285750" algn="l" defTabSz="190500">
              <a:lnSpc>
                <a:spcPct val="130000"/>
              </a:lnSpc>
              <a:spcBef>
                <a:spcPts val="600"/>
              </a:spcBef>
              <a:buClr>
                <a:schemeClr val="accent2">
                  <a:lumMod val="50000"/>
                </a:schemeClr>
              </a:buClr>
              <a:buSzPct val="100000"/>
              <a:buFont typeface="Wingdings" pitchFamily="2" charset="2"/>
              <a:buChar char="§"/>
              <a:tabLst>
                <a:tab pos="476250" algn="l"/>
              </a:tabLst>
              <a:defRPr/>
            </a:pPr>
            <a:r>
              <a:rPr lang="de-DE" sz="2000" dirty="0" smtClean="0">
                <a:latin typeface="+mn-lt"/>
              </a:rPr>
              <a:t>Männer und Frauen gleichermaßen </a:t>
            </a:r>
          </a:p>
          <a:p>
            <a:pPr marL="285750" indent="-285750" algn="l" defTabSz="190500">
              <a:lnSpc>
                <a:spcPct val="130000"/>
              </a:lnSpc>
              <a:spcBef>
                <a:spcPts val="600"/>
              </a:spcBef>
              <a:buClr>
                <a:schemeClr val="accent2">
                  <a:lumMod val="50000"/>
                </a:schemeClr>
              </a:buClr>
              <a:buSzPct val="100000"/>
              <a:buFont typeface="Wingdings" pitchFamily="2" charset="2"/>
              <a:buChar char="§"/>
              <a:tabLst>
                <a:tab pos="476250" algn="l"/>
              </a:tabLst>
              <a:defRPr/>
            </a:pPr>
            <a:r>
              <a:rPr lang="de-DE" sz="2000" dirty="0">
                <a:latin typeface="+mn-lt"/>
              </a:rPr>
              <a:t>a</a:t>
            </a:r>
            <a:r>
              <a:rPr lang="de-DE" sz="2000" dirty="0" smtClean="0">
                <a:latin typeface="+mn-lt"/>
              </a:rPr>
              <a:t>lle Altersgruppen sind vertreten, Durchschnittsalter: Mitte 30</a:t>
            </a:r>
          </a:p>
          <a:p>
            <a:pPr marL="285750" indent="-285750" algn="l" defTabSz="190500">
              <a:lnSpc>
                <a:spcPct val="130000"/>
              </a:lnSpc>
              <a:spcBef>
                <a:spcPts val="600"/>
              </a:spcBef>
              <a:buClr>
                <a:schemeClr val="accent2">
                  <a:lumMod val="50000"/>
                </a:schemeClr>
              </a:buClr>
              <a:buSzPct val="100000"/>
              <a:buFont typeface="Wingdings" pitchFamily="2" charset="2"/>
              <a:buChar char="§"/>
              <a:tabLst>
                <a:tab pos="476250" algn="l"/>
              </a:tabLst>
              <a:defRPr/>
            </a:pPr>
            <a:r>
              <a:rPr lang="de-DE" sz="2000" dirty="0">
                <a:latin typeface="+mn-lt"/>
              </a:rPr>
              <a:t>u</a:t>
            </a:r>
            <a:r>
              <a:rPr lang="de-DE" sz="2000" dirty="0" smtClean="0">
                <a:latin typeface="+mn-lt"/>
              </a:rPr>
              <a:t>nterschiedliche Formen von Beeinträchtigungen: </a:t>
            </a:r>
          </a:p>
          <a:p>
            <a:pPr marL="342900" indent="-342900" algn="l" defTabSz="190500">
              <a:lnSpc>
                <a:spcPct val="130000"/>
              </a:lnSpc>
              <a:spcBef>
                <a:spcPts val="600"/>
              </a:spcBef>
              <a:buClr>
                <a:schemeClr val="accent2">
                  <a:lumMod val="50000"/>
                </a:schemeClr>
              </a:buClr>
              <a:buSzPct val="100000"/>
              <a:buFont typeface="Symbol" panose="05050102010706020507" pitchFamily="18" charset="2"/>
              <a:buChar char="-"/>
              <a:tabLst>
                <a:tab pos="476250" algn="l"/>
              </a:tabLst>
              <a:defRPr/>
            </a:pPr>
            <a:r>
              <a:rPr lang="de-DE" sz="2000" dirty="0">
                <a:latin typeface="+mn-lt"/>
              </a:rPr>
              <a:t>p</a:t>
            </a:r>
            <a:r>
              <a:rPr lang="de-DE" sz="2000" dirty="0" smtClean="0">
                <a:latin typeface="+mn-lt"/>
              </a:rPr>
              <a:t>sychische Beeinträchtigungen  (42%)</a:t>
            </a:r>
          </a:p>
          <a:p>
            <a:pPr marL="342900" indent="-342900" algn="l" defTabSz="190500">
              <a:lnSpc>
                <a:spcPct val="130000"/>
              </a:lnSpc>
              <a:spcBef>
                <a:spcPts val="600"/>
              </a:spcBef>
              <a:buClr>
                <a:schemeClr val="accent2">
                  <a:lumMod val="50000"/>
                </a:schemeClr>
              </a:buClr>
              <a:buSzPct val="100000"/>
              <a:buFont typeface="Symbol" panose="05050102010706020507" pitchFamily="18" charset="2"/>
              <a:buChar char="-"/>
              <a:tabLst>
                <a:tab pos="476250" algn="l"/>
              </a:tabLst>
              <a:defRPr/>
            </a:pPr>
            <a:r>
              <a:rPr lang="de-DE" sz="2000" dirty="0">
                <a:latin typeface="+mn-lt"/>
              </a:rPr>
              <a:t>k</a:t>
            </a:r>
            <a:r>
              <a:rPr lang="de-DE" sz="2000" dirty="0" smtClean="0">
                <a:latin typeface="+mn-lt"/>
              </a:rPr>
              <a:t>ognitive Beeinträchtigungen (31%)</a:t>
            </a:r>
          </a:p>
          <a:p>
            <a:pPr marL="342900" indent="-342900" algn="l" defTabSz="190500">
              <a:lnSpc>
                <a:spcPct val="130000"/>
              </a:lnSpc>
              <a:spcBef>
                <a:spcPts val="600"/>
              </a:spcBef>
              <a:buClr>
                <a:schemeClr val="accent2">
                  <a:lumMod val="50000"/>
                </a:schemeClr>
              </a:buClr>
              <a:buSzPct val="100000"/>
              <a:buFont typeface="Symbol" panose="05050102010706020507" pitchFamily="18" charset="2"/>
              <a:buChar char="-"/>
              <a:tabLst>
                <a:tab pos="476250" algn="l"/>
              </a:tabLst>
              <a:defRPr/>
            </a:pPr>
            <a:r>
              <a:rPr lang="de-DE" sz="2000" dirty="0">
                <a:latin typeface="+mn-lt"/>
              </a:rPr>
              <a:t>k</a:t>
            </a:r>
            <a:r>
              <a:rPr lang="de-DE" sz="2000" dirty="0" smtClean="0">
                <a:latin typeface="+mn-lt"/>
              </a:rPr>
              <a:t>örperliche Beeinträchtigungen (19%)</a:t>
            </a:r>
          </a:p>
          <a:p>
            <a:pPr marL="342900" indent="-342900" algn="l" defTabSz="190500">
              <a:lnSpc>
                <a:spcPct val="130000"/>
              </a:lnSpc>
              <a:spcBef>
                <a:spcPts val="600"/>
              </a:spcBef>
              <a:buClr>
                <a:schemeClr val="accent2">
                  <a:lumMod val="50000"/>
                </a:schemeClr>
              </a:buClr>
              <a:buSzPct val="100000"/>
              <a:buFont typeface="Symbol" panose="05050102010706020507" pitchFamily="18" charset="2"/>
              <a:buChar char="-"/>
              <a:tabLst>
                <a:tab pos="476250" algn="l"/>
              </a:tabLst>
              <a:defRPr/>
            </a:pPr>
            <a:r>
              <a:rPr lang="de-DE" sz="2000" dirty="0">
                <a:latin typeface="+mn-lt"/>
              </a:rPr>
              <a:t>s</a:t>
            </a:r>
            <a:r>
              <a:rPr lang="de-DE" sz="2000" dirty="0" smtClean="0">
                <a:latin typeface="+mn-lt"/>
              </a:rPr>
              <a:t>onstige Beeinträchtigungen (8%)</a:t>
            </a:r>
          </a:p>
          <a:p>
            <a:pPr marL="285750" indent="-285750" algn="l" defTabSz="190500">
              <a:lnSpc>
                <a:spcPct val="130000"/>
              </a:lnSpc>
              <a:spcBef>
                <a:spcPts val="600"/>
              </a:spcBef>
              <a:buClr>
                <a:schemeClr val="accent2">
                  <a:lumMod val="50000"/>
                </a:schemeClr>
              </a:buClr>
              <a:buSzPct val="100000"/>
              <a:buFont typeface="Wingdings" pitchFamily="2" charset="2"/>
              <a:buChar char="§"/>
              <a:tabLst>
                <a:tab pos="476250" algn="l"/>
              </a:tabLst>
              <a:defRPr/>
            </a:pPr>
            <a:r>
              <a:rPr lang="de-DE" sz="2000" dirty="0" smtClean="0">
                <a:latin typeface="+mn-lt"/>
              </a:rPr>
              <a:t>Überwiegend Personen in Privatwohnungen, einige im ambulant betreuten Wohnen, kaum Personen im Wohnheim</a:t>
            </a:r>
            <a:endParaRPr lang="de-DE" sz="2000" dirty="0">
              <a:latin typeface="+mn-lt"/>
            </a:endParaRPr>
          </a:p>
          <a:p>
            <a:pPr algn="l" defTabSz="190500">
              <a:lnSpc>
                <a:spcPts val="2900"/>
              </a:lnSpc>
              <a:spcBef>
                <a:spcPts val="600"/>
              </a:spcBef>
              <a:buClr>
                <a:schemeClr val="accent2">
                  <a:lumMod val="50000"/>
                </a:schemeClr>
              </a:buClr>
              <a:buSzPct val="200000"/>
              <a:tabLst>
                <a:tab pos="476250" algn="l"/>
              </a:tabLst>
              <a:defRPr/>
            </a:pPr>
            <a:endParaRPr lang="de-DE" sz="2000" dirty="0" smtClean="0">
              <a:latin typeface="+mn-lt"/>
            </a:endParaRPr>
          </a:p>
        </p:txBody>
      </p:sp>
      <p:pic>
        <p:nvPicPr>
          <p:cNvPr id="11269" name="Picture 9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7350" y="6543677"/>
            <a:ext cx="139131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3287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1436770" y="292586"/>
            <a:ext cx="8268758" cy="400110"/>
          </a:xfrm>
          <a:prstGeom prst="rect">
            <a:avLst/>
          </a:prstGeom>
          <a:noFill/>
          <a:ln w="9525">
            <a:noFill/>
            <a:miter lim="800000"/>
            <a:headEnd/>
            <a:tailEnd/>
          </a:ln>
        </p:spPr>
        <p:txBody>
          <a:bodyPr anchor="ctr">
            <a:spAutoFit/>
          </a:bodyPr>
          <a:lstStyle>
            <a:defPPr>
              <a:defRPr lang="de-DE"/>
            </a:defPPr>
            <a:lvl1pPr algn="l" eaLnBrk="0" hangingPunct="0">
              <a:spcBef>
                <a:spcPct val="50000"/>
              </a:spcBef>
              <a:defRPr sz="2000" b="1">
                <a:solidFill>
                  <a:srgbClr val="BD005A"/>
                </a:solidFill>
              </a:defRPr>
            </a:lvl1pPr>
          </a:lstStyle>
          <a:p>
            <a:r>
              <a:rPr lang="de-DE" dirty="0"/>
              <a:t>Wofür wird das Geld eingesetzt?</a:t>
            </a:r>
          </a:p>
        </p:txBody>
      </p:sp>
      <p:sp>
        <p:nvSpPr>
          <p:cNvPr id="3" name="Textfeld 2"/>
          <p:cNvSpPr txBox="1"/>
          <p:nvPr/>
        </p:nvSpPr>
        <p:spPr>
          <a:xfrm>
            <a:off x="632520" y="980728"/>
            <a:ext cx="7992888" cy="5586145"/>
          </a:xfrm>
          <a:prstGeom prst="rect">
            <a:avLst/>
          </a:prstGeom>
          <a:noFill/>
        </p:spPr>
        <p:txBody>
          <a:bodyPr wrap="square" rtlCol="0">
            <a:spAutoFit/>
          </a:bodyPr>
          <a:lstStyle/>
          <a:p>
            <a:pPr marL="342900" indent="-342900" algn="l" defTabSz="190500">
              <a:lnSpc>
                <a:spcPct val="130000"/>
              </a:lnSpc>
              <a:spcBef>
                <a:spcPts val="600"/>
              </a:spcBef>
              <a:buClr>
                <a:schemeClr val="accent2">
                  <a:lumMod val="50000"/>
                </a:schemeClr>
              </a:buClr>
              <a:buSzPct val="100000"/>
              <a:buFont typeface="Wingdings" pitchFamily="2" charset="2"/>
              <a:buChar char="§"/>
              <a:tabLst>
                <a:tab pos="476250" algn="l"/>
              </a:tabLst>
              <a:defRPr/>
            </a:pPr>
            <a:r>
              <a:rPr lang="de-DE" sz="2000" dirty="0">
                <a:latin typeface="+mn-lt"/>
              </a:rPr>
              <a:t>Ausschließlich professionelle Dienste (48%)</a:t>
            </a:r>
          </a:p>
          <a:p>
            <a:pPr marL="342900" indent="-342900" algn="l" defTabSz="190500">
              <a:lnSpc>
                <a:spcPct val="130000"/>
              </a:lnSpc>
              <a:spcBef>
                <a:spcPts val="600"/>
              </a:spcBef>
              <a:buClr>
                <a:schemeClr val="accent2">
                  <a:lumMod val="50000"/>
                </a:schemeClr>
              </a:buClr>
              <a:buSzPct val="100000"/>
              <a:buFont typeface="Wingdings" pitchFamily="2" charset="2"/>
              <a:buChar char="§"/>
              <a:tabLst>
                <a:tab pos="476250" algn="l"/>
              </a:tabLst>
              <a:defRPr/>
            </a:pPr>
            <a:r>
              <a:rPr lang="de-DE" sz="2000" dirty="0">
                <a:latin typeface="+mn-lt"/>
              </a:rPr>
              <a:t>Kombination professionelle Dienste und nicht professionelle </a:t>
            </a:r>
            <a:r>
              <a:rPr lang="de-DE" sz="2000" dirty="0" err="1">
                <a:latin typeface="+mn-lt"/>
              </a:rPr>
              <a:t>UnterstützerInnen</a:t>
            </a:r>
            <a:r>
              <a:rPr lang="de-DE" sz="2000" dirty="0">
                <a:latin typeface="+mn-lt"/>
              </a:rPr>
              <a:t> (14%)</a:t>
            </a:r>
          </a:p>
          <a:p>
            <a:pPr marL="342900" indent="-342900" algn="l" defTabSz="190500">
              <a:lnSpc>
                <a:spcPct val="130000"/>
              </a:lnSpc>
              <a:spcBef>
                <a:spcPts val="600"/>
              </a:spcBef>
              <a:buClr>
                <a:schemeClr val="accent2">
                  <a:lumMod val="50000"/>
                </a:schemeClr>
              </a:buClr>
              <a:buSzPct val="100000"/>
              <a:buFont typeface="Wingdings" pitchFamily="2" charset="2"/>
              <a:buChar char="§"/>
              <a:tabLst>
                <a:tab pos="476250" algn="l"/>
              </a:tabLst>
              <a:defRPr/>
            </a:pPr>
            <a:r>
              <a:rPr lang="de-DE" sz="2000" dirty="0">
                <a:latin typeface="+mn-lt"/>
              </a:rPr>
              <a:t>Ausschließlich nicht professionelle </a:t>
            </a:r>
            <a:r>
              <a:rPr lang="de-DE" sz="2000" dirty="0" err="1">
                <a:latin typeface="+mn-lt"/>
              </a:rPr>
              <a:t>UnterstützerInnen</a:t>
            </a:r>
            <a:r>
              <a:rPr lang="de-DE" sz="2000" dirty="0">
                <a:latin typeface="+mn-lt"/>
              </a:rPr>
              <a:t> (13%)</a:t>
            </a:r>
          </a:p>
          <a:p>
            <a:pPr marL="342900" indent="-342900" algn="l" defTabSz="190500">
              <a:lnSpc>
                <a:spcPct val="130000"/>
              </a:lnSpc>
              <a:spcBef>
                <a:spcPts val="600"/>
              </a:spcBef>
              <a:buClr>
                <a:schemeClr val="accent2">
                  <a:lumMod val="50000"/>
                </a:schemeClr>
              </a:buClr>
              <a:buSzPct val="100000"/>
              <a:buFont typeface="Wingdings" pitchFamily="2" charset="2"/>
              <a:buChar char="§"/>
              <a:tabLst>
                <a:tab pos="476250" algn="l"/>
              </a:tabLst>
              <a:defRPr/>
            </a:pPr>
            <a:r>
              <a:rPr lang="de-DE" sz="2000" dirty="0">
                <a:latin typeface="+mn-lt"/>
              </a:rPr>
              <a:t>Arbeitgebermodell (13%)</a:t>
            </a:r>
          </a:p>
          <a:p>
            <a:pPr marL="342900" indent="-342900" algn="l" defTabSz="190500">
              <a:lnSpc>
                <a:spcPct val="130000"/>
              </a:lnSpc>
              <a:spcBef>
                <a:spcPts val="600"/>
              </a:spcBef>
              <a:buClr>
                <a:schemeClr val="accent2">
                  <a:lumMod val="50000"/>
                </a:schemeClr>
              </a:buClr>
              <a:buSzPct val="100000"/>
              <a:buFont typeface="Wingdings" pitchFamily="2" charset="2"/>
              <a:buChar char="§"/>
              <a:tabLst>
                <a:tab pos="476250" algn="l"/>
              </a:tabLst>
              <a:defRPr/>
            </a:pPr>
            <a:r>
              <a:rPr lang="de-DE" sz="2000" dirty="0">
                <a:latin typeface="+mn-lt"/>
              </a:rPr>
              <a:t>Allgemeine Dienstleistungen/Sachmittel (6%)</a:t>
            </a:r>
          </a:p>
          <a:p>
            <a:pPr marL="342900" indent="-342900" algn="l" defTabSz="190500">
              <a:lnSpc>
                <a:spcPct val="130000"/>
              </a:lnSpc>
              <a:spcBef>
                <a:spcPts val="600"/>
              </a:spcBef>
              <a:buClr>
                <a:schemeClr val="accent2">
                  <a:lumMod val="50000"/>
                </a:schemeClr>
              </a:buClr>
              <a:buSzPct val="100000"/>
              <a:buFont typeface="Wingdings" pitchFamily="2" charset="2"/>
              <a:buChar char="§"/>
              <a:tabLst>
                <a:tab pos="476250" algn="l"/>
              </a:tabLst>
              <a:defRPr/>
            </a:pPr>
            <a:r>
              <a:rPr lang="de-DE" sz="2000" dirty="0">
                <a:latin typeface="+mn-lt"/>
              </a:rPr>
              <a:t>Sonstiges </a:t>
            </a:r>
          </a:p>
          <a:p>
            <a:pPr algn="l">
              <a:spcBef>
                <a:spcPts val="1200"/>
              </a:spcBef>
            </a:pPr>
            <a:endParaRPr lang="de-DE" sz="2000" dirty="0"/>
          </a:p>
          <a:p>
            <a:pPr marL="285750" indent="-285750" algn="l">
              <a:spcBef>
                <a:spcPts val="1200"/>
              </a:spcBef>
              <a:buFont typeface="Arial" pitchFamily="34" charset="0"/>
              <a:buChar char="•"/>
            </a:pPr>
            <a:endParaRPr lang="de-DE" sz="2000" dirty="0" smtClean="0"/>
          </a:p>
          <a:p>
            <a:pPr algn="l">
              <a:spcBef>
                <a:spcPts val="1200"/>
              </a:spcBef>
            </a:pPr>
            <a:endParaRPr lang="de-DE" sz="2000" dirty="0" smtClean="0"/>
          </a:p>
          <a:p>
            <a:pPr algn="l">
              <a:spcBef>
                <a:spcPts val="1200"/>
              </a:spcBef>
            </a:pPr>
            <a:endParaRPr lang="de-DE" sz="2000" dirty="0" smtClean="0"/>
          </a:p>
          <a:p>
            <a:pPr marL="285750" indent="-285750" algn="l">
              <a:spcBef>
                <a:spcPts val="1200"/>
              </a:spcBef>
              <a:buFont typeface="Arial" pitchFamily="34" charset="0"/>
              <a:buChar char="•"/>
            </a:pPr>
            <a:endParaRPr lang="de-DE" sz="2000" dirty="0"/>
          </a:p>
        </p:txBody>
      </p:sp>
    </p:spTree>
    <p:extLst>
      <p:ext uri="{BB962C8B-B14F-4D97-AF65-F5344CB8AC3E}">
        <p14:creationId xmlns:p14="http://schemas.microsoft.com/office/powerpoint/2010/main" val="8899466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29" name="Rectangle 2"/>
          <p:cNvSpPr>
            <a:spLocks noChangeArrowheads="1"/>
          </p:cNvSpPr>
          <p:nvPr/>
        </p:nvSpPr>
        <p:spPr bwMode="auto">
          <a:xfrm>
            <a:off x="704528" y="1105862"/>
            <a:ext cx="9517057" cy="6124754"/>
          </a:xfrm>
          <a:prstGeom prst="rect">
            <a:avLst/>
          </a:prstGeom>
          <a:noFill/>
          <a:ln w="9525">
            <a:noFill/>
            <a:miter lim="800000"/>
            <a:headEnd/>
            <a:tailEnd/>
          </a:ln>
        </p:spPr>
        <p:txBody>
          <a:bodyPr wrap="square" anchor="ctr">
            <a:spAutoFit/>
          </a:bodyPr>
          <a:lstStyle/>
          <a:p>
            <a:pPr marL="457200" indent="-457200" algn="l" defTabSz="288925" eaLnBrk="0" hangingPunct="0">
              <a:lnSpc>
                <a:spcPct val="130000"/>
              </a:lnSpc>
              <a:spcBef>
                <a:spcPct val="20000"/>
              </a:spcBef>
              <a:buClr>
                <a:srgbClr val="BD005A"/>
              </a:buClr>
              <a:buFont typeface="+mj-lt"/>
              <a:buAutoNum type="arabicPeriod"/>
            </a:pPr>
            <a:r>
              <a:rPr lang="de-DE" sz="2000" dirty="0" smtClean="0"/>
              <a:t>Hintergrund und Zielsetzung des Persönlichen Budgets</a:t>
            </a:r>
          </a:p>
          <a:p>
            <a:pPr marL="457200" indent="-457200" algn="l" defTabSz="288925" eaLnBrk="0" hangingPunct="0">
              <a:lnSpc>
                <a:spcPct val="130000"/>
              </a:lnSpc>
              <a:spcBef>
                <a:spcPct val="20000"/>
              </a:spcBef>
              <a:buClr>
                <a:srgbClr val="BD005A"/>
              </a:buClr>
              <a:buFont typeface="+mj-lt"/>
              <a:buAutoNum type="arabicPeriod"/>
            </a:pPr>
            <a:r>
              <a:rPr lang="de-DE" sz="2000" dirty="0" smtClean="0"/>
              <a:t>Eckpunkte der Ausgestaltung</a:t>
            </a:r>
          </a:p>
          <a:p>
            <a:pPr marL="457200" indent="-457200" algn="l" defTabSz="288925" eaLnBrk="0" hangingPunct="0">
              <a:lnSpc>
                <a:spcPct val="130000"/>
              </a:lnSpc>
              <a:spcBef>
                <a:spcPct val="20000"/>
              </a:spcBef>
              <a:buClr>
                <a:srgbClr val="BD005A"/>
              </a:buClr>
              <a:buFont typeface="+mj-lt"/>
              <a:buAutoNum type="arabicPeriod"/>
            </a:pPr>
            <a:r>
              <a:rPr lang="de-DE" sz="2000" dirty="0" smtClean="0"/>
              <a:t>Stand der Umsetzung – Diskussion ausgewählter Ergebnisse</a:t>
            </a:r>
          </a:p>
          <a:p>
            <a:pPr marL="457200" indent="-457200" algn="l" defTabSz="288925" eaLnBrk="0" hangingPunct="0">
              <a:lnSpc>
                <a:spcPct val="130000"/>
              </a:lnSpc>
              <a:spcBef>
                <a:spcPct val="20000"/>
              </a:spcBef>
              <a:buClr>
                <a:srgbClr val="BD005A"/>
              </a:buClr>
              <a:buFont typeface="Wingdings" pitchFamily="2" charset="2"/>
              <a:buChar char="§"/>
            </a:pPr>
            <a:r>
              <a:rPr lang="de-DE" sz="2000" dirty="0" smtClean="0"/>
              <a:t>Anzahl und Personenkreis</a:t>
            </a:r>
          </a:p>
          <a:p>
            <a:pPr marL="457200" indent="-457200" algn="l" defTabSz="288925" eaLnBrk="0" hangingPunct="0">
              <a:lnSpc>
                <a:spcPct val="130000"/>
              </a:lnSpc>
              <a:spcBef>
                <a:spcPct val="20000"/>
              </a:spcBef>
              <a:buClr>
                <a:srgbClr val="BD005A"/>
              </a:buClr>
              <a:buFont typeface="Wingdings" pitchFamily="2" charset="2"/>
              <a:buChar char="§"/>
            </a:pPr>
            <a:r>
              <a:rPr lang="de-DE" sz="2000" dirty="0" smtClean="0"/>
              <a:t>Budgetbemessung</a:t>
            </a:r>
          </a:p>
          <a:p>
            <a:pPr marL="457200" indent="-457200" algn="l" defTabSz="288925" eaLnBrk="0" hangingPunct="0">
              <a:lnSpc>
                <a:spcPct val="130000"/>
              </a:lnSpc>
              <a:spcBef>
                <a:spcPct val="20000"/>
              </a:spcBef>
              <a:buClr>
                <a:srgbClr val="BD005A"/>
              </a:buClr>
              <a:buFont typeface="Wingdings" pitchFamily="2" charset="2"/>
              <a:buChar char="§"/>
            </a:pPr>
            <a:r>
              <a:rPr lang="de-DE" sz="2000" dirty="0" smtClean="0"/>
              <a:t>Budgetverwendung</a:t>
            </a:r>
          </a:p>
          <a:p>
            <a:pPr marL="457200" indent="-457200" algn="l" defTabSz="288925" eaLnBrk="0" hangingPunct="0">
              <a:lnSpc>
                <a:spcPct val="130000"/>
              </a:lnSpc>
              <a:spcBef>
                <a:spcPct val="20000"/>
              </a:spcBef>
              <a:buClr>
                <a:srgbClr val="BD005A"/>
              </a:buClr>
              <a:buFont typeface="Wingdings" pitchFamily="2" charset="2"/>
              <a:buChar char="§"/>
            </a:pPr>
            <a:r>
              <a:rPr lang="de-DE" sz="2000" dirty="0" smtClean="0"/>
              <a:t>Beratung und Unterstützung</a:t>
            </a:r>
          </a:p>
          <a:p>
            <a:pPr marL="457200" indent="-457200" algn="l" defTabSz="288925" eaLnBrk="0" hangingPunct="0">
              <a:lnSpc>
                <a:spcPct val="130000"/>
              </a:lnSpc>
              <a:spcBef>
                <a:spcPct val="20000"/>
              </a:spcBef>
              <a:buClr>
                <a:srgbClr val="BD005A"/>
              </a:buClr>
              <a:buFont typeface="+mj-lt"/>
              <a:buAutoNum type="arabicPeriod" startAt="4"/>
            </a:pPr>
            <a:r>
              <a:rPr lang="de-DE" sz="2000" dirty="0" smtClean="0"/>
              <a:t>Hemmnisse und förderliche Bedingungen</a:t>
            </a:r>
          </a:p>
          <a:p>
            <a:pPr marL="457200" indent="-457200" algn="l" defTabSz="288925" eaLnBrk="0" hangingPunct="0">
              <a:lnSpc>
                <a:spcPct val="130000"/>
              </a:lnSpc>
              <a:spcBef>
                <a:spcPct val="20000"/>
              </a:spcBef>
              <a:buClr>
                <a:srgbClr val="BD005A"/>
              </a:buClr>
              <a:buFont typeface="+mj-lt"/>
              <a:buAutoNum type="arabicPeriod" startAt="4"/>
            </a:pPr>
            <a:r>
              <a:rPr lang="de-DE" sz="2000" dirty="0"/>
              <a:t>Wirkungen</a:t>
            </a:r>
          </a:p>
          <a:p>
            <a:pPr marL="457200" indent="-457200" algn="l" defTabSz="288925" eaLnBrk="0" hangingPunct="0">
              <a:lnSpc>
                <a:spcPct val="130000"/>
              </a:lnSpc>
              <a:spcBef>
                <a:spcPct val="20000"/>
              </a:spcBef>
              <a:buClr>
                <a:srgbClr val="BD005A"/>
              </a:buClr>
            </a:pPr>
            <a:endParaRPr lang="de-DE" sz="2000" b="1" dirty="0">
              <a:solidFill>
                <a:srgbClr val="D54A7A"/>
              </a:solidFill>
            </a:endParaRPr>
          </a:p>
          <a:p>
            <a:pPr marL="457200" indent="-457200" algn="l" defTabSz="288925" eaLnBrk="0" hangingPunct="0">
              <a:lnSpc>
                <a:spcPct val="130000"/>
              </a:lnSpc>
              <a:spcBef>
                <a:spcPct val="30000"/>
              </a:spcBef>
              <a:buClr>
                <a:srgbClr val="62AF35"/>
              </a:buClr>
              <a:buFont typeface="Wingdings" pitchFamily="2" charset="2"/>
              <a:buAutoNum type="arabicPeriod" startAt="5"/>
            </a:pPr>
            <a:endParaRPr lang="de-DE" sz="2000" dirty="0">
              <a:solidFill>
                <a:schemeClr val="tx1"/>
              </a:solidFill>
            </a:endParaRPr>
          </a:p>
          <a:p>
            <a:pPr marL="457200" indent="-457200" algn="l" defTabSz="288925" eaLnBrk="0" hangingPunct="0">
              <a:lnSpc>
                <a:spcPct val="130000"/>
              </a:lnSpc>
              <a:spcBef>
                <a:spcPct val="30000"/>
              </a:spcBef>
              <a:buClr>
                <a:srgbClr val="62AF35"/>
              </a:buClr>
              <a:buFont typeface="Wingdings" pitchFamily="2" charset="2"/>
              <a:buAutoNum type="arabicPeriod" startAt="5"/>
            </a:pPr>
            <a:endParaRPr lang="de-DE" sz="2000" b="1" dirty="0">
              <a:solidFill>
                <a:schemeClr val="tx1"/>
              </a:solidFill>
            </a:endParaRPr>
          </a:p>
          <a:p>
            <a:pPr marL="457200" indent="-457200" algn="l" defTabSz="288925" eaLnBrk="0" hangingPunct="0">
              <a:lnSpc>
                <a:spcPct val="130000"/>
              </a:lnSpc>
              <a:spcBef>
                <a:spcPct val="30000"/>
              </a:spcBef>
              <a:buClr>
                <a:srgbClr val="62AF35"/>
              </a:buClr>
              <a:buFont typeface="Wingdings" pitchFamily="2" charset="2"/>
              <a:buNone/>
            </a:pPr>
            <a:endParaRPr lang="de-DE" sz="2000" b="1" dirty="0">
              <a:solidFill>
                <a:schemeClr val="tx1"/>
              </a:solidFill>
            </a:endParaRPr>
          </a:p>
        </p:txBody>
      </p:sp>
      <p:sp>
        <p:nvSpPr>
          <p:cNvPr id="4" name="Text Box 3"/>
          <p:cNvSpPr txBox="1">
            <a:spLocks noChangeArrowheads="1"/>
          </p:cNvSpPr>
          <p:nvPr/>
        </p:nvSpPr>
        <p:spPr bwMode="auto">
          <a:xfrm>
            <a:off x="1352600" y="260648"/>
            <a:ext cx="17386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de-DE" sz="2400" b="1" dirty="0" smtClean="0">
                <a:solidFill>
                  <a:srgbClr val="BD005A"/>
                </a:solidFill>
                <a:latin typeface="+mj-lt"/>
              </a:rPr>
              <a:t>Übersicht</a:t>
            </a:r>
            <a:endParaRPr lang="de-DE" sz="2400" b="1" dirty="0">
              <a:solidFill>
                <a:srgbClr val="BD005A"/>
              </a:solidFill>
              <a:latin typeface="+mj-lt"/>
            </a:endParaRPr>
          </a:p>
        </p:txBody>
      </p:sp>
    </p:spTree>
    <p:extLst>
      <p:ext uri="{BB962C8B-B14F-4D97-AF65-F5344CB8AC3E}">
        <p14:creationId xmlns:p14="http://schemas.microsoft.com/office/powerpoint/2010/main" val="8133039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3" name="Text Box 2"/>
          <p:cNvSpPr txBox="1">
            <a:spLocks noChangeArrowheads="1"/>
          </p:cNvSpPr>
          <p:nvPr/>
        </p:nvSpPr>
        <p:spPr bwMode="auto">
          <a:xfrm>
            <a:off x="560512" y="836712"/>
            <a:ext cx="9204326" cy="1923604"/>
          </a:xfrm>
          <a:prstGeom prst="rect">
            <a:avLst/>
          </a:prstGeom>
          <a:noFill/>
          <a:ln w="9525">
            <a:noFill/>
            <a:miter lim="800000"/>
            <a:headEnd/>
            <a:tailEnd/>
          </a:ln>
        </p:spPr>
        <p:txBody>
          <a:bodyPr wrap="square">
            <a:spAutoFit/>
          </a:bodyPr>
          <a:lstStyle/>
          <a:p>
            <a:pPr algn="l" eaLnBrk="0" hangingPunct="0">
              <a:lnSpc>
                <a:spcPct val="150000"/>
              </a:lnSpc>
              <a:spcBef>
                <a:spcPts val="1200"/>
              </a:spcBef>
              <a:buClr>
                <a:schemeClr val="accent1"/>
              </a:buClr>
              <a:buFont typeface="Wingdings" pitchFamily="2" charset="2"/>
              <a:buChar char="§"/>
            </a:pPr>
            <a:r>
              <a:rPr lang="de-DE" sz="2200" dirty="0">
                <a:solidFill>
                  <a:schemeClr val="tx1"/>
                </a:solidFill>
              </a:rPr>
              <a:t> Information, Beratung </a:t>
            </a:r>
            <a:r>
              <a:rPr lang="de-DE" sz="2200" dirty="0" smtClean="0">
                <a:solidFill>
                  <a:schemeClr val="tx1"/>
                </a:solidFill>
              </a:rPr>
              <a:t>vor/bei Antragstellung</a:t>
            </a:r>
            <a:endParaRPr lang="de-DE" sz="2200" dirty="0">
              <a:solidFill>
                <a:schemeClr val="tx1"/>
              </a:solidFill>
            </a:endParaRPr>
          </a:p>
          <a:p>
            <a:pPr algn="l" eaLnBrk="0" hangingPunct="0">
              <a:lnSpc>
                <a:spcPct val="150000"/>
              </a:lnSpc>
              <a:spcBef>
                <a:spcPts val="1200"/>
              </a:spcBef>
              <a:buClr>
                <a:schemeClr val="accent1"/>
              </a:buClr>
              <a:buFont typeface="Wingdings" pitchFamily="2" charset="2"/>
              <a:buChar char="§"/>
            </a:pPr>
            <a:r>
              <a:rPr lang="de-DE" sz="2200" dirty="0">
                <a:solidFill>
                  <a:schemeClr val="tx1"/>
                </a:solidFill>
              </a:rPr>
              <a:t> Beratung während des Budgetbezuges</a:t>
            </a:r>
          </a:p>
          <a:p>
            <a:pPr algn="l" eaLnBrk="0" hangingPunct="0">
              <a:lnSpc>
                <a:spcPct val="150000"/>
              </a:lnSpc>
              <a:spcBef>
                <a:spcPts val="1200"/>
              </a:spcBef>
              <a:buClr>
                <a:schemeClr val="accent1"/>
              </a:buClr>
              <a:buFont typeface="Wingdings" pitchFamily="2" charset="2"/>
              <a:buChar char="§"/>
            </a:pPr>
            <a:r>
              <a:rPr lang="de-DE" sz="2200" dirty="0">
                <a:solidFill>
                  <a:schemeClr val="tx1"/>
                </a:solidFill>
              </a:rPr>
              <a:t> Unterstützung bei der </a:t>
            </a:r>
            <a:r>
              <a:rPr lang="de-DE" sz="2200" dirty="0" smtClean="0">
                <a:solidFill>
                  <a:schemeClr val="tx1"/>
                </a:solidFill>
              </a:rPr>
              <a:t>Organisation und Verwaltung des Budgets </a:t>
            </a:r>
            <a:endParaRPr lang="de-DE" sz="2200" dirty="0">
              <a:solidFill>
                <a:schemeClr val="tx1"/>
              </a:solidFill>
            </a:endParaRPr>
          </a:p>
        </p:txBody>
      </p:sp>
      <p:sp>
        <p:nvSpPr>
          <p:cNvPr id="525314" name="Text Box 3"/>
          <p:cNvSpPr txBox="1">
            <a:spLocks noChangeArrowheads="1"/>
          </p:cNvSpPr>
          <p:nvPr/>
        </p:nvSpPr>
        <p:spPr bwMode="auto">
          <a:xfrm>
            <a:off x="1352600" y="260648"/>
            <a:ext cx="7488832" cy="400110"/>
          </a:xfrm>
          <a:prstGeom prst="rect">
            <a:avLst/>
          </a:prstGeom>
          <a:noFill/>
          <a:ln w="9525">
            <a:noFill/>
            <a:miter lim="800000"/>
            <a:headEnd/>
            <a:tailEnd/>
          </a:ln>
        </p:spPr>
        <p:txBody>
          <a:bodyPr wrap="square">
            <a:spAutoFit/>
          </a:bodyPr>
          <a:lstStyle/>
          <a:p>
            <a:pPr algn="l" eaLnBrk="0" hangingPunct="0">
              <a:spcBef>
                <a:spcPct val="50000"/>
              </a:spcBef>
            </a:pPr>
            <a:r>
              <a:rPr lang="de-DE" sz="2000" b="1" dirty="0" smtClean="0">
                <a:solidFill>
                  <a:srgbClr val="BD005A"/>
                </a:solidFill>
              </a:rPr>
              <a:t>Beratung und Unterstützung ist unverzichtbar</a:t>
            </a:r>
            <a:endParaRPr lang="de-DE" sz="2000" b="1" dirty="0">
              <a:solidFill>
                <a:srgbClr val="BD005A"/>
              </a:solidFill>
            </a:endParaRPr>
          </a:p>
        </p:txBody>
      </p:sp>
      <p:sp>
        <p:nvSpPr>
          <p:cNvPr id="4" name="Text Box 2"/>
          <p:cNvSpPr txBox="1">
            <a:spLocks noChangeArrowheads="1"/>
          </p:cNvSpPr>
          <p:nvPr/>
        </p:nvSpPr>
        <p:spPr bwMode="auto">
          <a:xfrm>
            <a:off x="845691" y="2924944"/>
            <a:ext cx="8502650" cy="2354491"/>
          </a:xfrm>
          <a:prstGeom prst="rect">
            <a:avLst/>
          </a:prstGeom>
          <a:noFill/>
          <a:ln w="9525">
            <a:noFill/>
            <a:miter lim="800000"/>
            <a:headEnd/>
            <a:tailEnd/>
          </a:ln>
        </p:spPr>
        <p:txBody>
          <a:bodyPr>
            <a:spAutoFit/>
          </a:bodyPr>
          <a:lstStyle/>
          <a:p>
            <a:pPr algn="l" eaLnBrk="0" hangingPunct="0">
              <a:lnSpc>
                <a:spcPct val="150000"/>
              </a:lnSpc>
              <a:spcBef>
                <a:spcPct val="100000"/>
              </a:spcBef>
              <a:buClr>
                <a:srgbClr val="62AF35"/>
              </a:buClr>
            </a:pPr>
            <a:r>
              <a:rPr lang="de-DE" sz="2200" i="1" dirty="0" smtClean="0">
                <a:solidFill>
                  <a:schemeClr val="tx1"/>
                </a:solidFill>
              </a:rPr>
              <a:t>Wer verwaltet das Budget? </a:t>
            </a:r>
          </a:p>
          <a:p>
            <a:pPr marL="342900" indent="-342900" algn="l" eaLnBrk="0" hangingPunct="0">
              <a:lnSpc>
                <a:spcPct val="150000"/>
              </a:lnSpc>
              <a:spcBef>
                <a:spcPts val="600"/>
              </a:spcBef>
              <a:buClr>
                <a:srgbClr val="62AF35"/>
              </a:buClr>
              <a:buFont typeface="Symbol" panose="05050102010706020507" pitchFamily="18" charset="2"/>
              <a:buChar char="-"/>
            </a:pPr>
            <a:r>
              <a:rPr lang="de-DE" sz="2200" dirty="0" smtClean="0"/>
              <a:t>Budgetnehmer alleine (1/3)</a:t>
            </a:r>
          </a:p>
          <a:p>
            <a:pPr marL="342900" indent="-342900" algn="l" eaLnBrk="0" hangingPunct="0">
              <a:lnSpc>
                <a:spcPct val="150000"/>
              </a:lnSpc>
              <a:spcBef>
                <a:spcPts val="600"/>
              </a:spcBef>
              <a:buClr>
                <a:srgbClr val="62AF35"/>
              </a:buClr>
              <a:buFont typeface="Symbol" panose="05050102010706020507" pitchFamily="18" charset="2"/>
              <a:buChar char="-"/>
            </a:pPr>
            <a:r>
              <a:rPr lang="de-DE" sz="2200" dirty="0" smtClean="0">
                <a:solidFill>
                  <a:schemeClr val="tx1"/>
                </a:solidFill>
              </a:rPr>
              <a:t>Budgetnehmer mit Unterstützung (1/3)</a:t>
            </a:r>
          </a:p>
          <a:p>
            <a:pPr marL="342900" indent="-342900" algn="l" eaLnBrk="0" hangingPunct="0">
              <a:lnSpc>
                <a:spcPct val="150000"/>
              </a:lnSpc>
              <a:spcBef>
                <a:spcPts val="600"/>
              </a:spcBef>
              <a:buClr>
                <a:srgbClr val="62AF35"/>
              </a:buClr>
              <a:buFont typeface="Symbol" panose="05050102010706020507" pitchFamily="18" charset="2"/>
              <a:buChar char="-"/>
            </a:pPr>
            <a:r>
              <a:rPr lang="de-DE" sz="2200" dirty="0" smtClean="0"/>
              <a:t>Jemand anderes (1/3)</a:t>
            </a:r>
            <a:endParaRPr lang="de-DE" sz="2200" dirty="0">
              <a:solidFill>
                <a:schemeClr val="tx1"/>
              </a:solidFill>
            </a:endParaRPr>
          </a:p>
        </p:txBody>
      </p:sp>
      <p:sp>
        <p:nvSpPr>
          <p:cNvPr id="2" name="Textfeld 1"/>
          <p:cNvSpPr txBox="1"/>
          <p:nvPr/>
        </p:nvSpPr>
        <p:spPr>
          <a:xfrm>
            <a:off x="560512" y="5467871"/>
            <a:ext cx="9517057" cy="769441"/>
          </a:xfrm>
          <a:prstGeom prst="rect">
            <a:avLst/>
          </a:prstGeom>
          <a:noFill/>
        </p:spPr>
        <p:txBody>
          <a:bodyPr wrap="square" rtlCol="0">
            <a:spAutoFit/>
          </a:bodyPr>
          <a:lstStyle/>
          <a:p>
            <a:pPr algn="l"/>
            <a:r>
              <a:rPr lang="de-DE" sz="2200" dirty="0" smtClean="0"/>
              <a:t>&gt; Gesetzliche Betreuer, Eltern/Angehörige, Mitarbeiter sozialer Dienste, Budgetassistenz</a:t>
            </a:r>
            <a:endParaRPr lang="de-DE" sz="2200" dirty="0"/>
          </a:p>
        </p:txBody>
      </p:sp>
    </p:spTree>
    <p:extLst>
      <p:ext uri="{BB962C8B-B14F-4D97-AF65-F5344CB8AC3E}">
        <p14:creationId xmlns:p14="http://schemas.microsoft.com/office/powerpoint/2010/main" val="3517077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ußzeilenplatzhalter 1"/>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r" eaLnBrk="0" fontAlgn="base" hangingPunct="0">
              <a:spcBef>
                <a:spcPct val="0"/>
              </a:spcBef>
              <a:spcAft>
                <a:spcPct val="0"/>
              </a:spcAft>
              <a:defRPr sz="2400">
                <a:solidFill>
                  <a:schemeClr val="tx1"/>
                </a:solidFill>
                <a:latin typeface="Arial" pitchFamily="34" charset="0"/>
              </a:defRPr>
            </a:lvl6pPr>
            <a:lvl7pPr marL="2971800" indent="-228600" algn="r" eaLnBrk="0" fontAlgn="base" hangingPunct="0">
              <a:spcBef>
                <a:spcPct val="0"/>
              </a:spcBef>
              <a:spcAft>
                <a:spcPct val="0"/>
              </a:spcAft>
              <a:defRPr sz="2400">
                <a:solidFill>
                  <a:schemeClr val="tx1"/>
                </a:solidFill>
                <a:latin typeface="Arial" pitchFamily="34" charset="0"/>
              </a:defRPr>
            </a:lvl7pPr>
            <a:lvl8pPr marL="3429000" indent="-228600" algn="r" eaLnBrk="0" fontAlgn="base" hangingPunct="0">
              <a:spcBef>
                <a:spcPct val="0"/>
              </a:spcBef>
              <a:spcAft>
                <a:spcPct val="0"/>
              </a:spcAft>
              <a:defRPr sz="2400">
                <a:solidFill>
                  <a:schemeClr val="tx1"/>
                </a:solidFill>
                <a:latin typeface="Arial" pitchFamily="34" charset="0"/>
              </a:defRPr>
            </a:lvl8pPr>
            <a:lvl9pPr marL="3886200" indent="-228600" algn="r" eaLnBrk="0" fontAlgn="base" hangingPunct="0">
              <a:spcBef>
                <a:spcPct val="0"/>
              </a:spcBef>
              <a:spcAft>
                <a:spcPct val="0"/>
              </a:spcAft>
              <a:defRPr sz="2400">
                <a:solidFill>
                  <a:schemeClr val="tx1"/>
                </a:solidFill>
                <a:latin typeface="Arial" pitchFamily="34" charset="0"/>
              </a:defRPr>
            </a:lvl9pPr>
          </a:lstStyle>
          <a:p>
            <a:r>
              <a:rPr lang="de-DE" sz="800" smtClean="0"/>
              <a:t>Prof. Dr. Gudrun Wansing | Behinderung und Inklusion</a:t>
            </a:r>
          </a:p>
        </p:txBody>
      </p:sp>
      <p:pic>
        <p:nvPicPr>
          <p:cNvPr id="1433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89" y="1628800"/>
            <a:ext cx="2106234" cy="194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feld 2"/>
          <p:cNvSpPr txBox="1">
            <a:spLocks noChangeArrowheads="1"/>
          </p:cNvSpPr>
          <p:nvPr/>
        </p:nvSpPr>
        <p:spPr bwMode="auto">
          <a:xfrm>
            <a:off x="-231576" y="261009"/>
            <a:ext cx="9711663" cy="400110"/>
          </a:xfrm>
          <a:prstGeom prst="rect">
            <a:avLst/>
          </a:prstGeom>
          <a:noFill/>
          <a:ln w="9525">
            <a:noFill/>
            <a:miter lim="800000"/>
            <a:headEnd/>
            <a:tailEnd/>
          </a:ln>
        </p:spPr>
        <p:txBody>
          <a:bodyPr>
            <a:spAutoFit/>
          </a:bodyPr>
          <a:lstStyle/>
          <a:p>
            <a:pPr algn="ctr">
              <a:defRPr/>
            </a:pPr>
            <a:r>
              <a:rPr lang="de-DE" sz="2000" b="1" dirty="0" smtClean="0">
                <a:solidFill>
                  <a:srgbClr val="BD005A"/>
                </a:solidFill>
                <a:latin typeface="+mj-lt"/>
                <a:cs typeface="Arial" pitchFamily="34" charset="0"/>
              </a:rPr>
              <a:t>Gründe, kein Persönliches Budget zu beantragen</a:t>
            </a:r>
            <a:endParaRPr lang="de-DE" sz="2000" b="1" dirty="0">
              <a:solidFill>
                <a:srgbClr val="BD005A"/>
              </a:solidFill>
              <a:latin typeface="+mj-lt"/>
              <a:cs typeface="Arial" pitchFamily="34" charset="0"/>
            </a:endParaRPr>
          </a:p>
        </p:txBody>
      </p:sp>
      <p:pic>
        <p:nvPicPr>
          <p:cNvPr id="14341" name="Picture 9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7350" y="6543677"/>
            <a:ext cx="139131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Textfeld 5"/>
          <p:cNvSpPr txBox="1">
            <a:spLocks noChangeArrowheads="1"/>
          </p:cNvSpPr>
          <p:nvPr/>
        </p:nvSpPr>
        <p:spPr bwMode="auto">
          <a:xfrm>
            <a:off x="2372696" y="820444"/>
            <a:ext cx="7527286" cy="301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38163" indent="-538163"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r" eaLnBrk="0" fontAlgn="base" hangingPunct="0">
              <a:spcBef>
                <a:spcPct val="0"/>
              </a:spcBef>
              <a:spcAft>
                <a:spcPct val="0"/>
              </a:spcAft>
              <a:defRPr sz="2400">
                <a:solidFill>
                  <a:schemeClr val="tx1"/>
                </a:solidFill>
                <a:latin typeface="Arial" pitchFamily="34" charset="0"/>
              </a:defRPr>
            </a:lvl6pPr>
            <a:lvl7pPr marL="2971800" indent="-228600" algn="r" eaLnBrk="0" fontAlgn="base" hangingPunct="0">
              <a:spcBef>
                <a:spcPct val="0"/>
              </a:spcBef>
              <a:spcAft>
                <a:spcPct val="0"/>
              </a:spcAft>
              <a:defRPr sz="2400">
                <a:solidFill>
                  <a:schemeClr val="tx1"/>
                </a:solidFill>
                <a:latin typeface="Arial" pitchFamily="34" charset="0"/>
              </a:defRPr>
            </a:lvl7pPr>
            <a:lvl8pPr marL="3429000" indent="-228600" algn="r" eaLnBrk="0" fontAlgn="base" hangingPunct="0">
              <a:spcBef>
                <a:spcPct val="0"/>
              </a:spcBef>
              <a:spcAft>
                <a:spcPct val="0"/>
              </a:spcAft>
              <a:defRPr sz="2400">
                <a:solidFill>
                  <a:schemeClr val="tx1"/>
                </a:solidFill>
                <a:latin typeface="Arial" pitchFamily="34" charset="0"/>
              </a:defRPr>
            </a:lvl8pPr>
            <a:lvl9pPr marL="3886200" indent="-228600" algn="r" eaLnBrk="0" fontAlgn="base" hangingPunct="0">
              <a:spcBef>
                <a:spcPct val="0"/>
              </a:spcBef>
              <a:spcAft>
                <a:spcPct val="0"/>
              </a:spcAft>
              <a:defRPr sz="2400">
                <a:solidFill>
                  <a:schemeClr val="tx1"/>
                </a:solidFill>
                <a:latin typeface="Arial" pitchFamily="34" charset="0"/>
              </a:defRPr>
            </a:lvl9pPr>
          </a:lstStyle>
          <a:p>
            <a:pPr algn="l" eaLnBrk="1" hangingPunct="1">
              <a:spcBef>
                <a:spcPts val="1200"/>
              </a:spcBef>
              <a:buSzPct val="200000"/>
              <a:buFontTx/>
              <a:buBlip>
                <a:blip r:embed="rId5"/>
              </a:buBlip>
            </a:pPr>
            <a:r>
              <a:rPr lang="de-DE" sz="2000" dirty="0" smtClean="0">
                <a:latin typeface="+mn-lt"/>
              </a:rPr>
              <a:t>Es gibt keine (unabhängige, gute) Information und Beratung  </a:t>
            </a:r>
            <a:endParaRPr lang="de-DE" sz="2000" dirty="0">
              <a:latin typeface="+mn-lt"/>
            </a:endParaRPr>
          </a:p>
          <a:p>
            <a:pPr algn="l" eaLnBrk="1" hangingPunct="1">
              <a:spcBef>
                <a:spcPts val="1200"/>
              </a:spcBef>
              <a:buSzPct val="200000"/>
              <a:buFontTx/>
              <a:buBlip>
                <a:blip r:embed="rId5"/>
              </a:buBlip>
            </a:pPr>
            <a:r>
              <a:rPr lang="de-DE" sz="2000" dirty="0" smtClean="0">
                <a:latin typeface="+mn-lt"/>
              </a:rPr>
              <a:t>Man erfährt vorher nicht, wie der Bedarf ermittelt wird und wie viel Geld man bekommt</a:t>
            </a:r>
          </a:p>
          <a:p>
            <a:pPr algn="l" eaLnBrk="1" hangingPunct="1">
              <a:spcBef>
                <a:spcPts val="1200"/>
              </a:spcBef>
              <a:buSzPct val="200000"/>
              <a:buFontTx/>
              <a:buBlip>
                <a:blip r:embed="rId5"/>
              </a:buBlip>
            </a:pPr>
            <a:r>
              <a:rPr lang="de-DE" sz="2000" dirty="0" smtClean="0">
                <a:latin typeface="+mn-lt"/>
              </a:rPr>
              <a:t>Es </a:t>
            </a:r>
            <a:r>
              <a:rPr lang="de-DE" sz="2000" dirty="0">
                <a:latin typeface="+mn-lt"/>
              </a:rPr>
              <a:t>dauert sehr lange, bis </a:t>
            </a:r>
            <a:r>
              <a:rPr lang="de-DE" sz="2000" dirty="0" smtClean="0">
                <a:latin typeface="+mn-lt"/>
              </a:rPr>
              <a:t>der Antrag entschieden wird und die Beantragung kostet viel Kraft</a:t>
            </a:r>
          </a:p>
          <a:p>
            <a:pPr algn="l" eaLnBrk="1" hangingPunct="1">
              <a:spcBef>
                <a:spcPts val="1200"/>
              </a:spcBef>
              <a:buSzPct val="200000"/>
              <a:buFontTx/>
              <a:buBlip>
                <a:blip r:embed="rId5"/>
              </a:buBlip>
            </a:pPr>
            <a:r>
              <a:rPr lang="de-DE" sz="2000" dirty="0" smtClean="0">
                <a:latin typeface="+mn-lt"/>
              </a:rPr>
              <a:t>Die Leistungsträger bestimmen zu viel, wofür das Geld ausgeben werden darf</a:t>
            </a:r>
          </a:p>
        </p:txBody>
      </p:sp>
    </p:spTree>
    <p:extLst>
      <p:ext uri="{BB962C8B-B14F-4D97-AF65-F5344CB8AC3E}">
        <p14:creationId xmlns:p14="http://schemas.microsoft.com/office/powerpoint/2010/main" val="1486580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342">
                                            <p:txEl>
                                              <p:pRg st="0" end="0"/>
                                            </p:txEl>
                                          </p:spTgt>
                                        </p:tgtEl>
                                        <p:attrNameLst>
                                          <p:attrName>style.visibility</p:attrName>
                                        </p:attrNameLst>
                                      </p:cBhvr>
                                      <p:to>
                                        <p:strVal val="visible"/>
                                      </p:to>
                                    </p:set>
                                    <p:animEffect transition="in" filter="blinds(horizontal)">
                                      <p:cBhvr>
                                        <p:cTn id="7" dur="500"/>
                                        <p:tgtEl>
                                          <p:spTgt spid="143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342">
                                            <p:txEl>
                                              <p:pRg st="1" end="1"/>
                                            </p:txEl>
                                          </p:spTgt>
                                        </p:tgtEl>
                                        <p:attrNameLst>
                                          <p:attrName>style.visibility</p:attrName>
                                        </p:attrNameLst>
                                      </p:cBhvr>
                                      <p:to>
                                        <p:strVal val="visible"/>
                                      </p:to>
                                    </p:set>
                                    <p:animEffect transition="in" filter="blinds(horizontal)">
                                      <p:cBhvr>
                                        <p:cTn id="12" dur="500"/>
                                        <p:tgtEl>
                                          <p:spTgt spid="143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4342">
                                            <p:txEl>
                                              <p:pRg st="2" end="2"/>
                                            </p:txEl>
                                          </p:spTgt>
                                        </p:tgtEl>
                                        <p:attrNameLst>
                                          <p:attrName>style.visibility</p:attrName>
                                        </p:attrNameLst>
                                      </p:cBhvr>
                                      <p:to>
                                        <p:strVal val="visible"/>
                                      </p:to>
                                    </p:set>
                                    <p:animEffect transition="in" filter="blinds(horizontal)">
                                      <p:cBhvr>
                                        <p:cTn id="17" dur="500"/>
                                        <p:tgtEl>
                                          <p:spTgt spid="1434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4342">
                                            <p:txEl>
                                              <p:pRg st="3" end="3"/>
                                            </p:txEl>
                                          </p:spTgt>
                                        </p:tgtEl>
                                        <p:attrNameLst>
                                          <p:attrName>style.visibility</p:attrName>
                                        </p:attrNameLst>
                                      </p:cBhvr>
                                      <p:to>
                                        <p:strVal val="visible"/>
                                      </p:to>
                                    </p:set>
                                    <p:animEffect transition="in" filter="blinds(horizontal)">
                                      <p:cBhvr>
                                        <p:cTn id="22" dur="500"/>
                                        <p:tgtEl>
                                          <p:spTgt spid="1434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920552" y="908720"/>
            <a:ext cx="8208912" cy="3000821"/>
          </a:xfrm>
          <a:prstGeom prst="rect">
            <a:avLst/>
          </a:prstGeom>
          <a:noFill/>
        </p:spPr>
        <p:txBody>
          <a:bodyPr wrap="square" rtlCol="0">
            <a:spAutoFit/>
          </a:bodyPr>
          <a:lstStyle/>
          <a:p>
            <a:pPr marL="342900" indent="-342900" algn="l"/>
            <a:r>
              <a:rPr lang="de-DE" sz="2400" b="1" dirty="0" smtClean="0">
                <a:solidFill>
                  <a:schemeClr val="accent1"/>
                </a:solidFill>
              </a:rPr>
              <a:t>Der Weg ist nicht (immer) das Ziel!  </a:t>
            </a:r>
          </a:p>
          <a:p>
            <a:pPr marL="342900" indent="-342900" algn="l"/>
            <a:endParaRPr lang="de-DE" sz="2000" b="1" dirty="0" smtClean="0">
              <a:solidFill>
                <a:srgbClr val="FF0000"/>
              </a:solidFill>
            </a:endParaRPr>
          </a:p>
          <a:p>
            <a:pPr marL="342900" indent="-342900" algn="l">
              <a:spcBef>
                <a:spcPts val="600"/>
              </a:spcBef>
              <a:buBlip>
                <a:blip r:embed="rId3"/>
              </a:buBlip>
            </a:pPr>
            <a:endParaRPr lang="de-DE" sz="2000" dirty="0" smtClean="0"/>
          </a:p>
          <a:p>
            <a:pPr marL="342900" indent="-342900" algn="l">
              <a:spcBef>
                <a:spcPts val="600"/>
              </a:spcBef>
              <a:buBlip>
                <a:blip r:embed="rId3"/>
              </a:buBlip>
            </a:pPr>
            <a:r>
              <a:rPr lang="de-DE" sz="2000" dirty="0" smtClean="0"/>
              <a:t>Keine engen Zweckbindungen </a:t>
            </a:r>
          </a:p>
          <a:p>
            <a:pPr marL="342900" indent="-342900" algn="l">
              <a:spcBef>
                <a:spcPts val="600"/>
              </a:spcBef>
              <a:buBlip>
                <a:blip r:embed="rId3"/>
              </a:buBlip>
            </a:pPr>
            <a:r>
              <a:rPr lang="de-DE" sz="2000" dirty="0"/>
              <a:t>individuelle Lösungen ermöglichen </a:t>
            </a:r>
          </a:p>
          <a:p>
            <a:pPr marL="342900" indent="-342900" algn="l">
              <a:spcBef>
                <a:spcPts val="600"/>
              </a:spcBef>
              <a:buBlip>
                <a:blip r:embed="rId3"/>
              </a:buBlip>
            </a:pPr>
            <a:r>
              <a:rPr lang="de-DE" sz="2000" dirty="0" smtClean="0"/>
              <a:t>von den Wirkungen der Leistungen her denken</a:t>
            </a:r>
          </a:p>
          <a:p>
            <a:pPr marL="342900" indent="-342900" algn="l">
              <a:spcBef>
                <a:spcPts val="600"/>
              </a:spcBef>
              <a:buBlip>
                <a:blip r:embed="rId3"/>
              </a:buBlip>
            </a:pPr>
            <a:r>
              <a:rPr lang="de-DE" sz="2000" dirty="0"/>
              <a:t>Ergebnisqualität sichern</a:t>
            </a:r>
          </a:p>
          <a:p>
            <a:pPr marL="342900" indent="-342900" algn="l"/>
            <a:endParaRPr lang="de-DE" sz="2000" dirty="0" smtClean="0"/>
          </a:p>
        </p:txBody>
      </p:sp>
    </p:spTree>
    <p:extLst>
      <p:ext uri="{BB962C8B-B14F-4D97-AF65-F5344CB8AC3E}">
        <p14:creationId xmlns:p14="http://schemas.microsoft.com/office/powerpoint/2010/main" val="1605844609"/>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ußzeilenplatzhalter 1"/>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r" eaLnBrk="0" fontAlgn="base" hangingPunct="0">
              <a:spcBef>
                <a:spcPct val="0"/>
              </a:spcBef>
              <a:spcAft>
                <a:spcPct val="0"/>
              </a:spcAft>
              <a:defRPr sz="2400">
                <a:solidFill>
                  <a:schemeClr val="tx1"/>
                </a:solidFill>
                <a:latin typeface="Arial" pitchFamily="34" charset="0"/>
              </a:defRPr>
            </a:lvl6pPr>
            <a:lvl7pPr marL="2971800" indent="-228600" algn="r" eaLnBrk="0" fontAlgn="base" hangingPunct="0">
              <a:spcBef>
                <a:spcPct val="0"/>
              </a:spcBef>
              <a:spcAft>
                <a:spcPct val="0"/>
              </a:spcAft>
              <a:defRPr sz="2400">
                <a:solidFill>
                  <a:schemeClr val="tx1"/>
                </a:solidFill>
                <a:latin typeface="Arial" pitchFamily="34" charset="0"/>
              </a:defRPr>
            </a:lvl7pPr>
            <a:lvl8pPr marL="3429000" indent="-228600" algn="r" eaLnBrk="0" fontAlgn="base" hangingPunct="0">
              <a:spcBef>
                <a:spcPct val="0"/>
              </a:spcBef>
              <a:spcAft>
                <a:spcPct val="0"/>
              </a:spcAft>
              <a:defRPr sz="2400">
                <a:solidFill>
                  <a:schemeClr val="tx1"/>
                </a:solidFill>
                <a:latin typeface="Arial" pitchFamily="34" charset="0"/>
              </a:defRPr>
            </a:lvl8pPr>
            <a:lvl9pPr marL="3886200" indent="-228600" algn="r" eaLnBrk="0" fontAlgn="base" hangingPunct="0">
              <a:spcBef>
                <a:spcPct val="0"/>
              </a:spcBef>
              <a:spcAft>
                <a:spcPct val="0"/>
              </a:spcAft>
              <a:defRPr sz="2400">
                <a:solidFill>
                  <a:schemeClr val="tx1"/>
                </a:solidFill>
                <a:latin typeface="Arial" pitchFamily="34" charset="0"/>
              </a:defRPr>
            </a:lvl9pPr>
          </a:lstStyle>
          <a:p>
            <a:r>
              <a:rPr lang="de-DE" sz="800" smtClean="0"/>
              <a:t>Prof. Dr. Gudrun Wansing | Behinderung und Inklusion</a:t>
            </a:r>
          </a:p>
        </p:txBody>
      </p:sp>
      <p:pic>
        <p:nvPicPr>
          <p:cNvPr id="1433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89" y="1628800"/>
            <a:ext cx="2106234" cy="194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feld 2"/>
          <p:cNvSpPr txBox="1">
            <a:spLocks noChangeArrowheads="1"/>
          </p:cNvSpPr>
          <p:nvPr/>
        </p:nvSpPr>
        <p:spPr bwMode="auto">
          <a:xfrm>
            <a:off x="-231576" y="261009"/>
            <a:ext cx="9711663" cy="400110"/>
          </a:xfrm>
          <a:prstGeom prst="rect">
            <a:avLst/>
          </a:prstGeom>
          <a:noFill/>
          <a:ln w="9525">
            <a:noFill/>
            <a:miter lim="800000"/>
            <a:headEnd/>
            <a:tailEnd/>
          </a:ln>
        </p:spPr>
        <p:txBody>
          <a:bodyPr>
            <a:spAutoFit/>
          </a:bodyPr>
          <a:lstStyle/>
          <a:p>
            <a:pPr algn="ctr">
              <a:defRPr/>
            </a:pPr>
            <a:r>
              <a:rPr lang="de-DE" sz="2000" b="1" dirty="0" smtClean="0">
                <a:solidFill>
                  <a:srgbClr val="BD005A"/>
                </a:solidFill>
                <a:latin typeface="+mj-lt"/>
                <a:cs typeface="Arial" pitchFamily="34" charset="0"/>
              </a:rPr>
              <a:t>Gründe, kein Persönliches Budget zu beantragen</a:t>
            </a:r>
            <a:endParaRPr lang="de-DE" sz="2000" b="1" dirty="0">
              <a:solidFill>
                <a:srgbClr val="BD005A"/>
              </a:solidFill>
              <a:latin typeface="+mj-lt"/>
              <a:cs typeface="Arial" pitchFamily="34" charset="0"/>
            </a:endParaRPr>
          </a:p>
        </p:txBody>
      </p:sp>
      <p:pic>
        <p:nvPicPr>
          <p:cNvPr id="14341" name="Picture 9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7350" y="6543677"/>
            <a:ext cx="139131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Textfeld 5"/>
          <p:cNvSpPr txBox="1">
            <a:spLocks noChangeArrowheads="1"/>
          </p:cNvSpPr>
          <p:nvPr/>
        </p:nvSpPr>
        <p:spPr bwMode="auto">
          <a:xfrm>
            <a:off x="2372696" y="820444"/>
            <a:ext cx="7527286"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38163" indent="-538163"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r" eaLnBrk="0" fontAlgn="base" hangingPunct="0">
              <a:spcBef>
                <a:spcPct val="0"/>
              </a:spcBef>
              <a:spcAft>
                <a:spcPct val="0"/>
              </a:spcAft>
              <a:defRPr sz="2400">
                <a:solidFill>
                  <a:schemeClr val="tx1"/>
                </a:solidFill>
                <a:latin typeface="Arial" pitchFamily="34" charset="0"/>
              </a:defRPr>
            </a:lvl6pPr>
            <a:lvl7pPr marL="2971800" indent="-228600" algn="r" eaLnBrk="0" fontAlgn="base" hangingPunct="0">
              <a:spcBef>
                <a:spcPct val="0"/>
              </a:spcBef>
              <a:spcAft>
                <a:spcPct val="0"/>
              </a:spcAft>
              <a:defRPr sz="2400">
                <a:solidFill>
                  <a:schemeClr val="tx1"/>
                </a:solidFill>
                <a:latin typeface="Arial" pitchFamily="34" charset="0"/>
              </a:defRPr>
            </a:lvl7pPr>
            <a:lvl8pPr marL="3429000" indent="-228600" algn="r" eaLnBrk="0" fontAlgn="base" hangingPunct="0">
              <a:spcBef>
                <a:spcPct val="0"/>
              </a:spcBef>
              <a:spcAft>
                <a:spcPct val="0"/>
              </a:spcAft>
              <a:defRPr sz="2400">
                <a:solidFill>
                  <a:schemeClr val="tx1"/>
                </a:solidFill>
                <a:latin typeface="Arial" pitchFamily="34" charset="0"/>
              </a:defRPr>
            </a:lvl8pPr>
            <a:lvl9pPr marL="3886200" indent="-228600" algn="r" eaLnBrk="0" fontAlgn="base" hangingPunct="0">
              <a:spcBef>
                <a:spcPct val="0"/>
              </a:spcBef>
              <a:spcAft>
                <a:spcPct val="0"/>
              </a:spcAft>
              <a:defRPr sz="2400">
                <a:solidFill>
                  <a:schemeClr val="tx1"/>
                </a:solidFill>
                <a:latin typeface="Arial" pitchFamily="34" charset="0"/>
              </a:defRPr>
            </a:lvl9pPr>
          </a:lstStyle>
          <a:p>
            <a:pPr algn="l" eaLnBrk="1" hangingPunct="1">
              <a:spcBef>
                <a:spcPts val="1200"/>
              </a:spcBef>
              <a:buSzPct val="200000"/>
              <a:buFontTx/>
              <a:buBlip>
                <a:blip r:embed="rId5"/>
              </a:buBlip>
            </a:pPr>
            <a:r>
              <a:rPr lang="de-DE" sz="2000" dirty="0" smtClean="0">
                <a:latin typeface="+mn-lt"/>
              </a:rPr>
              <a:t>Es gibt keine (unabhängige, gute) Information und Beratung  </a:t>
            </a:r>
            <a:endParaRPr lang="de-DE" sz="2000" dirty="0">
              <a:latin typeface="+mn-lt"/>
            </a:endParaRPr>
          </a:p>
          <a:p>
            <a:pPr algn="l" eaLnBrk="1" hangingPunct="1">
              <a:spcBef>
                <a:spcPts val="1200"/>
              </a:spcBef>
              <a:buSzPct val="200000"/>
              <a:buFontTx/>
              <a:buBlip>
                <a:blip r:embed="rId5"/>
              </a:buBlip>
            </a:pPr>
            <a:r>
              <a:rPr lang="de-DE" sz="2000" dirty="0" smtClean="0">
                <a:latin typeface="+mn-lt"/>
              </a:rPr>
              <a:t>Man erfährt vorher nicht, wie der Bedarf ermittelt wird und wie viel Geld man bekommt</a:t>
            </a:r>
          </a:p>
          <a:p>
            <a:pPr algn="l" eaLnBrk="1" hangingPunct="1">
              <a:spcBef>
                <a:spcPts val="1200"/>
              </a:spcBef>
              <a:buSzPct val="200000"/>
              <a:buFontTx/>
              <a:buBlip>
                <a:blip r:embed="rId5"/>
              </a:buBlip>
            </a:pPr>
            <a:r>
              <a:rPr lang="de-DE" sz="2000" dirty="0" smtClean="0">
                <a:latin typeface="+mn-lt"/>
              </a:rPr>
              <a:t>Es </a:t>
            </a:r>
            <a:r>
              <a:rPr lang="de-DE" sz="2000" dirty="0">
                <a:latin typeface="+mn-lt"/>
              </a:rPr>
              <a:t>dauert sehr lange, bis </a:t>
            </a:r>
            <a:r>
              <a:rPr lang="de-DE" sz="2000" dirty="0" smtClean="0">
                <a:latin typeface="+mn-lt"/>
              </a:rPr>
              <a:t>der Antrag entschieden wird und die Beantragung kostet viel Kraft</a:t>
            </a:r>
          </a:p>
          <a:p>
            <a:pPr algn="l" eaLnBrk="1" hangingPunct="1">
              <a:spcBef>
                <a:spcPts val="1200"/>
              </a:spcBef>
              <a:buSzPct val="200000"/>
              <a:buFontTx/>
              <a:buBlip>
                <a:blip r:embed="rId5"/>
              </a:buBlip>
            </a:pPr>
            <a:r>
              <a:rPr lang="de-DE" sz="2000" dirty="0" smtClean="0">
                <a:latin typeface="+mn-lt"/>
              </a:rPr>
              <a:t>Die Leistungsträger bestimmen zu viel, wofür das Geld ausgeben werden darf</a:t>
            </a:r>
          </a:p>
          <a:p>
            <a:pPr algn="l" eaLnBrk="1" hangingPunct="1">
              <a:spcBef>
                <a:spcPts val="1200"/>
              </a:spcBef>
              <a:buSzPct val="200000"/>
              <a:buFontTx/>
              <a:buBlip>
                <a:blip r:embed="rId5"/>
              </a:buBlip>
            </a:pPr>
            <a:r>
              <a:rPr lang="de-DE" sz="2000" dirty="0" smtClean="0">
                <a:latin typeface="+mn-lt"/>
              </a:rPr>
              <a:t>Die Budgetnehmer müssen sehr genau nachweisen, wofür sie das Geld ausgegeben haben</a:t>
            </a:r>
            <a:endParaRPr lang="de-DE" sz="2000" dirty="0">
              <a:latin typeface="+mn-lt"/>
            </a:endParaRPr>
          </a:p>
          <a:p>
            <a:pPr algn="l" eaLnBrk="1" hangingPunct="1">
              <a:spcBef>
                <a:spcPts val="1200"/>
              </a:spcBef>
              <a:buSzPct val="200000"/>
              <a:buFontTx/>
              <a:buBlip>
                <a:blip r:embed="rId5"/>
              </a:buBlip>
            </a:pPr>
            <a:r>
              <a:rPr lang="de-DE" sz="2000" dirty="0" smtClean="0">
                <a:latin typeface="+mn-lt"/>
              </a:rPr>
              <a:t>Wenn Budgetassistenz benötigt wird, gibt es dafür häufig kein extra Geld</a:t>
            </a:r>
            <a:endParaRPr lang="de-DE" sz="2000" dirty="0">
              <a:latin typeface="+mn-lt"/>
            </a:endParaRPr>
          </a:p>
          <a:p>
            <a:pPr algn="l" eaLnBrk="1" hangingPunct="1">
              <a:spcBef>
                <a:spcPts val="1200"/>
              </a:spcBef>
              <a:buSzPct val="200000"/>
              <a:buFontTx/>
              <a:buBlip>
                <a:blip r:embed="rId5"/>
              </a:buBlip>
            </a:pPr>
            <a:r>
              <a:rPr lang="de-DE" sz="2000" dirty="0">
                <a:latin typeface="+mn-lt"/>
              </a:rPr>
              <a:t>Es ist sehr schwierig, passende </a:t>
            </a:r>
            <a:r>
              <a:rPr lang="de-DE" sz="2000" dirty="0" smtClean="0">
                <a:latin typeface="+mn-lt"/>
              </a:rPr>
              <a:t>Unterstützer </a:t>
            </a:r>
            <a:r>
              <a:rPr lang="de-DE" sz="2000" dirty="0">
                <a:latin typeface="+mn-lt"/>
              </a:rPr>
              <a:t>zu finden</a:t>
            </a:r>
          </a:p>
        </p:txBody>
      </p:sp>
    </p:spTree>
    <p:extLst>
      <p:ext uri="{BB962C8B-B14F-4D97-AF65-F5344CB8AC3E}">
        <p14:creationId xmlns:p14="http://schemas.microsoft.com/office/powerpoint/2010/main" val="2406585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342">
                                            <p:txEl>
                                              <p:pRg st="4" end="4"/>
                                            </p:txEl>
                                          </p:spTgt>
                                        </p:tgtEl>
                                        <p:attrNameLst>
                                          <p:attrName>style.visibility</p:attrName>
                                        </p:attrNameLst>
                                      </p:cBhvr>
                                      <p:to>
                                        <p:strVal val="visible"/>
                                      </p:to>
                                    </p:set>
                                    <p:animEffect transition="in" filter="blinds(horizontal)">
                                      <p:cBhvr>
                                        <p:cTn id="7" dur="500"/>
                                        <p:tgtEl>
                                          <p:spTgt spid="14342">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342">
                                            <p:txEl>
                                              <p:pRg st="5" end="5"/>
                                            </p:txEl>
                                          </p:spTgt>
                                        </p:tgtEl>
                                        <p:attrNameLst>
                                          <p:attrName>style.visibility</p:attrName>
                                        </p:attrNameLst>
                                      </p:cBhvr>
                                      <p:to>
                                        <p:strVal val="visible"/>
                                      </p:to>
                                    </p:set>
                                    <p:animEffect transition="in" filter="blinds(horizontal)">
                                      <p:cBhvr>
                                        <p:cTn id="12" dur="500"/>
                                        <p:tgtEl>
                                          <p:spTgt spid="14342">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4342">
                                            <p:txEl>
                                              <p:pRg st="6" end="6"/>
                                            </p:txEl>
                                          </p:spTgt>
                                        </p:tgtEl>
                                        <p:attrNameLst>
                                          <p:attrName>style.visibility</p:attrName>
                                        </p:attrNameLst>
                                      </p:cBhvr>
                                      <p:to>
                                        <p:strVal val="visible"/>
                                      </p:to>
                                    </p:set>
                                    <p:animEffect transition="in" filter="blinds(horizontal)">
                                      <p:cBhvr>
                                        <p:cTn id="17" dur="500"/>
                                        <p:tgtEl>
                                          <p:spTgt spid="1434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2"/>
          <p:cNvSpPr txBox="1">
            <a:spLocks noChangeArrowheads="1"/>
          </p:cNvSpPr>
          <p:nvPr/>
        </p:nvSpPr>
        <p:spPr bwMode="auto">
          <a:xfrm>
            <a:off x="726163" y="908720"/>
            <a:ext cx="9440529" cy="625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de-DE"/>
            </a:defPPr>
            <a:lvl1pPr marL="538163" indent="-538163" algn="l" eaLnBrk="1" hangingPunct="1">
              <a:lnSpc>
                <a:spcPct val="130000"/>
              </a:lnSpc>
              <a:spcBef>
                <a:spcPts val="600"/>
              </a:spcBef>
              <a:buSzPct val="200000"/>
              <a:buFontTx/>
              <a:buBlip>
                <a:blip r:embed="rId3"/>
              </a:buBlip>
              <a:defRPr sz="1800">
                <a:latin typeface="+mn-lt"/>
              </a:defRPr>
            </a:lvl1pPr>
            <a:lvl2pPr marL="742950" indent="-285750" eaLnBrk="0" hangingPunct="0">
              <a:defRPr sz="2400">
                <a:latin typeface="Arial" pitchFamily="34" charset="0"/>
              </a:defRPr>
            </a:lvl2pPr>
            <a:lvl3pPr marL="1143000" indent="-228600" eaLnBrk="0" hangingPunct="0">
              <a:defRPr sz="2400">
                <a:latin typeface="Arial" pitchFamily="34" charset="0"/>
              </a:defRPr>
            </a:lvl3pPr>
            <a:lvl4pPr marL="1600200" indent="-228600" eaLnBrk="0" hangingPunct="0">
              <a:defRPr sz="2400">
                <a:latin typeface="Arial" pitchFamily="34" charset="0"/>
              </a:defRPr>
            </a:lvl4pPr>
            <a:lvl5pPr marL="2057400" indent="-228600" eaLnBrk="0" hangingPunct="0">
              <a:defRPr sz="2400">
                <a:latin typeface="Arial" pitchFamily="34" charset="0"/>
              </a:defRPr>
            </a:lvl5pPr>
            <a:lvl6pPr marL="2514600" indent="-228600" algn="r" eaLnBrk="0" fontAlgn="base" hangingPunct="0">
              <a:spcBef>
                <a:spcPct val="0"/>
              </a:spcBef>
              <a:spcAft>
                <a:spcPct val="0"/>
              </a:spcAft>
              <a:defRPr sz="2400">
                <a:latin typeface="Arial" pitchFamily="34" charset="0"/>
              </a:defRPr>
            </a:lvl6pPr>
            <a:lvl7pPr marL="2971800" indent="-228600" algn="r" eaLnBrk="0" fontAlgn="base" hangingPunct="0">
              <a:spcBef>
                <a:spcPct val="0"/>
              </a:spcBef>
              <a:spcAft>
                <a:spcPct val="0"/>
              </a:spcAft>
              <a:defRPr sz="2400">
                <a:latin typeface="Arial" pitchFamily="34" charset="0"/>
              </a:defRPr>
            </a:lvl7pPr>
            <a:lvl8pPr marL="3429000" indent="-228600" algn="r" eaLnBrk="0" fontAlgn="base" hangingPunct="0">
              <a:spcBef>
                <a:spcPct val="0"/>
              </a:spcBef>
              <a:spcAft>
                <a:spcPct val="0"/>
              </a:spcAft>
              <a:defRPr sz="2400">
                <a:latin typeface="Arial" pitchFamily="34" charset="0"/>
              </a:defRPr>
            </a:lvl8pPr>
            <a:lvl9pPr marL="3886200" indent="-228600" algn="r" eaLnBrk="0" fontAlgn="base" hangingPunct="0">
              <a:spcBef>
                <a:spcPct val="0"/>
              </a:spcBef>
              <a:spcAft>
                <a:spcPct val="0"/>
              </a:spcAft>
              <a:defRPr sz="2400">
                <a:latin typeface="Arial" pitchFamily="34" charset="0"/>
              </a:defRPr>
            </a:lvl9pPr>
          </a:lstStyle>
          <a:p>
            <a:pPr>
              <a:spcBef>
                <a:spcPts val="1200"/>
              </a:spcBef>
            </a:pPr>
            <a:r>
              <a:rPr lang="de-DE" dirty="0"/>
              <a:t> Mehr Aktivitäten und soziale Teilhabe </a:t>
            </a:r>
            <a:br>
              <a:rPr lang="de-DE" dirty="0"/>
            </a:br>
            <a:r>
              <a:rPr lang="de-DE" i="1" dirty="0"/>
              <a:t>„Ich komme öfter raus, ich treffe häufiger Menschen</a:t>
            </a:r>
            <a:r>
              <a:rPr lang="de-DE" i="1" dirty="0" smtClean="0"/>
              <a:t>“</a:t>
            </a:r>
          </a:p>
          <a:p>
            <a:pPr>
              <a:spcBef>
                <a:spcPts val="1200"/>
              </a:spcBef>
            </a:pPr>
            <a:r>
              <a:rPr lang="de-DE" dirty="0"/>
              <a:t>Psychische Stabilisierung und </a:t>
            </a:r>
            <a:r>
              <a:rPr lang="de-DE" sz="2000" dirty="0" smtClean="0"/>
              <a:t>Wohlbefinden</a:t>
            </a:r>
            <a:r>
              <a:rPr lang="de-DE" dirty="0" smtClean="0"/>
              <a:t> </a:t>
            </a:r>
            <a:br>
              <a:rPr lang="de-DE" dirty="0" smtClean="0"/>
            </a:br>
            <a:r>
              <a:rPr lang="de-DE" i="1" dirty="0" smtClean="0"/>
              <a:t>„</a:t>
            </a:r>
            <a:r>
              <a:rPr lang="de-DE" i="1" dirty="0"/>
              <a:t>Es geht mir gut, ich komme klar</a:t>
            </a:r>
            <a:r>
              <a:rPr lang="de-DE" i="1" dirty="0" smtClean="0"/>
              <a:t>“</a:t>
            </a:r>
          </a:p>
          <a:p>
            <a:pPr>
              <a:spcBef>
                <a:spcPts val="1200"/>
              </a:spcBef>
            </a:pPr>
            <a:r>
              <a:rPr lang="de-DE" dirty="0" smtClean="0"/>
              <a:t> </a:t>
            </a:r>
            <a:r>
              <a:rPr lang="de-DE" dirty="0"/>
              <a:t>Passendere Hilfen </a:t>
            </a:r>
            <a:br>
              <a:rPr lang="de-DE" dirty="0"/>
            </a:br>
            <a:r>
              <a:rPr lang="de-DE" i="1" dirty="0"/>
              <a:t>„Ich bestimme wann ich welche Unterstützung bekomme“ </a:t>
            </a:r>
          </a:p>
          <a:p>
            <a:pPr>
              <a:spcBef>
                <a:spcPts val="1200"/>
              </a:spcBef>
            </a:pPr>
            <a:r>
              <a:rPr lang="de-DE" dirty="0" smtClean="0"/>
              <a:t>Erhalt </a:t>
            </a:r>
            <a:r>
              <a:rPr lang="de-DE" dirty="0"/>
              <a:t>oder Verbesserung der Selbständigkeit </a:t>
            </a:r>
            <a:br>
              <a:rPr lang="de-DE" dirty="0"/>
            </a:br>
            <a:r>
              <a:rPr lang="de-DE" i="1" dirty="0"/>
              <a:t>„Ich lebe in einer eigenen </a:t>
            </a:r>
            <a:r>
              <a:rPr lang="de-DE" i="1" dirty="0" smtClean="0"/>
              <a:t>Wohnung, </a:t>
            </a:r>
            <a:r>
              <a:rPr lang="de-DE" i="1" dirty="0"/>
              <a:t>ich bestimme über meinen Alltag“ </a:t>
            </a:r>
            <a:endParaRPr lang="de-DE" i="1" dirty="0" smtClean="0"/>
          </a:p>
          <a:p>
            <a:pPr>
              <a:spcBef>
                <a:spcPts val="1200"/>
              </a:spcBef>
            </a:pPr>
            <a:r>
              <a:rPr lang="de-DE" dirty="0" smtClean="0"/>
              <a:t>Versorgungssicherheit, auch in Krisensituationen</a:t>
            </a:r>
            <a:br>
              <a:rPr lang="de-DE" dirty="0" smtClean="0"/>
            </a:br>
            <a:r>
              <a:rPr lang="de-DE" i="1" dirty="0"/>
              <a:t>„Wenn ich Hilfe brauche, kann ich sie organisieren“</a:t>
            </a:r>
          </a:p>
          <a:p>
            <a:pPr>
              <a:spcBef>
                <a:spcPts val="1200"/>
              </a:spcBef>
            </a:pPr>
            <a:r>
              <a:rPr lang="de-DE" dirty="0" smtClean="0"/>
              <a:t>Mehr </a:t>
            </a:r>
            <a:r>
              <a:rPr lang="de-DE" dirty="0"/>
              <a:t>Selbstbewusstsein </a:t>
            </a:r>
            <a:br>
              <a:rPr lang="de-DE" dirty="0"/>
            </a:br>
            <a:r>
              <a:rPr lang="de-DE" i="1" dirty="0"/>
              <a:t>„Ich bin stolz, dass ich meine Hilfen selbst auswähle und bezahle</a:t>
            </a:r>
            <a:r>
              <a:rPr lang="de-DE" i="1" dirty="0" smtClean="0"/>
              <a:t>“</a:t>
            </a:r>
            <a:endParaRPr lang="de-DE" dirty="0"/>
          </a:p>
          <a:p>
            <a:pPr>
              <a:spcBef>
                <a:spcPts val="1200"/>
              </a:spcBef>
            </a:pPr>
            <a:endParaRPr lang="de-DE" dirty="0"/>
          </a:p>
          <a:p>
            <a:pPr marL="0" indent="0">
              <a:spcBef>
                <a:spcPts val="1200"/>
              </a:spcBef>
              <a:buNone/>
            </a:pPr>
            <a:endParaRPr lang="de-DE" dirty="0"/>
          </a:p>
        </p:txBody>
      </p:sp>
      <p:sp>
        <p:nvSpPr>
          <p:cNvPr id="2" name="Textfeld 1"/>
          <p:cNvSpPr txBox="1"/>
          <p:nvPr/>
        </p:nvSpPr>
        <p:spPr>
          <a:xfrm>
            <a:off x="1352600" y="332656"/>
            <a:ext cx="9194172" cy="400110"/>
          </a:xfrm>
          <a:prstGeom prst="rect">
            <a:avLst/>
          </a:prstGeom>
          <a:noFill/>
          <a:ln w="9525">
            <a:noFill/>
            <a:miter lim="800000"/>
            <a:headEnd/>
            <a:tailEnd/>
          </a:ln>
        </p:spPr>
        <p:txBody>
          <a:bodyPr>
            <a:spAutoFit/>
          </a:bodyPr>
          <a:lstStyle>
            <a:defPPr>
              <a:defRPr lang="de-DE"/>
            </a:defPPr>
            <a:lvl1pPr>
              <a:defRPr sz="2000" b="1">
                <a:solidFill>
                  <a:srgbClr val="BD005A"/>
                </a:solidFill>
                <a:latin typeface="+mj-lt"/>
                <a:cs typeface="Arial" pitchFamily="34" charset="0"/>
              </a:defRPr>
            </a:lvl1pPr>
          </a:lstStyle>
          <a:p>
            <a:pPr algn="l"/>
            <a:r>
              <a:rPr lang="de-DE" dirty="0"/>
              <a:t>Positive Veränderungen im Leben </a:t>
            </a:r>
          </a:p>
        </p:txBody>
      </p:sp>
      <p:pic>
        <p:nvPicPr>
          <p:cNvPr id="184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9303" y="1272980"/>
            <a:ext cx="1536561" cy="1795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214238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91138"/>
                                        </p:tgtEl>
                                        <p:attrNameLst>
                                          <p:attrName>style.visibility</p:attrName>
                                        </p:attrNameLst>
                                      </p:cBhvr>
                                      <p:to>
                                        <p:strVal val="visible"/>
                                      </p:to>
                                    </p:set>
                                    <p:animEffect transition="in" filter="box(out)">
                                      <p:cBhvr>
                                        <p:cTn id="7" dur="500"/>
                                        <p:tgtEl>
                                          <p:spTgt spid="9113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91138">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91138">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91138">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91138">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91138">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9113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8"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962" name="Text Box 2"/>
          <p:cNvSpPr txBox="1">
            <a:spLocks noChangeArrowheads="1"/>
          </p:cNvSpPr>
          <p:nvPr/>
        </p:nvSpPr>
        <p:spPr bwMode="auto">
          <a:xfrm>
            <a:off x="2393950" y="1905000"/>
            <a:ext cx="5448300" cy="338554"/>
          </a:xfrm>
          <a:prstGeom prst="rect">
            <a:avLst/>
          </a:prstGeom>
          <a:noFill/>
          <a:ln w="9525">
            <a:noFill/>
            <a:miter lim="800000"/>
            <a:headEnd/>
            <a:tailEnd/>
          </a:ln>
          <a:effectLst/>
        </p:spPr>
        <p:txBody>
          <a:bodyPr>
            <a:spAutoFit/>
          </a:bodyPr>
          <a:lstStyle/>
          <a:p>
            <a:pPr>
              <a:spcBef>
                <a:spcPct val="50000"/>
              </a:spcBef>
            </a:pPr>
            <a:endParaRPr lang="de-DE"/>
          </a:p>
        </p:txBody>
      </p:sp>
      <p:grpSp>
        <p:nvGrpSpPr>
          <p:cNvPr id="2" name="Group 3"/>
          <p:cNvGrpSpPr>
            <a:grpSpLocks/>
          </p:cNvGrpSpPr>
          <p:nvPr/>
        </p:nvGrpSpPr>
        <p:grpSpPr bwMode="auto">
          <a:xfrm>
            <a:off x="617578" y="738123"/>
            <a:ext cx="8223854" cy="4968552"/>
            <a:chOff x="476" y="482"/>
            <a:chExt cx="4944" cy="3072"/>
          </a:xfrm>
        </p:grpSpPr>
        <p:sp>
          <p:nvSpPr>
            <p:cNvPr id="680964" name="AutoShape 4"/>
            <p:cNvSpPr>
              <a:spLocks noChangeArrowheads="1"/>
            </p:cNvSpPr>
            <p:nvPr/>
          </p:nvSpPr>
          <p:spPr bwMode="auto">
            <a:xfrm>
              <a:off x="476" y="482"/>
              <a:ext cx="4944" cy="3072"/>
            </a:xfrm>
            <a:prstGeom prst="wedgeEllipseCallout">
              <a:avLst>
                <a:gd name="adj1" fmla="val -36894"/>
                <a:gd name="adj2" fmla="val 57486"/>
              </a:avLst>
            </a:prstGeom>
            <a:noFill/>
            <a:ln w="9525">
              <a:solidFill>
                <a:schemeClr val="tx1"/>
              </a:solidFill>
              <a:miter lim="800000"/>
              <a:headEnd/>
              <a:tailEnd/>
            </a:ln>
            <a:effectLst/>
          </p:spPr>
          <p:txBody>
            <a:bodyPr/>
            <a:lstStyle/>
            <a:p>
              <a:pPr algn="ctr"/>
              <a:endParaRPr lang="de-DE"/>
            </a:p>
          </p:txBody>
        </p:sp>
        <p:sp>
          <p:nvSpPr>
            <p:cNvPr id="680965" name="Text Box 5"/>
            <p:cNvSpPr txBox="1">
              <a:spLocks noChangeArrowheads="1"/>
            </p:cNvSpPr>
            <p:nvPr/>
          </p:nvSpPr>
          <p:spPr bwMode="auto">
            <a:xfrm>
              <a:off x="672" y="1264"/>
              <a:ext cx="4656" cy="1208"/>
            </a:xfrm>
            <a:prstGeom prst="rect">
              <a:avLst/>
            </a:prstGeom>
            <a:noFill/>
            <a:ln w="9525">
              <a:noFill/>
              <a:miter lim="800000"/>
              <a:headEnd/>
              <a:tailEnd/>
            </a:ln>
            <a:effectLst/>
          </p:spPr>
          <p:txBody>
            <a:bodyPr>
              <a:spAutoFit/>
            </a:bodyPr>
            <a:lstStyle/>
            <a:p>
              <a:pPr algn="l">
                <a:lnSpc>
                  <a:spcPct val="150000"/>
                </a:lnSpc>
                <a:spcBef>
                  <a:spcPct val="5000"/>
                </a:spcBef>
              </a:pPr>
              <a:r>
                <a:rPr lang="de-DE" sz="2000" b="1" i="1" dirty="0">
                  <a:solidFill>
                    <a:srgbClr val="BD005A"/>
                  </a:solidFill>
                  <a:latin typeface="Comic Sans MS" pitchFamily="66" charset="0"/>
                  <a:cs typeface="Arial" pitchFamily="34" charset="0"/>
                </a:rPr>
                <a:t>„Wie man sich früher auf Weihnachten gefreut hat, so ist das mit dem Persönlichen Budget: Alles, was man sich wünscht, kriegt man natürlich nicht, aber vieles ist doch dabei“. </a:t>
              </a:r>
              <a:endParaRPr lang="de-DE" sz="2000" b="1" i="1" dirty="0">
                <a:solidFill>
                  <a:srgbClr val="BD005A"/>
                </a:solidFill>
                <a:latin typeface="Comic Sans MS" pitchFamily="66" charset="0"/>
                <a:cs typeface="Times New Roman" pitchFamily="18" charset="0"/>
              </a:endParaRPr>
            </a:p>
            <a:p>
              <a:pPr algn="just">
                <a:lnSpc>
                  <a:spcPct val="150000"/>
                </a:lnSpc>
                <a:spcBef>
                  <a:spcPct val="5000"/>
                </a:spcBef>
              </a:pPr>
              <a:r>
                <a:rPr lang="de-DE" sz="2000" b="1" i="1" dirty="0">
                  <a:solidFill>
                    <a:srgbClr val="BD005A"/>
                  </a:solidFill>
                  <a:latin typeface="Comic Sans MS" pitchFamily="66" charset="0"/>
                  <a:cs typeface="Times New Roman" pitchFamily="18" charset="0"/>
                </a:rPr>
                <a:t> </a:t>
              </a:r>
            </a:p>
          </p:txBody>
        </p:sp>
      </p:gr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2508" y="3645024"/>
            <a:ext cx="3086100"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657285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feld 9"/>
          <p:cNvSpPr txBox="1">
            <a:spLocks noChangeArrowheads="1"/>
          </p:cNvSpPr>
          <p:nvPr/>
        </p:nvSpPr>
        <p:spPr bwMode="auto">
          <a:xfrm>
            <a:off x="560512" y="260648"/>
            <a:ext cx="9361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eaLnBrk="1" hangingPunct="1"/>
            <a:r>
              <a:rPr lang="de-DE" b="1" dirty="0" smtClean="0">
                <a:solidFill>
                  <a:srgbClr val="A3004E"/>
                </a:solidFill>
                <a:latin typeface="+mj-lt"/>
              </a:rPr>
              <a:t>Maßstab ist die UN-Behindertenrechtskonvention</a:t>
            </a:r>
            <a:endParaRPr lang="de-DE" b="1" dirty="0">
              <a:solidFill>
                <a:srgbClr val="A3004E"/>
              </a:solidFill>
              <a:latin typeface="+mj-lt"/>
            </a:endParaRPr>
          </a:p>
        </p:txBody>
      </p:sp>
      <p:pic>
        <p:nvPicPr>
          <p:cNvPr id="14341" name="Picture 9" descr="UNO-Flagge mit angedeutetem Gesetzestex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0522" y="908720"/>
            <a:ext cx="1638182" cy="1133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feld 10"/>
          <p:cNvSpPr txBox="1">
            <a:spLocks noChangeArrowheads="1"/>
          </p:cNvSpPr>
          <p:nvPr/>
        </p:nvSpPr>
        <p:spPr bwMode="auto">
          <a:xfrm>
            <a:off x="546075" y="2348880"/>
            <a:ext cx="9663509" cy="981807"/>
          </a:xfrm>
          <a:prstGeom prst="rect">
            <a:avLst/>
          </a:prstGeom>
          <a:noFill/>
          <a:ln>
            <a:noFill/>
          </a:ln>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712788" indent="-712788" algn="l" eaLnBrk="1" hangingPunct="1">
              <a:lnSpc>
                <a:spcPct val="120000"/>
              </a:lnSpc>
              <a:spcBef>
                <a:spcPts val="600"/>
              </a:spcBef>
              <a:buFont typeface="Wingdings" pitchFamily="2" charset="2"/>
              <a:buChar char="§"/>
              <a:defRPr/>
            </a:pPr>
            <a:r>
              <a:rPr lang="de-DE" sz="2200" b="1" dirty="0" smtClean="0">
                <a:solidFill>
                  <a:srgbClr val="BD005A"/>
                </a:solidFill>
                <a:latin typeface="+mj-lt"/>
              </a:rPr>
              <a:t>Autonomie </a:t>
            </a:r>
          </a:p>
          <a:p>
            <a:pPr algn="l" eaLnBrk="1" hangingPunct="1">
              <a:lnSpc>
                <a:spcPct val="120000"/>
              </a:lnSpc>
              <a:spcBef>
                <a:spcPts val="600"/>
              </a:spcBef>
              <a:defRPr/>
            </a:pPr>
            <a:endParaRPr lang="de-DE" sz="2200" b="1" dirty="0" smtClean="0">
              <a:solidFill>
                <a:srgbClr val="BD005A"/>
              </a:solidFill>
              <a:latin typeface="+mj-lt"/>
            </a:endParaRPr>
          </a:p>
        </p:txBody>
      </p:sp>
      <p:sp>
        <p:nvSpPr>
          <p:cNvPr id="6" name="Textfeld 5"/>
          <p:cNvSpPr txBox="1"/>
          <p:nvPr/>
        </p:nvSpPr>
        <p:spPr>
          <a:xfrm>
            <a:off x="590515" y="3068960"/>
            <a:ext cx="8970997" cy="2015936"/>
          </a:xfrm>
          <a:prstGeom prst="rect">
            <a:avLst/>
          </a:prstGeom>
          <a:noFill/>
        </p:spPr>
        <p:txBody>
          <a:bodyPr wrap="square" rtlCol="0">
            <a:spAutoFit/>
          </a:bodyPr>
          <a:lstStyle/>
          <a:p>
            <a:pPr algn="l">
              <a:lnSpc>
                <a:spcPts val="3000"/>
              </a:lnSpc>
            </a:pPr>
            <a:r>
              <a:rPr lang="de-DE" sz="2200" dirty="0" smtClean="0"/>
              <a:t>„In der Erkenntnis, wie wichtig die individuelle Autonomie und Unabhängigkeit für Menschen mit Behinderungen ist, einschließlich der </a:t>
            </a:r>
            <a:r>
              <a:rPr lang="de-DE" sz="2200" b="1" dirty="0" smtClean="0">
                <a:solidFill>
                  <a:srgbClr val="9C1756"/>
                </a:solidFill>
              </a:rPr>
              <a:t>Freiheit, eigene Entscheidungen zu treffen.</a:t>
            </a:r>
            <a:r>
              <a:rPr lang="de-DE" sz="2200" dirty="0" smtClean="0">
                <a:solidFill>
                  <a:schemeClr val="tx1">
                    <a:lumMod val="95000"/>
                    <a:lumOff val="5000"/>
                  </a:schemeClr>
                </a:solidFill>
              </a:rPr>
              <a:t>“</a:t>
            </a:r>
            <a:r>
              <a:rPr lang="de-DE" sz="2200" dirty="0" smtClean="0">
                <a:solidFill>
                  <a:srgbClr val="FF0000"/>
                </a:solidFill>
              </a:rPr>
              <a:t> </a:t>
            </a:r>
          </a:p>
          <a:p>
            <a:pPr algn="l">
              <a:lnSpc>
                <a:spcPts val="3000"/>
              </a:lnSpc>
            </a:pPr>
            <a:endParaRPr lang="de-DE" sz="2200" dirty="0">
              <a:solidFill>
                <a:srgbClr val="FF0000"/>
              </a:solidFill>
            </a:endParaRPr>
          </a:p>
          <a:p>
            <a:pPr algn="l">
              <a:lnSpc>
                <a:spcPts val="3000"/>
              </a:lnSpc>
            </a:pPr>
            <a:r>
              <a:rPr lang="de-DE" sz="2200" dirty="0" smtClean="0"/>
              <a:t>(Präambel BRK)</a:t>
            </a:r>
            <a:endParaRPr lang="de-DE" sz="2200" dirty="0"/>
          </a:p>
        </p:txBody>
      </p:sp>
      <p:sp>
        <p:nvSpPr>
          <p:cNvPr id="2" name="Rechteck 1"/>
          <p:cNvSpPr/>
          <p:nvPr/>
        </p:nvSpPr>
        <p:spPr>
          <a:xfrm>
            <a:off x="2360712" y="908720"/>
            <a:ext cx="7352042" cy="477054"/>
          </a:xfrm>
          <a:prstGeom prst="rect">
            <a:avLst/>
          </a:prstGeom>
          <a:noFill/>
        </p:spPr>
        <p:txBody>
          <a:bodyPr wrap="square" rtlCol="0">
            <a:spAutoFit/>
          </a:bodyPr>
          <a:lstStyle/>
          <a:p>
            <a:pPr algn="l">
              <a:lnSpc>
                <a:spcPts val="3000"/>
              </a:lnSpc>
            </a:pPr>
            <a:r>
              <a:rPr lang="de-DE" sz="2200" dirty="0"/>
              <a:t>Allgemeine Grundsätze </a:t>
            </a:r>
          </a:p>
        </p:txBody>
      </p:sp>
    </p:spTree>
    <p:extLst>
      <p:ext uri="{BB962C8B-B14F-4D97-AF65-F5344CB8AC3E}">
        <p14:creationId xmlns:p14="http://schemas.microsoft.com/office/powerpoint/2010/main" val="4248552732"/>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226" name="Group 2"/>
          <p:cNvGrpSpPr>
            <a:grpSpLocks/>
          </p:cNvGrpSpPr>
          <p:nvPr/>
        </p:nvGrpSpPr>
        <p:grpSpPr bwMode="auto">
          <a:xfrm>
            <a:off x="718120" y="980728"/>
            <a:ext cx="8915400" cy="2362200"/>
            <a:chOff x="288" y="527"/>
            <a:chExt cx="5184" cy="1488"/>
          </a:xfrm>
        </p:grpSpPr>
        <p:sp>
          <p:nvSpPr>
            <p:cNvPr id="52240" name="Text Box 3"/>
            <p:cNvSpPr txBox="1">
              <a:spLocks noChangeArrowheads="1"/>
            </p:cNvSpPr>
            <p:nvPr/>
          </p:nvSpPr>
          <p:spPr bwMode="auto">
            <a:xfrm>
              <a:off x="336" y="527"/>
              <a:ext cx="463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tabLst>
                  <a:tab pos="381000" algn="l"/>
                  <a:tab pos="666750" algn="l"/>
                </a:tabLst>
                <a:defRPr>
                  <a:solidFill>
                    <a:schemeClr val="tx1"/>
                  </a:solidFill>
                  <a:latin typeface="Calibri" pitchFamily="34" charset="0"/>
                  <a:cs typeface="Arial" pitchFamily="34" charset="0"/>
                </a:defRPr>
              </a:lvl1pPr>
              <a:lvl2pPr marL="742950" indent="-285750" eaLnBrk="0" hangingPunct="0">
                <a:tabLst>
                  <a:tab pos="381000" algn="l"/>
                  <a:tab pos="666750" algn="l"/>
                </a:tabLst>
                <a:defRPr>
                  <a:solidFill>
                    <a:schemeClr val="tx1"/>
                  </a:solidFill>
                  <a:latin typeface="Calibri" pitchFamily="34" charset="0"/>
                  <a:cs typeface="Arial" pitchFamily="34" charset="0"/>
                </a:defRPr>
              </a:lvl2pPr>
              <a:lvl3pPr marL="1143000" indent="-228600" eaLnBrk="0" hangingPunct="0">
                <a:tabLst>
                  <a:tab pos="381000" algn="l"/>
                  <a:tab pos="666750" algn="l"/>
                </a:tabLst>
                <a:defRPr>
                  <a:solidFill>
                    <a:schemeClr val="tx1"/>
                  </a:solidFill>
                  <a:latin typeface="Calibri" pitchFamily="34" charset="0"/>
                  <a:cs typeface="Arial" pitchFamily="34" charset="0"/>
                </a:defRPr>
              </a:lvl3pPr>
              <a:lvl4pPr marL="1600200" indent="-228600" eaLnBrk="0" hangingPunct="0">
                <a:tabLst>
                  <a:tab pos="381000" algn="l"/>
                  <a:tab pos="666750" algn="l"/>
                </a:tabLst>
                <a:defRPr>
                  <a:solidFill>
                    <a:schemeClr val="tx1"/>
                  </a:solidFill>
                  <a:latin typeface="Calibri" pitchFamily="34" charset="0"/>
                  <a:cs typeface="Arial" pitchFamily="34" charset="0"/>
                </a:defRPr>
              </a:lvl4pPr>
              <a:lvl5pPr marL="2057400" indent="-228600" eaLnBrk="0" hangingPunct="0">
                <a:tabLst>
                  <a:tab pos="381000" algn="l"/>
                  <a:tab pos="666750" algn="l"/>
                </a:tabLst>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tabLst>
                  <a:tab pos="381000" algn="l"/>
                  <a:tab pos="666750" algn="l"/>
                </a:tabLs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tabLst>
                  <a:tab pos="381000" algn="l"/>
                  <a:tab pos="666750" algn="l"/>
                </a:tabLs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tabLst>
                  <a:tab pos="381000" algn="l"/>
                  <a:tab pos="666750" algn="l"/>
                </a:tabLs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tabLst>
                  <a:tab pos="381000" algn="l"/>
                  <a:tab pos="666750" algn="l"/>
                </a:tabLst>
                <a:defRPr>
                  <a:solidFill>
                    <a:schemeClr val="tx1"/>
                  </a:solidFill>
                  <a:latin typeface="Calibri" pitchFamily="34" charset="0"/>
                  <a:cs typeface="Arial" pitchFamily="34" charset="0"/>
                </a:defRPr>
              </a:lvl9pPr>
            </a:lstStyle>
            <a:p>
              <a:pPr>
                <a:spcBef>
                  <a:spcPct val="50000"/>
                </a:spcBef>
                <a:buFont typeface="Wingdings" pitchFamily="2" charset="2"/>
                <a:buNone/>
              </a:pPr>
              <a:r>
                <a:rPr lang="de-DE" sz="2400" b="1" dirty="0">
                  <a:solidFill>
                    <a:srgbClr val="BD005A"/>
                  </a:solidFill>
                </a:rPr>
                <a:t>Ohne das Persönliche Budget (Sachleistung):</a:t>
              </a:r>
            </a:p>
          </p:txBody>
        </p:sp>
        <p:grpSp>
          <p:nvGrpSpPr>
            <p:cNvPr id="52241" name="Group 4"/>
            <p:cNvGrpSpPr>
              <a:grpSpLocks/>
            </p:cNvGrpSpPr>
            <p:nvPr/>
          </p:nvGrpSpPr>
          <p:grpSpPr bwMode="auto">
            <a:xfrm>
              <a:off x="288" y="983"/>
              <a:ext cx="5184" cy="1032"/>
              <a:chOff x="288" y="983"/>
              <a:chExt cx="5184" cy="1032"/>
            </a:xfrm>
          </p:grpSpPr>
          <p:grpSp>
            <p:nvGrpSpPr>
              <p:cNvPr id="52242" name="Group 5"/>
              <p:cNvGrpSpPr>
                <a:grpSpLocks/>
              </p:cNvGrpSpPr>
              <p:nvPr/>
            </p:nvGrpSpPr>
            <p:grpSpPr bwMode="auto">
              <a:xfrm>
                <a:off x="500" y="983"/>
                <a:ext cx="4819" cy="799"/>
                <a:chOff x="500" y="983"/>
                <a:chExt cx="4819" cy="799"/>
              </a:xfrm>
            </p:grpSpPr>
            <p:pic>
              <p:nvPicPr>
                <p:cNvPr id="52246" name="Picture 6" descr="Geldbündel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 y="1127"/>
                  <a:ext cx="640" cy="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47" name="Line 7"/>
                <p:cNvSpPr>
                  <a:spLocks noChangeShapeType="1"/>
                </p:cNvSpPr>
                <p:nvPr/>
              </p:nvSpPr>
              <p:spPr bwMode="auto">
                <a:xfrm>
                  <a:off x="1293" y="1367"/>
                  <a:ext cx="530" cy="0"/>
                </a:xfrm>
                <a:prstGeom prst="line">
                  <a:avLst/>
                </a:prstGeom>
                <a:noFill/>
                <a:ln w="635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pic>
              <p:nvPicPr>
                <p:cNvPr id="52248" name="Picture 8" descr="Wohnheim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8" y="983"/>
                  <a:ext cx="1790" cy="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9" name="Picture 9" descr="Rollstuhl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67" y="983"/>
                  <a:ext cx="852" cy="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50" name="Line 10"/>
                <p:cNvSpPr>
                  <a:spLocks noChangeShapeType="1"/>
                </p:cNvSpPr>
                <p:nvPr/>
              </p:nvSpPr>
              <p:spPr bwMode="auto">
                <a:xfrm>
                  <a:off x="3832" y="1367"/>
                  <a:ext cx="530" cy="0"/>
                </a:xfrm>
                <a:prstGeom prst="line">
                  <a:avLst/>
                </a:prstGeom>
                <a:noFill/>
                <a:ln w="635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grpSp>
          <p:sp>
            <p:nvSpPr>
              <p:cNvPr id="52243" name="Text Box 11"/>
              <p:cNvSpPr txBox="1">
                <a:spLocks noChangeArrowheads="1"/>
              </p:cNvSpPr>
              <p:nvPr/>
            </p:nvSpPr>
            <p:spPr bwMode="auto">
              <a:xfrm>
                <a:off x="288" y="1799"/>
                <a:ext cx="1111"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r>
                  <a:rPr lang="de-DE" sz="1600"/>
                  <a:t>Geld vom Staat</a:t>
                </a:r>
                <a:endParaRPr lang="de-DE" sz="1600">
                  <a:latin typeface="Times New Roman" pitchFamily="18" charset="0"/>
                </a:endParaRPr>
              </a:p>
            </p:txBody>
          </p:sp>
          <p:sp>
            <p:nvSpPr>
              <p:cNvPr id="52244" name="Text Box 12"/>
              <p:cNvSpPr txBox="1">
                <a:spLocks noChangeArrowheads="1"/>
              </p:cNvSpPr>
              <p:nvPr/>
            </p:nvSpPr>
            <p:spPr bwMode="auto">
              <a:xfrm>
                <a:off x="2351" y="1799"/>
                <a:ext cx="1111"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r>
                  <a:rPr lang="de-DE" sz="1600"/>
                  <a:t>Anbieter </a:t>
                </a:r>
                <a:br>
                  <a:rPr lang="de-DE" sz="1600"/>
                </a:br>
                <a:r>
                  <a:rPr lang="de-DE" sz="1600"/>
                  <a:t>(z.B. Wohnheim)</a:t>
                </a:r>
                <a:endParaRPr lang="de-DE" sz="1600">
                  <a:latin typeface="Times New Roman" pitchFamily="18" charset="0"/>
                </a:endParaRPr>
              </a:p>
            </p:txBody>
          </p:sp>
          <p:sp>
            <p:nvSpPr>
              <p:cNvPr id="52245" name="Text Box 13"/>
              <p:cNvSpPr txBox="1">
                <a:spLocks noChangeArrowheads="1"/>
              </p:cNvSpPr>
              <p:nvPr/>
            </p:nvSpPr>
            <p:spPr bwMode="auto">
              <a:xfrm>
                <a:off x="4361" y="1799"/>
                <a:ext cx="1111"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r>
                  <a:rPr lang="de-DE" sz="1600"/>
                  <a:t>Unterstützung</a:t>
                </a:r>
                <a:endParaRPr lang="de-DE" sz="1600">
                  <a:latin typeface="Times New Roman" pitchFamily="18" charset="0"/>
                </a:endParaRPr>
              </a:p>
            </p:txBody>
          </p:sp>
        </p:grpSp>
      </p:grpSp>
      <p:sp>
        <p:nvSpPr>
          <p:cNvPr id="432131" name="Text Box 27"/>
          <p:cNvSpPr txBox="1">
            <a:spLocks noChangeArrowheads="1"/>
          </p:cNvSpPr>
          <p:nvPr/>
        </p:nvSpPr>
        <p:spPr bwMode="auto">
          <a:xfrm>
            <a:off x="1352600" y="260648"/>
            <a:ext cx="97890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de-DE"/>
            </a:defPPr>
            <a:lvl1pPr eaLnBrk="1" hangingPunct="1">
              <a:defRPr sz="2400" b="1">
                <a:solidFill>
                  <a:srgbClr val="A3004E"/>
                </a:solidFill>
                <a:latin typeface="+mj-lt"/>
                <a:cs typeface="Arial" pitchFamily="34" charset="0"/>
              </a:defRPr>
            </a:lvl1pPr>
            <a:lvl2pPr marL="742950" indent="-285750" eaLnBrk="0" hangingPunct="0">
              <a:defRPr sz="2400">
                <a:latin typeface="Arial" pitchFamily="34" charset="0"/>
                <a:cs typeface="Arial" pitchFamily="34" charset="0"/>
              </a:defRPr>
            </a:lvl2pPr>
            <a:lvl3pPr marL="1143000" indent="-228600" eaLnBrk="0" hangingPunct="0">
              <a:defRPr sz="2400">
                <a:latin typeface="Arial" pitchFamily="34" charset="0"/>
                <a:cs typeface="Arial" pitchFamily="34" charset="0"/>
              </a:defRPr>
            </a:lvl3pPr>
            <a:lvl4pPr marL="1600200" indent="-228600" eaLnBrk="0" hangingPunct="0">
              <a:defRPr sz="2400">
                <a:latin typeface="Arial" pitchFamily="34" charset="0"/>
                <a:cs typeface="Arial" pitchFamily="34" charset="0"/>
              </a:defRPr>
            </a:lvl4pPr>
            <a:lvl5pPr marL="2057400" indent="-228600" eaLnBrk="0" hangingPunct="0">
              <a:defRPr sz="2400">
                <a:latin typeface="Arial" pitchFamily="34" charset="0"/>
                <a:cs typeface="Arial" pitchFamily="34" charset="0"/>
              </a:defRPr>
            </a:lvl5pPr>
            <a:lvl6pPr marL="2514600" indent="-228600" eaLnBrk="0" fontAlgn="base" hangingPunct="0">
              <a:spcBef>
                <a:spcPct val="0"/>
              </a:spcBef>
              <a:spcAft>
                <a:spcPct val="0"/>
              </a:spcAft>
              <a:defRPr sz="2400">
                <a:latin typeface="Arial" pitchFamily="34" charset="0"/>
                <a:cs typeface="Arial" pitchFamily="34" charset="0"/>
              </a:defRPr>
            </a:lvl6pPr>
            <a:lvl7pPr marL="2971800" indent="-228600" eaLnBrk="0" fontAlgn="base" hangingPunct="0">
              <a:spcBef>
                <a:spcPct val="0"/>
              </a:spcBef>
              <a:spcAft>
                <a:spcPct val="0"/>
              </a:spcAft>
              <a:defRPr sz="2400">
                <a:latin typeface="Arial" pitchFamily="34" charset="0"/>
                <a:cs typeface="Arial" pitchFamily="34" charset="0"/>
              </a:defRPr>
            </a:lvl7pPr>
            <a:lvl8pPr marL="3429000" indent="-228600" eaLnBrk="0" fontAlgn="base" hangingPunct="0">
              <a:spcBef>
                <a:spcPct val="0"/>
              </a:spcBef>
              <a:spcAft>
                <a:spcPct val="0"/>
              </a:spcAft>
              <a:defRPr sz="2400">
                <a:latin typeface="Arial" pitchFamily="34" charset="0"/>
                <a:cs typeface="Arial" pitchFamily="34" charset="0"/>
              </a:defRPr>
            </a:lvl8pPr>
            <a:lvl9pPr marL="3886200" indent="-228600" eaLnBrk="0" fontAlgn="base" hangingPunct="0">
              <a:spcBef>
                <a:spcPct val="0"/>
              </a:spcBef>
              <a:spcAft>
                <a:spcPct val="0"/>
              </a:spcAft>
              <a:defRPr sz="2400">
                <a:latin typeface="Arial" pitchFamily="34" charset="0"/>
                <a:cs typeface="Arial" pitchFamily="34" charset="0"/>
              </a:defRPr>
            </a:lvl9pPr>
          </a:lstStyle>
          <a:p>
            <a:pPr algn="l"/>
            <a:r>
              <a:rPr lang="de-DE" dirty="0"/>
              <a:t>Von der Sachleistung zur Geldleistung</a:t>
            </a:r>
          </a:p>
        </p:txBody>
      </p:sp>
      <p:sp>
        <p:nvSpPr>
          <p:cNvPr id="2" name="Textfeld 1"/>
          <p:cNvSpPr txBox="1"/>
          <p:nvPr/>
        </p:nvSpPr>
        <p:spPr>
          <a:xfrm>
            <a:off x="718120" y="4005064"/>
            <a:ext cx="8771384" cy="2092881"/>
          </a:xfrm>
          <a:prstGeom prst="rect">
            <a:avLst/>
          </a:prstGeom>
          <a:noFill/>
        </p:spPr>
        <p:txBody>
          <a:bodyPr wrap="square" rtlCol="0">
            <a:spAutoFit/>
          </a:bodyPr>
          <a:lstStyle/>
          <a:p>
            <a:pPr marL="285750" indent="-285750" algn="l">
              <a:lnSpc>
                <a:spcPct val="150000"/>
              </a:lnSpc>
              <a:spcBef>
                <a:spcPts val="600"/>
              </a:spcBef>
              <a:buFont typeface="Wingdings" panose="05000000000000000000" pitchFamily="2" charset="2"/>
              <a:buChar char="Ø"/>
            </a:pPr>
            <a:r>
              <a:rPr lang="de-DE" dirty="0" smtClean="0"/>
              <a:t>Inhalt, Umfang, Qualität und Preis der Leistungen werden zwischen dem Leistungsträger und dem Anbieter verhandelt</a:t>
            </a:r>
          </a:p>
          <a:p>
            <a:pPr marL="285750" indent="-285750" algn="l">
              <a:lnSpc>
                <a:spcPct val="150000"/>
              </a:lnSpc>
              <a:spcBef>
                <a:spcPts val="600"/>
              </a:spcBef>
              <a:buFont typeface="Wingdings" panose="05000000000000000000" pitchFamily="2" charset="2"/>
              <a:buChar char="Ø"/>
            </a:pPr>
            <a:r>
              <a:rPr lang="de-DE" dirty="0" smtClean="0"/>
              <a:t>Behinderte Menschen haben wenig Wahlmöglichkeiten</a:t>
            </a:r>
          </a:p>
          <a:p>
            <a:pPr marL="285750" indent="-285750" algn="l">
              <a:lnSpc>
                <a:spcPct val="150000"/>
              </a:lnSpc>
              <a:spcBef>
                <a:spcPts val="600"/>
              </a:spcBef>
              <a:buFont typeface="Wingdings" panose="05000000000000000000" pitchFamily="2" charset="2"/>
              <a:buChar char="Ø"/>
            </a:pPr>
            <a:r>
              <a:rPr lang="de-DE" dirty="0"/>
              <a:t>u</a:t>
            </a:r>
            <a:r>
              <a:rPr lang="de-DE" dirty="0" smtClean="0"/>
              <a:t>nd nur wenig Einfluss auf die Gestaltung der Unterstützung </a:t>
            </a:r>
            <a:br>
              <a:rPr lang="de-DE" dirty="0" smtClean="0"/>
            </a:br>
            <a:r>
              <a:rPr lang="de-DE" dirty="0" smtClean="0"/>
              <a:t>(Welche Unterstützung? Wann? Welche Person?)  </a:t>
            </a:r>
          </a:p>
        </p:txBody>
      </p:sp>
    </p:spTree>
    <p:extLst>
      <p:ext uri="{BB962C8B-B14F-4D97-AF65-F5344CB8AC3E}">
        <p14:creationId xmlns:p14="http://schemas.microsoft.com/office/powerpoint/2010/main" val="15879186"/>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1352600" y="241484"/>
            <a:ext cx="9080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de-DE"/>
            </a:defPPr>
            <a:lvl1pPr algn="l" eaLnBrk="1" hangingPunct="1">
              <a:defRPr sz="2400" b="1">
                <a:solidFill>
                  <a:srgbClr val="A3004E"/>
                </a:solidFill>
                <a:latin typeface="+mj-lt"/>
                <a:cs typeface="Arial" pitchFamily="34" charset="0"/>
              </a:defRPr>
            </a:lvl1pPr>
            <a:lvl2pPr marL="742950" indent="-285750" eaLnBrk="0" hangingPunct="0">
              <a:defRPr sz="2400">
                <a:latin typeface="Arial" pitchFamily="34" charset="0"/>
                <a:cs typeface="Arial" pitchFamily="34" charset="0"/>
              </a:defRPr>
            </a:lvl2pPr>
            <a:lvl3pPr marL="1143000" indent="-228600" eaLnBrk="0" hangingPunct="0">
              <a:defRPr sz="2400">
                <a:latin typeface="Arial" pitchFamily="34" charset="0"/>
                <a:cs typeface="Arial" pitchFamily="34" charset="0"/>
              </a:defRPr>
            </a:lvl3pPr>
            <a:lvl4pPr marL="1600200" indent="-228600" eaLnBrk="0" hangingPunct="0">
              <a:defRPr sz="2400">
                <a:latin typeface="Arial" pitchFamily="34" charset="0"/>
                <a:cs typeface="Arial" pitchFamily="34" charset="0"/>
              </a:defRPr>
            </a:lvl4pPr>
            <a:lvl5pPr marL="2057400" indent="-228600" eaLnBrk="0" hangingPunct="0">
              <a:defRPr sz="2400">
                <a:latin typeface="Arial" pitchFamily="34" charset="0"/>
                <a:cs typeface="Arial" pitchFamily="34" charset="0"/>
              </a:defRPr>
            </a:lvl5pPr>
            <a:lvl6pPr marL="2514600" indent="-228600" eaLnBrk="0" fontAlgn="base" hangingPunct="0">
              <a:spcBef>
                <a:spcPct val="0"/>
              </a:spcBef>
              <a:spcAft>
                <a:spcPct val="0"/>
              </a:spcAft>
              <a:defRPr sz="2400">
                <a:latin typeface="Arial" pitchFamily="34" charset="0"/>
                <a:cs typeface="Arial" pitchFamily="34" charset="0"/>
              </a:defRPr>
            </a:lvl6pPr>
            <a:lvl7pPr marL="2971800" indent="-228600" eaLnBrk="0" fontAlgn="base" hangingPunct="0">
              <a:spcBef>
                <a:spcPct val="0"/>
              </a:spcBef>
              <a:spcAft>
                <a:spcPct val="0"/>
              </a:spcAft>
              <a:defRPr sz="2400">
                <a:latin typeface="Arial" pitchFamily="34" charset="0"/>
                <a:cs typeface="Arial" pitchFamily="34" charset="0"/>
              </a:defRPr>
            </a:lvl7pPr>
            <a:lvl8pPr marL="3429000" indent="-228600" eaLnBrk="0" fontAlgn="base" hangingPunct="0">
              <a:spcBef>
                <a:spcPct val="0"/>
              </a:spcBef>
              <a:spcAft>
                <a:spcPct val="0"/>
              </a:spcAft>
              <a:defRPr sz="2400">
                <a:latin typeface="Arial" pitchFamily="34" charset="0"/>
                <a:cs typeface="Arial" pitchFamily="34" charset="0"/>
              </a:defRPr>
            </a:lvl8pPr>
            <a:lvl9pPr marL="3886200" indent="-228600" eaLnBrk="0" fontAlgn="base" hangingPunct="0">
              <a:spcBef>
                <a:spcPct val="0"/>
              </a:spcBef>
              <a:spcAft>
                <a:spcPct val="0"/>
              </a:spcAft>
              <a:defRPr sz="2400">
                <a:latin typeface="Arial" pitchFamily="34" charset="0"/>
                <a:cs typeface="Arial" pitchFamily="34" charset="0"/>
              </a:defRPr>
            </a:lvl9pPr>
          </a:lstStyle>
          <a:p>
            <a:r>
              <a:rPr lang="de-DE" dirty="0"/>
              <a:t>Umsteuern!  </a:t>
            </a:r>
          </a:p>
        </p:txBody>
      </p:sp>
      <p:sp>
        <p:nvSpPr>
          <p:cNvPr id="26627" name="Text Box 3"/>
          <p:cNvSpPr txBox="1">
            <a:spLocks noChangeArrowheads="1"/>
          </p:cNvSpPr>
          <p:nvPr/>
        </p:nvSpPr>
        <p:spPr bwMode="auto">
          <a:xfrm>
            <a:off x="560512" y="855876"/>
            <a:ext cx="9145016" cy="5016758"/>
          </a:xfrm>
          <a:prstGeom prst="rect">
            <a:avLst/>
          </a:prstGeom>
          <a:noFill/>
          <a:ln w="9525">
            <a:noFill/>
            <a:miter lim="800000"/>
            <a:headEnd/>
            <a:tailEnd/>
          </a:ln>
          <a:effectLst/>
        </p:spPr>
        <p:txBody>
          <a:bodyPr wrap="square">
            <a:spAutoFit/>
          </a:bodyPr>
          <a:lstStyle/>
          <a:p>
            <a:pPr marL="476250" indent="-476250" algn="l" defTabSz="190500">
              <a:spcBef>
                <a:spcPct val="60000"/>
              </a:spcBef>
              <a:buClr>
                <a:schemeClr val="accent2">
                  <a:lumMod val="50000"/>
                </a:schemeClr>
              </a:buClr>
              <a:buFont typeface="Calibri" pitchFamily="34" charset="0"/>
              <a:buChar char="▪"/>
              <a:tabLst>
                <a:tab pos="476250" algn="l"/>
              </a:tabLst>
            </a:pPr>
            <a:r>
              <a:rPr lang="de-DE" sz="2000" dirty="0" smtClean="0"/>
              <a:t>Leistungen für behinderte Menschen sollen </a:t>
            </a:r>
            <a:r>
              <a:rPr lang="de-DE" sz="2000" b="1" dirty="0" smtClean="0"/>
              <a:t>zielgenauer und wirksamer </a:t>
            </a:r>
            <a:r>
              <a:rPr lang="de-DE" sz="2000" dirty="0" smtClean="0"/>
              <a:t>erbracht werden: Mehr </a:t>
            </a:r>
            <a:r>
              <a:rPr lang="de-DE" sz="2000" dirty="0"/>
              <a:t>Selbstbestimmung und Teilhabe (= Effektivität)</a:t>
            </a:r>
          </a:p>
          <a:p>
            <a:pPr marL="476250" indent="-476250" algn="l" defTabSz="190500">
              <a:spcBef>
                <a:spcPct val="60000"/>
              </a:spcBef>
              <a:buClr>
                <a:schemeClr val="accent2">
                  <a:lumMod val="50000"/>
                </a:schemeClr>
              </a:buClr>
              <a:buFont typeface="Calibri" pitchFamily="34" charset="0"/>
              <a:buChar char="▪"/>
              <a:tabLst>
                <a:tab pos="476250" algn="l"/>
              </a:tabLst>
            </a:pPr>
            <a:r>
              <a:rPr lang="de-DE" sz="2000" dirty="0" smtClean="0"/>
              <a:t>Die Kostenentwicklung </a:t>
            </a:r>
            <a:r>
              <a:rPr lang="de-DE" sz="2000" dirty="0"/>
              <a:t>in der </a:t>
            </a:r>
            <a:r>
              <a:rPr lang="de-DE" sz="2000" dirty="0" smtClean="0"/>
              <a:t>Sozialhilfe soll gedämpft, vorhandene Ressourcen </a:t>
            </a:r>
            <a:r>
              <a:rPr lang="de-DE" sz="2000" b="1" dirty="0" smtClean="0"/>
              <a:t>wirtschaftlich </a:t>
            </a:r>
            <a:r>
              <a:rPr lang="de-DE" sz="2000" b="1" dirty="0"/>
              <a:t>und </a:t>
            </a:r>
            <a:r>
              <a:rPr lang="de-DE" sz="2000" b="1" dirty="0" smtClean="0"/>
              <a:t>sparsam </a:t>
            </a:r>
            <a:r>
              <a:rPr lang="de-DE" sz="2000" dirty="0" smtClean="0"/>
              <a:t>eingesetzt werden </a:t>
            </a:r>
            <a:br>
              <a:rPr lang="de-DE" sz="2000" dirty="0" smtClean="0"/>
            </a:br>
            <a:r>
              <a:rPr lang="de-DE" sz="2000" dirty="0" smtClean="0"/>
              <a:t>(= </a:t>
            </a:r>
            <a:r>
              <a:rPr lang="de-DE" sz="2000" dirty="0"/>
              <a:t>Effizienz)</a:t>
            </a:r>
          </a:p>
          <a:p>
            <a:pPr marL="476250" indent="-476250" algn="l" defTabSz="190500">
              <a:spcBef>
                <a:spcPct val="60000"/>
              </a:spcBef>
              <a:buClr>
                <a:schemeClr val="accent2">
                  <a:lumMod val="50000"/>
                </a:schemeClr>
              </a:buClr>
              <a:buFont typeface="Calibri" pitchFamily="34" charset="0"/>
              <a:buChar char="▪"/>
              <a:tabLst>
                <a:tab pos="476250" algn="l"/>
              </a:tabLst>
            </a:pPr>
            <a:r>
              <a:rPr lang="de-DE" sz="2000" dirty="0" smtClean="0"/>
              <a:t>Die Position der </a:t>
            </a:r>
            <a:r>
              <a:rPr lang="de-DE" sz="2000" b="1" dirty="0" smtClean="0"/>
              <a:t>behinderten Menschen als Nutzer/Kunde</a:t>
            </a:r>
            <a:r>
              <a:rPr lang="de-DE" sz="2000" dirty="0" smtClean="0"/>
              <a:t> soll gestärkt werden</a:t>
            </a:r>
            <a:endParaRPr lang="de-DE" sz="2000" dirty="0"/>
          </a:p>
          <a:p>
            <a:pPr marL="476250" indent="-476250" algn="l" defTabSz="190500">
              <a:spcBef>
                <a:spcPct val="60000"/>
              </a:spcBef>
              <a:buClr>
                <a:schemeClr val="accent2">
                  <a:lumMod val="50000"/>
                </a:schemeClr>
              </a:buClr>
              <a:buFont typeface="Calibri" pitchFamily="34" charset="0"/>
              <a:buChar char="▪"/>
              <a:tabLst>
                <a:tab pos="476250" algn="l"/>
              </a:tabLst>
            </a:pPr>
            <a:r>
              <a:rPr lang="de-DE" sz="2000" b="1" dirty="0" smtClean="0"/>
              <a:t>Markt </a:t>
            </a:r>
            <a:r>
              <a:rPr lang="de-DE" sz="2000" b="1" dirty="0"/>
              <a:t>und Wettbewerb </a:t>
            </a:r>
            <a:r>
              <a:rPr lang="de-DE" sz="2000" dirty="0"/>
              <a:t>im Bereich sozialer </a:t>
            </a:r>
            <a:r>
              <a:rPr lang="de-DE" sz="2000" dirty="0" smtClean="0"/>
              <a:t>Dienste sollen gefördert werden</a:t>
            </a:r>
            <a:endParaRPr lang="de-DE" sz="2000" dirty="0"/>
          </a:p>
          <a:p>
            <a:pPr marL="476250" indent="-476250" algn="l" defTabSz="190500">
              <a:spcBef>
                <a:spcPct val="60000"/>
              </a:spcBef>
              <a:buClr>
                <a:schemeClr val="accent2">
                  <a:lumMod val="50000"/>
                </a:schemeClr>
              </a:buClr>
              <a:buFont typeface="Calibri" pitchFamily="34" charset="0"/>
              <a:buChar char="▪"/>
              <a:tabLst>
                <a:tab pos="476250" algn="l"/>
              </a:tabLst>
            </a:pPr>
            <a:r>
              <a:rPr lang="de-DE" sz="2000" dirty="0" smtClean="0"/>
              <a:t>Ein </a:t>
            </a:r>
            <a:r>
              <a:rPr lang="de-DE" sz="2000" b="1" dirty="0" smtClean="0"/>
              <a:t>Angebotswandel</a:t>
            </a:r>
            <a:r>
              <a:rPr lang="de-DE" sz="2000" dirty="0" smtClean="0"/>
              <a:t> gemäß Nachfrage zugunsten flexibler, </a:t>
            </a:r>
            <a:r>
              <a:rPr lang="de-DE" sz="2000" dirty="0"/>
              <a:t>offener </a:t>
            </a:r>
            <a:r>
              <a:rPr lang="de-DE" sz="2000" dirty="0" smtClean="0"/>
              <a:t>Hilfen soll erfolgen</a:t>
            </a:r>
            <a:endParaRPr lang="de-DE" sz="2000" dirty="0"/>
          </a:p>
          <a:p>
            <a:pPr marL="476250" indent="-476250" algn="l" defTabSz="190500">
              <a:spcBef>
                <a:spcPct val="60000"/>
              </a:spcBef>
              <a:buClr>
                <a:schemeClr val="accent2">
                  <a:lumMod val="50000"/>
                </a:schemeClr>
              </a:buClr>
              <a:buFont typeface="Calibri" pitchFamily="34" charset="0"/>
              <a:buChar char="▪"/>
              <a:tabLst>
                <a:tab pos="476250" algn="l"/>
              </a:tabLst>
            </a:pPr>
            <a:r>
              <a:rPr lang="de-DE" sz="2000" b="1" dirty="0" smtClean="0"/>
              <a:t>Soziale Ressourcen </a:t>
            </a:r>
            <a:r>
              <a:rPr lang="de-DE" sz="2000" dirty="0" smtClean="0"/>
              <a:t>sollen genutzt und gefördert werden</a:t>
            </a:r>
            <a:endParaRPr lang="de-DE" sz="2000" dirty="0">
              <a:solidFill>
                <a:srgbClr val="BD005A"/>
              </a:solidFill>
            </a:endParaRPr>
          </a:p>
        </p:txBody>
      </p:sp>
    </p:spTree>
    <p:extLst>
      <p:ext uri="{BB962C8B-B14F-4D97-AF65-F5344CB8AC3E}">
        <p14:creationId xmlns:p14="http://schemas.microsoft.com/office/powerpoint/2010/main" val="1233553546"/>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blinds(horizontal)">
                                      <p:cBhvr>
                                        <p:cTn id="7" dur="500"/>
                                        <p:tgtEl>
                                          <p:spTgt spid="266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6627">
                                            <p:txEl>
                                              <p:pRg st="1" end="1"/>
                                            </p:txEl>
                                          </p:spTgt>
                                        </p:tgtEl>
                                        <p:attrNameLst>
                                          <p:attrName>style.visibility</p:attrName>
                                        </p:attrNameLst>
                                      </p:cBhvr>
                                      <p:to>
                                        <p:strVal val="visible"/>
                                      </p:to>
                                    </p:set>
                                    <p:animEffect transition="in" filter="blinds(horizontal)">
                                      <p:cBhvr>
                                        <p:cTn id="12" dur="500"/>
                                        <p:tgtEl>
                                          <p:spTgt spid="266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6627">
                                            <p:txEl>
                                              <p:pRg st="2" end="2"/>
                                            </p:txEl>
                                          </p:spTgt>
                                        </p:tgtEl>
                                        <p:attrNameLst>
                                          <p:attrName>style.visibility</p:attrName>
                                        </p:attrNameLst>
                                      </p:cBhvr>
                                      <p:to>
                                        <p:strVal val="visible"/>
                                      </p:to>
                                    </p:set>
                                    <p:animEffect transition="in" filter="blinds(horizontal)">
                                      <p:cBhvr>
                                        <p:cTn id="17" dur="500"/>
                                        <p:tgtEl>
                                          <p:spTgt spid="266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6627">
                                            <p:txEl>
                                              <p:pRg st="3" end="3"/>
                                            </p:txEl>
                                          </p:spTgt>
                                        </p:tgtEl>
                                        <p:attrNameLst>
                                          <p:attrName>style.visibility</p:attrName>
                                        </p:attrNameLst>
                                      </p:cBhvr>
                                      <p:to>
                                        <p:strVal val="visible"/>
                                      </p:to>
                                    </p:set>
                                    <p:animEffect transition="in" filter="blinds(horizontal)">
                                      <p:cBhvr>
                                        <p:cTn id="22" dur="500"/>
                                        <p:tgtEl>
                                          <p:spTgt spid="2662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6627">
                                            <p:txEl>
                                              <p:pRg st="4" end="4"/>
                                            </p:txEl>
                                          </p:spTgt>
                                        </p:tgtEl>
                                        <p:attrNameLst>
                                          <p:attrName>style.visibility</p:attrName>
                                        </p:attrNameLst>
                                      </p:cBhvr>
                                      <p:to>
                                        <p:strVal val="visible"/>
                                      </p:to>
                                    </p:set>
                                    <p:animEffect transition="in" filter="blinds(horizontal)">
                                      <p:cBhvr>
                                        <p:cTn id="27" dur="500"/>
                                        <p:tgtEl>
                                          <p:spTgt spid="2662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6627">
                                            <p:txEl>
                                              <p:pRg st="5" end="5"/>
                                            </p:txEl>
                                          </p:spTgt>
                                        </p:tgtEl>
                                        <p:attrNameLst>
                                          <p:attrName>style.visibility</p:attrName>
                                        </p:attrNameLst>
                                      </p:cBhvr>
                                      <p:to>
                                        <p:strVal val="visible"/>
                                      </p:to>
                                    </p:set>
                                    <p:animEffect transition="in" filter="blinds(horizontal)">
                                      <p:cBhvr>
                                        <p:cTn id="32" dur="500"/>
                                        <p:tgtEl>
                                          <p:spTgt spid="266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a:stretch>
            <a:fillRect/>
          </a:stretch>
        </p:blipFill>
        <p:spPr>
          <a:xfrm>
            <a:off x="658450" y="1022697"/>
            <a:ext cx="2718030" cy="3990479"/>
          </a:xfrm>
          <a:prstGeom prst="rect">
            <a:avLst/>
          </a:prstGeom>
        </p:spPr>
      </p:pic>
      <p:sp>
        <p:nvSpPr>
          <p:cNvPr id="4" name="Text Box 2"/>
          <p:cNvSpPr txBox="1">
            <a:spLocks noChangeArrowheads="1"/>
          </p:cNvSpPr>
          <p:nvPr/>
        </p:nvSpPr>
        <p:spPr bwMode="auto">
          <a:xfrm>
            <a:off x="1280592" y="231031"/>
            <a:ext cx="9080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de-DE"/>
            </a:defPPr>
            <a:lvl1pPr algn="l" eaLnBrk="1" hangingPunct="1">
              <a:defRPr sz="2400" b="1">
                <a:solidFill>
                  <a:srgbClr val="A3004E"/>
                </a:solidFill>
                <a:latin typeface="+mj-lt"/>
                <a:cs typeface="Arial" pitchFamily="34" charset="0"/>
              </a:defRPr>
            </a:lvl1pPr>
            <a:lvl2pPr marL="742950" indent="-285750" eaLnBrk="0" hangingPunct="0">
              <a:defRPr sz="2400">
                <a:latin typeface="Arial" pitchFamily="34" charset="0"/>
                <a:cs typeface="Arial" pitchFamily="34" charset="0"/>
              </a:defRPr>
            </a:lvl2pPr>
            <a:lvl3pPr marL="1143000" indent="-228600" eaLnBrk="0" hangingPunct="0">
              <a:defRPr sz="2400">
                <a:latin typeface="Arial" pitchFamily="34" charset="0"/>
                <a:cs typeface="Arial" pitchFamily="34" charset="0"/>
              </a:defRPr>
            </a:lvl3pPr>
            <a:lvl4pPr marL="1600200" indent="-228600" eaLnBrk="0" hangingPunct="0">
              <a:defRPr sz="2400">
                <a:latin typeface="Arial" pitchFamily="34" charset="0"/>
                <a:cs typeface="Arial" pitchFamily="34" charset="0"/>
              </a:defRPr>
            </a:lvl4pPr>
            <a:lvl5pPr marL="2057400" indent="-228600" eaLnBrk="0" hangingPunct="0">
              <a:defRPr sz="2400">
                <a:latin typeface="Arial" pitchFamily="34" charset="0"/>
                <a:cs typeface="Arial" pitchFamily="34" charset="0"/>
              </a:defRPr>
            </a:lvl5pPr>
            <a:lvl6pPr marL="2514600" indent="-228600" eaLnBrk="0" fontAlgn="base" hangingPunct="0">
              <a:spcBef>
                <a:spcPct val="0"/>
              </a:spcBef>
              <a:spcAft>
                <a:spcPct val="0"/>
              </a:spcAft>
              <a:defRPr sz="2400">
                <a:latin typeface="Arial" pitchFamily="34" charset="0"/>
                <a:cs typeface="Arial" pitchFamily="34" charset="0"/>
              </a:defRPr>
            </a:lvl6pPr>
            <a:lvl7pPr marL="2971800" indent="-228600" eaLnBrk="0" fontAlgn="base" hangingPunct="0">
              <a:spcBef>
                <a:spcPct val="0"/>
              </a:spcBef>
              <a:spcAft>
                <a:spcPct val="0"/>
              </a:spcAft>
              <a:defRPr sz="2400">
                <a:latin typeface="Arial" pitchFamily="34" charset="0"/>
                <a:cs typeface="Arial" pitchFamily="34" charset="0"/>
              </a:defRPr>
            </a:lvl7pPr>
            <a:lvl8pPr marL="3429000" indent="-228600" eaLnBrk="0" fontAlgn="base" hangingPunct="0">
              <a:spcBef>
                <a:spcPct val="0"/>
              </a:spcBef>
              <a:spcAft>
                <a:spcPct val="0"/>
              </a:spcAft>
              <a:defRPr sz="2400">
                <a:latin typeface="Arial" pitchFamily="34" charset="0"/>
                <a:cs typeface="Arial" pitchFamily="34" charset="0"/>
              </a:defRPr>
            </a:lvl8pPr>
            <a:lvl9pPr marL="3886200" indent="-228600" eaLnBrk="0" fontAlgn="base" hangingPunct="0">
              <a:spcBef>
                <a:spcPct val="0"/>
              </a:spcBef>
              <a:spcAft>
                <a:spcPct val="0"/>
              </a:spcAft>
              <a:defRPr sz="2400">
                <a:latin typeface="Arial" pitchFamily="34" charset="0"/>
                <a:cs typeface="Arial" pitchFamily="34" charset="0"/>
              </a:defRPr>
            </a:lvl9pPr>
          </a:lstStyle>
          <a:p>
            <a:r>
              <a:rPr lang="de-DE" dirty="0"/>
              <a:t>Umsteuern!  </a:t>
            </a:r>
          </a:p>
        </p:txBody>
      </p:sp>
      <p:sp>
        <p:nvSpPr>
          <p:cNvPr id="5" name="Text Box 1027"/>
          <p:cNvSpPr txBox="1">
            <a:spLocks noChangeArrowheads="1"/>
          </p:cNvSpPr>
          <p:nvPr/>
        </p:nvSpPr>
        <p:spPr bwMode="auto">
          <a:xfrm>
            <a:off x="3103677" y="1340768"/>
            <a:ext cx="6717355" cy="2246769"/>
          </a:xfrm>
          <a:prstGeom prst="rect">
            <a:avLst/>
          </a:prstGeom>
          <a:noFill/>
          <a:ln w="9525">
            <a:noFill/>
            <a:miter lim="800000"/>
            <a:headEnd/>
            <a:tailEnd/>
          </a:ln>
          <a:effectLst/>
        </p:spPr>
        <p:txBody>
          <a:bodyPr wrap="square">
            <a:spAutoFit/>
          </a:bodyPr>
          <a:lstStyle/>
          <a:p>
            <a:pPr algn="ctr" defTabSz="190500">
              <a:spcBef>
                <a:spcPct val="60000"/>
              </a:spcBef>
              <a:buClr>
                <a:srgbClr val="62AF35"/>
              </a:buClr>
              <a:tabLst>
                <a:tab pos="476250" algn="l"/>
              </a:tabLst>
            </a:pPr>
            <a:r>
              <a:rPr lang="de-DE" sz="2000" b="1" i="1" dirty="0">
                <a:solidFill>
                  <a:schemeClr val="tx1">
                    <a:lumMod val="95000"/>
                    <a:lumOff val="5000"/>
                  </a:schemeClr>
                </a:solidFill>
              </a:rPr>
              <a:t>„Das Persönliche Budget ist ein sinnvolles und notwendiges Steuerungsinstrument gegen verkrustete Strukturen</a:t>
            </a:r>
            <a:r>
              <a:rPr lang="de-DE" sz="2000" b="1" i="1" dirty="0" smtClean="0">
                <a:solidFill>
                  <a:schemeClr val="tx1">
                    <a:lumMod val="95000"/>
                    <a:lumOff val="5000"/>
                  </a:schemeClr>
                </a:solidFill>
              </a:rPr>
              <a:t>.“</a:t>
            </a:r>
          </a:p>
          <a:p>
            <a:pPr algn="ctr" defTabSz="190500">
              <a:spcBef>
                <a:spcPts val="0"/>
              </a:spcBef>
              <a:buClr>
                <a:srgbClr val="62AF35"/>
              </a:buClr>
              <a:tabLst>
                <a:tab pos="476250" algn="l"/>
              </a:tabLst>
            </a:pPr>
            <a:endParaRPr lang="de-DE" sz="2000" b="1" i="1" dirty="0" smtClean="0">
              <a:solidFill>
                <a:srgbClr val="BD005A"/>
              </a:solidFill>
            </a:endParaRPr>
          </a:p>
          <a:p>
            <a:pPr algn="ctr" defTabSz="190500">
              <a:spcBef>
                <a:spcPts val="0"/>
              </a:spcBef>
              <a:buClr>
                <a:srgbClr val="62AF35"/>
              </a:buClr>
              <a:tabLst>
                <a:tab pos="476250" algn="l"/>
              </a:tabLst>
            </a:pPr>
            <a:endParaRPr lang="de-DE" sz="2000" i="1" dirty="0" smtClean="0">
              <a:solidFill>
                <a:srgbClr val="BD005A"/>
              </a:solidFill>
            </a:endParaRPr>
          </a:p>
          <a:p>
            <a:pPr algn="ctr" defTabSz="190500">
              <a:spcBef>
                <a:spcPts val="0"/>
              </a:spcBef>
              <a:buClr>
                <a:srgbClr val="62AF35"/>
              </a:buClr>
              <a:tabLst>
                <a:tab pos="476250" algn="l"/>
              </a:tabLst>
            </a:pPr>
            <a:r>
              <a:rPr lang="de-DE" sz="2000" i="1" dirty="0" smtClean="0">
                <a:solidFill>
                  <a:srgbClr val="BD005A"/>
                </a:solidFill>
              </a:rPr>
              <a:t>Karl </a:t>
            </a:r>
            <a:r>
              <a:rPr lang="de-DE" sz="2000" i="1" dirty="0">
                <a:solidFill>
                  <a:srgbClr val="BD005A"/>
                </a:solidFill>
              </a:rPr>
              <a:t>Hermann Haack </a:t>
            </a:r>
            <a:endParaRPr lang="de-DE" sz="2000" i="1" dirty="0" smtClean="0">
              <a:solidFill>
                <a:srgbClr val="BD005A"/>
              </a:solidFill>
            </a:endParaRPr>
          </a:p>
          <a:p>
            <a:pPr algn="ctr" defTabSz="190500">
              <a:spcBef>
                <a:spcPts val="0"/>
              </a:spcBef>
              <a:buClr>
                <a:srgbClr val="62AF35"/>
              </a:buClr>
              <a:tabLst>
                <a:tab pos="476250" algn="l"/>
              </a:tabLst>
            </a:pPr>
            <a:r>
              <a:rPr lang="de-DE" sz="2000" i="1" dirty="0" smtClean="0">
                <a:solidFill>
                  <a:srgbClr val="BD005A"/>
                </a:solidFill>
              </a:rPr>
              <a:t>(</a:t>
            </a:r>
            <a:r>
              <a:rPr lang="de-DE" sz="2000" i="1" dirty="0">
                <a:solidFill>
                  <a:srgbClr val="BD005A"/>
                </a:solidFill>
              </a:rPr>
              <a:t>Behindertenbeauftragter a.D.) 2004</a:t>
            </a:r>
          </a:p>
        </p:txBody>
      </p:sp>
    </p:spTree>
    <p:extLst>
      <p:ext uri="{BB962C8B-B14F-4D97-AF65-F5344CB8AC3E}">
        <p14:creationId xmlns:p14="http://schemas.microsoft.com/office/powerpoint/2010/main" val="36404789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40" name="Text Box 3"/>
          <p:cNvSpPr txBox="1">
            <a:spLocks noChangeArrowheads="1"/>
          </p:cNvSpPr>
          <p:nvPr/>
        </p:nvSpPr>
        <p:spPr bwMode="auto">
          <a:xfrm>
            <a:off x="800670" y="980728"/>
            <a:ext cx="796435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tabLst>
                <a:tab pos="381000" algn="l"/>
                <a:tab pos="666750" algn="l"/>
              </a:tabLst>
              <a:defRPr>
                <a:solidFill>
                  <a:schemeClr val="tx1"/>
                </a:solidFill>
                <a:latin typeface="Calibri" pitchFamily="34" charset="0"/>
                <a:cs typeface="Arial" pitchFamily="34" charset="0"/>
              </a:defRPr>
            </a:lvl1pPr>
            <a:lvl2pPr marL="742950" indent="-285750" eaLnBrk="0" hangingPunct="0">
              <a:tabLst>
                <a:tab pos="381000" algn="l"/>
                <a:tab pos="666750" algn="l"/>
              </a:tabLst>
              <a:defRPr>
                <a:solidFill>
                  <a:schemeClr val="tx1"/>
                </a:solidFill>
                <a:latin typeface="Calibri" pitchFamily="34" charset="0"/>
                <a:cs typeface="Arial" pitchFamily="34" charset="0"/>
              </a:defRPr>
            </a:lvl2pPr>
            <a:lvl3pPr marL="1143000" indent="-228600" eaLnBrk="0" hangingPunct="0">
              <a:tabLst>
                <a:tab pos="381000" algn="l"/>
                <a:tab pos="666750" algn="l"/>
              </a:tabLst>
              <a:defRPr>
                <a:solidFill>
                  <a:schemeClr val="tx1"/>
                </a:solidFill>
                <a:latin typeface="Calibri" pitchFamily="34" charset="0"/>
                <a:cs typeface="Arial" pitchFamily="34" charset="0"/>
              </a:defRPr>
            </a:lvl3pPr>
            <a:lvl4pPr marL="1600200" indent="-228600" eaLnBrk="0" hangingPunct="0">
              <a:tabLst>
                <a:tab pos="381000" algn="l"/>
                <a:tab pos="666750" algn="l"/>
              </a:tabLst>
              <a:defRPr>
                <a:solidFill>
                  <a:schemeClr val="tx1"/>
                </a:solidFill>
                <a:latin typeface="Calibri" pitchFamily="34" charset="0"/>
                <a:cs typeface="Arial" pitchFamily="34" charset="0"/>
              </a:defRPr>
            </a:lvl4pPr>
            <a:lvl5pPr marL="2057400" indent="-228600" eaLnBrk="0" hangingPunct="0">
              <a:tabLst>
                <a:tab pos="381000" algn="l"/>
                <a:tab pos="666750" algn="l"/>
              </a:tabLst>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tabLst>
                <a:tab pos="381000" algn="l"/>
                <a:tab pos="666750" algn="l"/>
              </a:tabLs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tabLst>
                <a:tab pos="381000" algn="l"/>
                <a:tab pos="666750" algn="l"/>
              </a:tabLs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tabLst>
                <a:tab pos="381000" algn="l"/>
                <a:tab pos="666750" algn="l"/>
              </a:tabLs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tabLst>
                <a:tab pos="381000" algn="l"/>
                <a:tab pos="666750" algn="l"/>
              </a:tabLst>
              <a:defRPr>
                <a:solidFill>
                  <a:schemeClr val="tx1"/>
                </a:solidFill>
                <a:latin typeface="Calibri" pitchFamily="34" charset="0"/>
                <a:cs typeface="Arial" pitchFamily="34" charset="0"/>
              </a:defRPr>
            </a:lvl9pPr>
          </a:lstStyle>
          <a:p>
            <a:pPr>
              <a:spcBef>
                <a:spcPct val="50000"/>
              </a:spcBef>
              <a:buFont typeface="Wingdings" pitchFamily="2" charset="2"/>
              <a:buNone/>
            </a:pPr>
            <a:r>
              <a:rPr lang="de-DE" sz="2400" b="1" dirty="0">
                <a:solidFill>
                  <a:srgbClr val="BD005A"/>
                </a:solidFill>
              </a:rPr>
              <a:t>Ohne das Persönliche Budget (Sachleistung):</a:t>
            </a:r>
          </a:p>
        </p:txBody>
      </p:sp>
      <p:grpSp>
        <p:nvGrpSpPr>
          <p:cNvPr id="2" name="Gruppieren 1"/>
          <p:cNvGrpSpPr/>
          <p:nvPr/>
        </p:nvGrpSpPr>
        <p:grpSpPr>
          <a:xfrm>
            <a:off x="1082716" y="1704628"/>
            <a:ext cx="8287676" cy="1268413"/>
            <a:chOff x="1082716" y="1704628"/>
            <a:chExt cx="8287676" cy="1268413"/>
          </a:xfrm>
        </p:grpSpPr>
        <p:pic>
          <p:nvPicPr>
            <p:cNvPr id="52246" name="Picture 6" descr="Geldbündel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2716" y="1933228"/>
              <a:ext cx="1100667"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47" name="Line 7"/>
            <p:cNvSpPr>
              <a:spLocks noChangeShapeType="1"/>
            </p:cNvSpPr>
            <p:nvPr/>
          </p:nvSpPr>
          <p:spPr bwMode="auto">
            <a:xfrm>
              <a:off x="2446511" y="2314228"/>
              <a:ext cx="911490" cy="0"/>
            </a:xfrm>
            <a:prstGeom prst="line">
              <a:avLst/>
            </a:prstGeom>
            <a:noFill/>
            <a:ln w="635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pic>
          <p:nvPicPr>
            <p:cNvPr id="52248" name="Picture 8" descr="Wohnheim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38578" y="1704628"/>
              <a:ext cx="3078427"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9" name="Picture 9" descr="Rollstuhl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05130" y="1704628"/>
              <a:ext cx="1465262" cy="125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50" name="Line 10"/>
            <p:cNvSpPr>
              <a:spLocks noChangeShapeType="1"/>
            </p:cNvSpPr>
            <p:nvPr/>
          </p:nvSpPr>
          <p:spPr bwMode="auto">
            <a:xfrm>
              <a:off x="6813062" y="2314228"/>
              <a:ext cx="911490" cy="0"/>
            </a:xfrm>
            <a:prstGeom prst="line">
              <a:avLst/>
            </a:prstGeom>
            <a:noFill/>
            <a:ln w="635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grpSp>
      <p:sp>
        <p:nvSpPr>
          <p:cNvPr id="52243" name="Text Box 11"/>
          <p:cNvSpPr txBox="1">
            <a:spLocks noChangeArrowheads="1"/>
          </p:cNvSpPr>
          <p:nvPr/>
        </p:nvSpPr>
        <p:spPr bwMode="auto">
          <a:xfrm>
            <a:off x="718120" y="3000028"/>
            <a:ext cx="1910689"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r>
              <a:rPr lang="de-DE" sz="1600" dirty="0"/>
              <a:t>Geld vom Staat</a:t>
            </a:r>
            <a:endParaRPr lang="de-DE" sz="1600" dirty="0">
              <a:latin typeface="Times New Roman" pitchFamily="18" charset="0"/>
            </a:endParaRPr>
          </a:p>
        </p:txBody>
      </p:sp>
      <p:sp>
        <p:nvSpPr>
          <p:cNvPr id="52244" name="Text Box 12"/>
          <p:cNvSpPr txBox="1">
            <a:spLocks noChangeArrowheads="1"/>
          </p:cNvSpPr>
          <p:nvPr/>
        </p:nvSpPr>
        <p:spPr bwMode="auto">
          <a:xfrm>
            <a:off x="4266050" y="3000028"/>
            <a:ext cx="1910689"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r>
              <a:rPr lang="de-DE" sz="1600"/>
              <a:t>Anbieter </a:t>
            </a:r>
            <a:br>
              <a:rPr lang="de-DE" sz="1600"/>
            </a:br>
            <a:r>
              <a:rPr lang="de-DE" sz="1600"/>
              <a:t>(z.B. Wohnheim)</a:t>
            </a:r>
            <a:endParaRPr lang="de-DE" sz="1600">
              <a:latin typeface="Times New Roman" pitchFamily="18" charset="0"/>
            </a:endParaRPr>
          </a:p>
        </p:txBody>
      </p:sp>
      <p:sp>
        <p:nvSpPr>
          <p:cNvPr id="52245" name="Text Box 13"/>
          <p:cNvSpPr txBox="1">
            <a:spLocks noChangeArrowheads="1"/>
          </p:cNvSpPr>
          <p:nvPr/>
        </p:nvSpPr>
        <p:spPr bwMode="auto">
          <a:xfrm>
            <a:off x="7722831" y="3000028"/>
            <a:ext cx="1910689"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r>
              <a:rPr lang="de-DE" sz="1600"/>
              <a:t>Unterstützung</a:t>
            </a:r>
            <a:endParaRPr lang="de-DE" sz="1600">
              <a:latin typeface="Times New Roman" pitchFamily="18" charset="0"/>
            </a:endParaRPr>
          </a:p>
        </p:txBody>
      </p:sp>
      <p:grpSp>
        <p:nvGrpSpPr>
          <p:cNvPr id="5" name="Group 14"/>
          <p:cNvGrpSpPr>
            <a:grpSpLocks/>
          </p:cNvGrpSpPr>
          <p:nvPr/>
        </p:nvGrpSpPr>
        <p:grpSpPr bwMode="auto">
          <a:xfrm>
            <a:off x="718120" y="3701380"/>
            <a:ext cx="8915400" cy="2247900"/>
            <a:chOff x="288" y="2400"/>
            <a:chExt cx="5184" cy="1416"/>
          </a:xfrm>
        </p:grpSpPr>
        <p:sp>
          <p:nvSpPr>
            <p:cNvPr id="52229" name="Text Box 15"/>
            <p:cNvSpPr txBox="1">
              <a:spLocks noChangeArrowheads="1"/>
            </p:cNvSpPr>
            <p:nvPr/>
          </p:nvSpPr>
          <p:spPr bwMode="auto">
            <a:xfrm>
              <a:off x="407" y="2400"/>
              <a:ext cx="456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tabLst>
                  <a:tab pos="381000" algn="l"/>
                  <a:tab pos="666750" algn="l"/>
                </a:tabLst>
                <a:defRPr>
                  <a:solidFill>
                    <a:schemeClr val="tx1"/>
                  </a:solidFill>
                  <a:latin typeface="Calibri" pitchFamily="34" charset="0"/>
                  <a:cs typeface="Arial" pitchFamily="34" charset="0"/>
                </a:defRPr>
              </a:lvl1pPr>
              <a:lvl2pPr marL="742950" indent="-285750" eaLnBrk="0" hangingPunct="0">
                <a:tabLst>
                  <a:tab pos="381000" algn="l"/>
                  <a:tab pos="666750" algn="l"/>
                </a:tabLst>
                <a:defRPr>
                  <a:solidFill>
                    <a:schemeClr val="tx1"/>
                  </a:solidFill>
                  <a:latin typeface="Calibri" pitchFamily="34" charset="0"/>
                  <a:cs typeface="Arial" pitchFamily="34" charset="0"/>
                </a:defRPr>
              </a:lvl2pPr>
              <a:lvl3pPr marL="1143000" indent="-228600" eaLnBrk="0" hangingPunct="0">
                <a:tabLst>
                  <a:tab pos="381000" algn="l"/>
                  <a:tab pos="666750" algn="l"/>
                </a:tabLst>
                <a:defRPr>
                  <a:solidFill>
                    <a:schemeClr val="tx1"/>
                  </a:solidFill>
                  <a:latin typeface="Calibri" pitchFamily="34" charset="0"/>
                  <a:cs typeface="Arial" pitchFamily="34" charset="0"/>
                </a:defRPr>
              </a:lvl3pPr>
              <a:lvl4pPr marL="1600200" indent="-228600" eaLnBrk="0" hangingPunct="0">
                <a:tabLst>
                  <a:tab pos="381000" algn="l"/>
                  <a:tab pos="666750" algn="l"/>
                </a:tabLst>
                <a:defRPr>
                  <a:solidFill>
                    <a:schemeClr val="tx1"/>
                  </a:solidFill>
                  <a:latin typeface="Calibri" pitchFamily="34" charset="0"/>
                  <a:cs typeface="Arial" pitchFamily="34" charset="0"/>
                </a:defRPr>
              </a:lvl4pPr>
              <a:lvl5pPr marL="2057400" indent="-228600" eaLnBrk="0" hangingPunct="0">
                <a:tabLst>
                  <a:tab pos="381000" algn="l"/>
                  <a:tab pos="666750" algn="l"/>
                </a:tabLst>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tabLst>
                  <a:tab pos="381000" algn="l"/>
                  <a:tab pos="666750" algn="l"/>
                </a:tabLs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tabLst>
                  <a:tab pos="381000" algn="l"/>
                  <a:tab pos="666750" algn="l"/>
                </a:tabLs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tabLst>
                  <a:tab pos="381000" algn="l"/>
                  <a:tab pos="666750" algn="l"/>
                </a:tabLs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tabLst>
                  <a:tab pos="381000" algn="l"/>
                  <a:tab pos="666750" algn="l"/>
                </a:tabLst>
                <a:defRPr>
                  <a:solidFill>
                    <a:schemeClr val="tx1"/>
                  </a:solidFill>
                  <a:latin typeface="Calibri" pitchFamily="34" charset="0"/>
                  <a:cs typeface="Arial" pitchFamily="34" charset="0"/>
                </a:defRPr>
              </a:lvl9pPr>
            </a:lstStyle>
            <a:p>
              <a:pPr>
                <a:spcBef>
                  <a:spcPct val="50000"/>
                </a:spcBef>
                <a:buFont typeface="Wingdings" pitchFamily="2" charset="2"/>
                <a:buNone/>
              </a:pPr>
              <a:r>
                <a:rPr lang="de-DE" sz="2400" b="1" dirty="0">
                  <a:solidFill>
                    <a:srgbClr val="BD005A"/>
                  </a:solidFill>
                </a:rPr>
                <a:t>Mit einem Persönlichen Budget (Geldleistung):</a:t>
              </a:r>
            </a:p>
          </p:txBody>
        </p:sp>
        <p:grpSp>
          <p:nvGrpSpPr>
            <p:cNvPr id="52230" name="Group 16"/>
            <p:cNvGrpSpPr>
              <a:grpSpLocks/>
            </p:cNvGrpSpPr>
            <p:nvPr/>
          </p:nvGrpSpPr>
          <p:grpSpPr bwMode="auto">
            <a:xfrm>
              <a:off x="288" y="2688"/>
              <a:ext cx="5184" cy="1128"/>
              <a:chOff x="288" y="2688"/>
              <a:chExt cx="5184" cy="1128"/>
            </a:xfrm>
          </p:grpSpPr>
          <p:grpSp>
            <p:nvGrpSpPr>
              <p:cNvPr id="52231" name="Group 17"/>
              <p:cNvGrpSpPr>
                <a:grpSpLocks/>
              </p:cNvGrpSpPr>
              <p:nvPr/>
            </p:nvGrpSpPr>
            <p:grpSpPr bwMode="auto">
              <a:xfrm>
                <a:off x="395" y="2688"/>
                <a:ext cx="5029" cy="837"/>
                <a:chOff x="395" y="2688"/>
                <a:chExt cx="5029" cy="837"/>
              </a:xfrm>
            </p:grpSpPr>
            <p:pic>
              <p:nvPicPr>
                <p:cNvPr id="52235" name="Picture 18" descr="Geldbündel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 y="2976"/>
                  <a:ext cx="647" cy="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6" name="Line 19"/>
                <p:cNvSpPr>
                  <a:spLocks noChangeShapeType="1"/>
                </p:cNvSpPr>
                <p:nvPr/>
              </p:nvSpPr>
              <p:spPr bwMode="auto">
                <a:xfrm>
                  <a:off x="3815" y="3216"/>
                  <a:ext cx="536" cy="0"/>
                </a:xfrm>
                <a:prstGeom prst="line">
                  <a:avLst/>
                </a:prstGeom>
                <a:noFill/>
                <a:ln w="635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52237" name="Line 20"/>
                <p:cNvSpPr>
                  <a:spLocks noChangeShapeType="1"/>
                </p:cNvSpPr>
                <p:nvPr/>
              </p:nvSpPr>
              <p:spPr bwMode="auto">
                <a:xfrm>
                  <a:off x="1250" y="3216"/>
                  <a:ext cx="536" cy="0"/>
                </a:xfrm>
                <a:prstGeom prst="line">
                  <a:avLst/>
                </a:prstGeom>
                <a:noFill/>
                <a:ln w="635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pic>
              <p:nvPicPr>
                <p:cNvPr id="52238" name="Picture 21" descr="Rollstuhl3"/>
                <p:cNvPicPr>
                  <a:picLocks noChangeAspect="1" noChangeArrowheads="1"/>
                </p:cNvPicPr>
                <p:nvPr/>
              </p:nvPicPr>
              <p:blipFill>
                <a:blip r:embed="rId6" cstate="print">
                  <a:extLst>
                    <a:ext uri="{28A0092B-C50C-407E-A947-70E740481C1C}">
                      <a14:useLocalDpi xmlns:a14="http://schemas.microsoft.com/office/drawing/2010/main" val="0"/>
                    </a:ext>
                  </a:extLst>
                </a:blip>
                <a:srcRect t="3619"/>
                <a:stretch>
                  <a:fillRect/>
                </a:stretch>
              </p:blipFill>
              <p:spPr bwMode="auto">
                <a:xfrm>
                  <a:off x="2479" y="2688"/>
                  <a:ext cx="757" cy="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9" name="Picture 22" descr="Rollstuhl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63" y="2736"/>
                  <a:ext cx="861" cy="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2232" name="Text Box 23"/>
              <p:cNvSpPr txBox="1">
                <a:spLocks noChangeArrowheads="1"/>
              </p:cNvSpPr>
              <p:nvPr/>
            </p:nvSpPr>
            <p:spPr bwMode="auto">
              <a:xfrm>
                <a:off x="2319" y="3600"/>
                <a:ext cx="1122"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r>
                  <a:rPr lang="de-DE" sz="1600"/>
                  <a:t>Person</a:t>
                </a:r>
                <a:endParaRPr lang="de-DE" sz="1600">
                  <a:latin typeface="Times New Roman" pitchFamily="18" charset="0"/>
                </a:endParaRPr>
              </a:p>
            </p:txBody>
          </p:sp>
          <p:sp>
            <p:nvSpPr>
              <p:cNvPr id="52233" name="Text Box 24"/>
              <p:cNvSpPr txBox="1">
                <a:spLocks noChangeArrowheads="1"/>
              </p:cNvSpPr>
              <p:nvPr/>
            </p:nvSpPr>
            <p:spPr bwMode="auto">
              <a:xfrm>
                <a:off x="4350" y="3600"/>
                <a:ext cx="1122"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r>
                  <a:rPr lang="de-DE" sz="1600"/>
                  <a:t>Unterstützung</a:t>
                </a:r>
                <a:endParaRPr lang="de-DE" sz="1600">
                  <a:latin typeface="Times New Roman" pitchFamily="18" charset="0"/>
                </a:endParaRPr>
              </a:p>
            </p:txBody>
          </p:sp>
          <p:sp>
            <p:nvSpPr>
              <p:cNvPr id="52234" name="Text Box 25"/>
              <p:cNvSpPr txBox="1">
                <a:spLocks noChangeArrowheads="1"/>
              </p:cNvSpPr>
              <p:nvPr/>
            </p:nvSpPr>
            <p:spPr bwMode="auto">
              <a:xfrm>
                <a:off x="288" y="3600"/>
                <a:ext cx="1122"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r>
                  <a:rPr lang="de-DE" sz="1600"/>
                  <a:t>Geld vom Staat</a:t>
                </a:r>
                <a:endParaRPr lang="de-DE" sz="1600">
                  <a:latin typeface="Times New Roman" pitchFamily="18" charset="0"/>
                </a:endParaRPr>
              </a:p>
            </p:txBody>
          </p:sp>
        </p:grpSp>
      </p:grpSp>
      <p:sp>
        <p:nvSpPr>
          <p:cNvPr id="432131" name="Text Box 27"/>
          <p:cNvSpPr txBox="1">
            <a:spLocks noChangeArrowheads="1"/>
          </p:cNvSpPr>
          <p:nvPr/>
        </p:nvSpPr>
        <p:spPr bwMode="auto">
          <a:xfrm>
            <a:off x="1352600" y="260648"/>
            <a:ext cx="97890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de-DE"/>
            </a:defPPr>
            <a:lvl1pPr algn="l" eaLnBrk="1" hangingPunct="1">
              <a:defRPr sz="2400" b="1">
                <a:solidFill>
                  <a:srgbClr val="A3004E"/>
                </a:solidFill>
                <a:latin typeface="+mj-lt"/>
                <a:cs typeface="Arial" pitchFamily="34" charset="0"/>
              </a:defRPr>
            </a:lvl1pPr>
            <a:lvl2pPr marL="742950" indent="-285750" eaLnBrk="0" hangingPunct="0">
              <a:defRPr sz="2400">
                <a:latin typeface="Arial" pitchFamily="34" charset="0"/>
                <a:cs typeface="Arial" pitchFamily="34" charset="0"/>
              </a:defRPr>
            </a:lvl2pPr>
            <a:lvl3pPr marL="1143000" indent="-228600" eaLnBrk="0" hangingPunct="0">
              <a:defRPr sz="2400">
                <a:latin typeface="Arial" pitchFamily="34" charset="0"/>
                <a:cs typeface="Arial" pitchFamily="34" charset="0"/>
              </a:defRPr>
            </a:lvl3pPr>
            <a:lvl4pPr marL="1600200" indent="-228600" eaLnBrk="0" hangingPunct="0">
              <a:defRPr sz="2400">
                <a:latin typeface="Arial" pitchFamily="34" charset="0"/>
                <a:cs typeface="Arial" pitchFamily="34" charset="0"/>
              </a:defRPr>
            </a:lvl4pPr>
            <a:lvl5pPr marL="2057400" indent="-228600" eaLnBrk="0" hangingPunct="0">
              <a:defRPr sz="2400">
                <a:latin typeface="Arial" pitchFamily="34" charset="0"/>
                <a:cs typeface="Arial" pitchFamily="34" charset="0"/>
              </a:defRPr>
            </a:lvl5pPr>
            <a:lvl6pPr marL="2514600" indent="-228600" eaLnBrk="0" fontAlgn="base" hangingPunct="0">
              <a:spcBef>
                <a:spcPct val="0"/>
              </a:spcBef>
              <a:spcAft>
                <a:spcPct val="0"/>
              </a:spcAft>
              <a:defRPr sz="2400">
                <a:latin typeface="Arial" pitchFamily="34" charset="0"/>
                <a:cs typeface="Arial" pitchFamily="34" charset="0"/>
              </a:defRPr>
            </a:lvl6pPr>
            <a:lvl7pPr marL="2971800" indent="-228600" eaLnBrk="0" fontAlgn="base" hangingPunct="0">
              <a:spcBef>
                <a:spcPct val="0"/>
              </a:spcBef>
              <a:spcAft>
                <a:spcPct val="0"/>
              </a:spcAft>
              <a:defRPr sz="2400">
                <a:latin typeface="Arial" pitchFamily="34" charset="0"/>
                <a:cs typeface="Arial" pitchFamily="34" charset="0"/>
              </a:defRPr>
            </a:lvl7pPr>
            <a:lvl8pPr marL="3429000" indent="-228600" eaLnBrk="0" fontAlgn="base" hangingPunct="0">
              <a:spcBef>
                <a:spcPct val="0"/>
              </a:spcBef>
              <a:spcAft>
                <a:spcPct val="0"/>
              </a:spcAft>
              <a:defRPr sz="2400">
                <a:latin typeface="Arial" pitchFamily="34" charset="0"/>
                <a:cs typeface="Arial" pitchFamily="34" charset="0"/>
              </a:defRPr>
            </a:lvl8pPr>
            <a:lvl9pPr marL="3886200" indent="-228600" eaLnBrk="0" fontAlgn="base" hangingPunct="0">
              <a:spcBef>
                <a:spcPct val="0"/>
              </a:spcBef>
              <a:spcAft>
                <a:spcPct val="0"/>
              </a:spcAft>
              <a:defRPr sz="2400">
                <a:latin typeface="Arial" pitchFamily="34" charset="0"/>
                <a:cs typeface="Arial" pitchFamily="34" charset="0"/>
              </a:defRPr>
            </a:lvl9pPr>
          </a:lstStyle>
          <a:p>
            <a:r>
              <a:rPr lang="de-DE" dirty="0"/>
              <a:t>Von der Sachleistung zur Geldleistung</a:t>
            </a:r>
          </a:p>
        </p:txBody>
      </p:sp>
    </p:spTree>
    <p:extLst>
      <p:ext uri="{BB962C8B-B14F-4D97-AF65-F5344CB8AC3E}">
        <p14:creationId xmlns:p14="http://schemas.microsoft.com/office/powerpoint/2010/main" val="160090149"/>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5" name="Text Box 7"/>
          <p:cNvSpPr txBox="1">
            <a:spLocks noChangeArrowheads="1"/>
          </p:cNvSpPr>
          <p:nvPr/>
        </p:nvSpPr>
        <p:spPr bwMode="auto">
          <a:xfrm>
            <a:off x="661376" y="836712"/>
            <a:ext cx="9244624" cy="2927350"/>
          </a:xfrm>
          <a:prstGeom prst="rect">
            <a:avLst/>
          </a:prstGeom>
          <a:noFill/>
          <a:ln w="9525">
            <a:noFill/>
            <a:miter lim="800000"/>
            <a:headEnd/>
            <a:tailEnd/>
          </a:ln>
          <a:effectLst/>
        </p:spPr>
        <p:txBody>
          <a:bodyPr wrap="square" lIns="0" tIns="0" rIns="0" bIns="0">
            <a:spAutoFit/>
          </a:bodyPr>
          <a:lstStyle/>
          <a:p>
            <a:pPr algn="l" eaLnBrk="1" hangingPunct="1">
              <a:lnSpc>
                <a:spcPct val="150000"/>
              </a:lnSpc>
              <a:spcBef>
                <a:spcPct val="30000"/>
              </a:spcBef>
            </a:pPr>
            <a:r>
              <a:rPr lang="de-DE" sz="2000" dirty="0">
                <a:solidFill>
                  <a:schemeClr val="tx1"/>
                </a:solidFill>
              </a:rPr>
              <a:t>„</a:t>
            </a:r>
            <a:r>
              <a:rPr lang="de-DE" sz="2000" u="sng" dirty="0">
                <a:solidFill>
                  <a:schemeClr val="tx1"/>
                </a:solidFill>
              </a:rPr>
              <a:t>Auf Antrag</a:t>
            </a:r>
            <a:r>
              <a:rPr lang="de-DE" sz="2000" dirty="0">
                <a:solidFill>
                  <a:schemeClr val="tx1"/>
                </a:solidFill>
              </a:rPr>
              <a:t> können Leistungen zur Teilhabe </a:t>
            </a:r>
            <a:r>
              <a:rPr lang="de-DE" sz="2000" u="sng" dirty="0">
                <a:solidFill>
                  <a:schemeClr val="tx1"/>
                </a:solidFill>
              </a:rPr>
              <a:t>auch</a:t>
            </a:r>
            <a:r>
              <a:rPr lang="de-DE" sz="2000" dirty="0">
                <a:solidFill>
                  <a:schemeClr val="tx1"/>
                </a:solidFill>
              </a:rPr>
              <a:t> durch ein persönliches Budget ausgeführt werden, um den Leistungsberechtigten in eigener Verantwortung ein möglichst selbstbestimmtes Leben zu ermöglichen.“ </a:t>
            </a:r>
          </a:p>
          <a:p>
            <a:pPr algn="l" eaLnBrk="1" hangingPunct="1">
              <a:lnSpc>
                <a:spcPct val="150000"/>
              </a:lnSpc>
              <a:spcBef>
                <a:spcPct val="30000"/>
              </a:spcBef>
            </a:pPr>
            <a:r>
              <a:rPr lang="de-DE" sz="2000" dirty="0">
                <a:solidFill>
                  <a:schemeClr val="tx1"/>
                </a:solidFill>
                <a:cs typeface="Times New Roman" pitchFamily="18" charset="0"/>
              </a:rPr>
              <a:t>(§ </a:t>
            </a:r>
            <a:r>
              <a:rPr lang="de-DE" sz="2000" dirty="0">
                <a:solidFill>
                  <a:schemeClr val="tx1"/>
                </a:solidFill>
              </a:rPr>
              <a:t>17 Abs. 2 SGB IX)</a:t>
            </a:r>
          </a:p>
          <a:p>
            <a:pPr algn="l" eaLnBrk="1" hangingPunct="1">
              <a:lnSpc>
                <a:spcPct val="150000"/>
              </a:lnSpc>
              <a:spcBef>
                <a:spcPct val="30000"/>
              </a:spcBef>
            </a:pPr>
            <a:endParaRPr lang="de-DE" sz="2000" dirty="0">
              <a:solidFill>
                <a:schemeClr val="tx1"/>
              </a:solidFill>
            </a:endParaRPr>
          </a:p>
          <a:p>
            <a:pPr algn="ctr" eaLnBrk="1" hangingPunct="1">
              <a:spcBef>
                <a:spcPct val="50000"/>
              </a:spcBef>
            </a:pPr>
            <a:endParaRPr lang="de-DE" sz="2000" dirty="0">
              <a:solidFill>
                <a:schemeClr val="tx1"/>
              </a:solidFill>
            </a:endParaRPr>
          </a:p>
        </p:txBody>
      </p:sp>
      <p:pic>
        <p:nvPicPr>
          <p:cNvPr id="5"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0412" y="3429001"/>
            <a:ext cx="3391429" cy="1635125"/>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p:cNvSpPr txBox="1"/>
          <p:nvPr/>
        </p:nvSpPr>
        <p:spPr>
          <a:xfrm>
            <a:off x="560512" y="2996952"/>
            <a:ext cx="5682417" cy="2631490"/>
          </a:xfrm>
          <a:prstGeom prst="rect">
            <a:avLst/>
          </a:prstGeom>
          <a:noFill/>
        </p:spPr>
        <p:txBody>
          <a:bodyPr wrap="square" rtlCol="0">
            <a:spAutoFit/>
          </a:bodyPr>
          <a:lstStyle/>
          <a:p>
            <a:pPr marL="285750" indent="-285750" algn="l">
              <a:spcBef>
                <a:spcPts val="600"/>
              </a:spcBef>
              <a:buFont typeface="Calibri" pitchFamily="34" charset="0"/>
              <a:buChar char="›"/>
            </a:pPr>
            <a:r>
              <a:rPr lang="de-DE" sz="2000" dirty="0" smtClean="0"/>
              <a:t>Professionelle Dienste</a:t>
            </a:r>
          </a:p>
          <a:p>
            <a:pPr marL="285750" indent="-285750" algn="l">
              <a:spcBef>
                <a:spcPts val="600"/>
              </a:spcBef>
              <a:buFont typeface="Calibri" pitchFamily="34" charset="0"/>
              <a:buChar char="›"/>
            </a:pPr>
            <a:r>
              <a:rPr lang="de-DE" sz="2000" dirty="0" smtClean="0"/>
              <a:t>Arbeitgebermodell (Persönliche Assistenz)</a:t>
            </a:r>
          </a:p>
          <a:p>
            <a:pPr marL="285750" indent="-285750" algn="l">
              <a:spcBef>
                <a:spcPts val="600"/>
              </a:spcBef>
              <a:buFont typeface="Calibri" pitchFamily="34" charset="0"/>
              <a:buChar char="›"/>
            </a:pPr>
            <a:r>
              <a:rPr lang="de-DE" sz="2000" dirty="0" smtClean="0"/>
              <a:t>Privatpersonen, einschließlich Angehörige</a:t>
            </a:r>
          </a:p>
          <a:p>
            <a:pPr marL="285750" indent="-285750" algn="l">
              <a:spcBef>
                <a:spcPts val="600"/>
              </a:spcBef>
              <a:buFont typeface="Calibri" pitchFamily="34" charset="0"/>
              <a:buChar char="›"/>
            </a:pPr>
            <a:r>
              <a:rPr lang="de-DE" sz="2000" dirty="0" smtClean="0"/>
              <a:t>Allgemeine Dienstleistungen und Infrastruktur</a:t>
            </a:r>
          </a:p>
          <a:p>
            <a:pPr marL="285750" indent="-285750" algn="l">
              <a:spcBef>
                <a:spcPts val="600"/>
              </a:spcBef>
              <a:buFont typeface="Calibri" pitchFamily="34" charset="0"/>
              <a:buChar char="›"/>
            </a:pPr>
            <a:r>
              <a:rPr lang="de-DE" sz="2000" dirty="0" smtClean="0"/>
              <a:t>Sachmittel</a:t>
            </a:r>
          </a:p>
          <a:p>
            <a:pPr marL="285750" indent="-285750" algn="l">
              <a:spcBef>
                <a:spcPts val="600"/>
              </a:spcBef>
              <a:buFont typeface="Calibri" pitchFamily="34" charset="0"/>
              <a:buChar char="›"/>
            </a:pPr>
            <a:endParaRPr lang="de-DE" sz="2000" dirty="0"/>
          </a:p>
        </p:txBody>
      </p:sp>
      <p:sp>
        <p:nvSpPr>
          <p:cNvPr id="6" name="Text Box 27"/>
          <p:cNvSpPr txBox="1">
            <a:spLocks noChangeArrowheads="1"/>
          </p:cNvSpPr>
          <p:nvPr/>
        </p:nvSpPr>
        <p:spPr bwMode="auto">
          <a:xfrm>
            <a:off x="1352600" y="260648"/>
            <a:ext cx="97890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de-DE"/>
            </a:defPPr>
            <a:lvl1pPr algn="l" eaLnBrk="1" hangingPunct="1">
              <a:defRPr sz="2400" b="1">
                <a:solidFill>
                  <a:srgbClr val="A3004E"/>
                </a:solidFill>
                <a:latin typeface="+mj-lt"/>
                <a:cs typeface="Arial" pitchFamily="34" charset="0"/>
              </a:defRPr>
            </a:lvl1pPr>
            <a:lvl2pPr marL="742950" indent="-285750" eaLnBrk="0" hangingPunct="0">
              <a:defRPr sz="2400">
                <a:latin typeface="Arial" pitchFamily="34" charset="0"/>
                <a:cs typeface="Arial" pitchFamily="34" charset="0"/>
              </a:defRPr>
            </a:lvl2pPr>
            <a:lvl3pPr marL="1143000" indent="-228600" eaLnBrk="0" hangingPunct="0">
              <a:defRPr sz="2400">
                <a:latin typeface="Arial" pitchFamily="34" charset="0"/>
                <a:cs typeface="Arial" pitchFamily="34" charset="0"/>
              </a:defRPr>
            </a:lvl3pPr>
            <a:lvl4pPr marL="1600200" indent="-228600" eaLnBrk="0" hangingPunct="0">
              <a:defRPr sz="2400">
                <a:latin typeface="Arial" pitchFamily="34" charset="0"/>
                <a:cs typeface="Arial" pitchFamily="34" charset="0"/>
              </a:defRPr>
            </a:lvl4pPr>
            <a:lvl5pPr marL="2057400" indent="-228600" eaLnBrk="0" hangingPunct="0">
              <a:defRPr sz="2400">
                <a:latin typeface="Arial" pitchFamily="34" charset="0"/>
                <a:cs typeface="Arial" pitchFamily="34" charset="0"/>
              </a:defRPr>
            </a:lvl5pPr>
            <a:lvl6pPr marL="2514600" indent="-228600" eaLnBrk="0" fontAlgn="base" hangingPunct="0">
              <a:spcBef>
                <a:spcPct val="0"/>
              </a:spcBef>
              <a:spcAft>
                <a:spcPct val="0"/>
              </a:spcAft>
              <a:defRPr sz="2400">
                <a:latin typeface="Arial" pitchFamily="34" charset="0"/>
                <a:cs typeface="Arial" pitchFamily="34" charset="0"/>
              </a:defRPr>
            </a:lvl6pPr>
            <a:lvl7pPr marL="2971800" indent="-228600" eaLnBrk="0" fontAlgn="base" hangingPunct="0">
              <a:spcBef>
                <a:spcPct val="0"/>
              </a:spcBef>
              <a:spcAft>
                <a:spcPct val="0"/>
              </a:spcAft>
              <a:defRPr sz="2400">
                <a:latin typeface="Arial" pitchFamily="34" charset="0"/>
                <a:cs typeface="Arial" pitchFamily="34" charset="0"/>
              </a:defRPr>
            </a:lvl7pPr>
            <a:lvl8pPr marL="3429000" indent="-228600" eaLnBrk="0" fontAlgn="base" hangingPunct="0">
              <a:spcBef>
                <a:spcPct val="0"/>
              </a:spcBef>
              <a:spcAft>
                <a:spcPct val="0"/>
              </a:spcAft>
              <a:defRPr sz="2400">
                <a:latin typeface="Arial" pitchFamily="34" charset="0"/>
                <a:cs typeface="Arial" pitchFamily="34" charset="0"/>
              </a:defRPr>
            </a:lvl8pPr>
            <a:lvl9pPr marL="3886200" indent="-228600" eaLnBrk="0" fontAlgn="base" hangingPunct="0">
              <a:spcBef>
                <a:spcPct val="0"/>
              </a:spcBef>
              <a:spcAft>
                <a:spcPct val="0"/>
              </a:spcAft>
              <a:defRPr sz="2400">
                <a:latin typeface="Arial" pitchFamily="34" charset="0"/>
                <a:cs typeface="Arial" pitchFamily="34" charset="0"/>
              </a:defRPr>
            </a:lvl9pPr>
          </a:lstStyle>
          <a:p>
            <a:r>
              <a:rPr lang="de-DE" dirty="0"/>
              <a:t>Von der Sachleistung zur Geldleistung</a:t>
            </a:r>
          </a:p>
        </p:txBody>
      </p:sp>
    </p:spTree>
    <p:extLst>
      <p:ext uri="{BB962C8B-B14F-4D97-AF65-F5344CB8AC3E}">
        <p14:creationId xmlns:p14="http://schemas.microsoft.com/office/powerpoint/2010/main" val="364739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txBox="1">
            <a:spLocks noChangeArrowheads="1"/>
          </p:cNvSpPr>
          <p:nvPr/>
        </p:nvSpPr>
        <p:spPr bwMode="auto">
          <a:xfrm>
            <a:off x="1346894" y="260648"/>
            <a:ext cx="85026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de-DE"/>
            </a:defPPr>
            <a:lvl1pPr algn="l" eaLnBrk="1" hangingPunct="1">
              <a:defRPr sz="2400" b="1">
                <a:solidFill>
                  <a:srgbClr val="A3004E"/>
                </a:solidFill>
                <a:latin typeface="+mj-lt"/>
                <a:cs typeface="Arial" pitchFamily="34" charset="0"/>
              </a:defRPr>
            </a:lvl1pPr>
            <a:lvl2pPr marL="742950" indent="-285750" eaLnBrk="0" hangingPunct="0">
              <a:defRPr sz="2400">
                <a:latin typeface="Arial" pitchFamily="34" charset="0"/>
                <a:cs typeface="Arial" pitchFamily="34" charset="0"/>
              </a:defRPr>
            </a:lvl2pPr>
            <a:lvl3pPr marL="1143000" indent="-228600" eaLnBrk="0" hangingPunct="0">
              <a:defRPr sz="2400">
                <a:latin typeface="Arial" pitchFamily="34" charset="0"/>
                <a:cs typeface="Arial" pitchFamily="34" charset="0"/>
              </a:defRPr>
            </a:lvl3pPr>
            <a:lvl4pPr marL="1600200" indent="-228600" eaLnBrk="0" hangingPunct="0">
              <a:defRPr sz="2400">
                <a:latin typeface="Arial" pitchFamily="34" charset="0"/>
                <a:cs typeface="Arial" pitchFamily="34" charset="0"/>
              </a:defRPr>
            </a:lvl4pPr>
            <a:lvl5pPr marL="2057400" indent="-228600" eaLnBrk="0" hangingPunct="0">
              <a:defRPr sz="2400">
                <a:latin typeface="Arial" pitchFamily="34" charset="0"/>
                <a:cs typeface="Arial" pitchFamily="34" charset="0"/>
              </a:defRPr>
            </a:lvl5pPr>
            <a:lvl6pPr marL="2514600" indent="-228600" eaLnBrk="0" fontAlgn="base" hangingPunct="0">
              <a:spcBef>
                <a:spcPct val="0"/>
              </a:spcBef>
              <a:spcAft>
                <a:spcPct val="0"/>
              </a:spcAft>
              <a:defRPr sz="2400">
                <a:latin typeface="Arial" pitchFamily="34" charset="0"/>
                <a:cs typeface="Arial" pitchFamily="34" charset="0"/>
              </a:defRPr>
            </a:lvl6pPr>
            <a:lvl7pPr marL="2971800" indent="-228600" eaLnBrk="0" fontAlgn="base" hangingPunct="0">
              <a:spcBef>
                <a:spcPct val="0"/>
              </a:spcBef>
              <a:spcAft>
                <a:spcPct val="0"/>
              </a:spcAft>
              <a:defRPr sz="2400">
                <a:latin typeface="Arial" pitchFamily="34" charset="0"/>
                <a:cs typeface="Arial" pitchFamily="34" charset="0"/>
              </a:defRPr>
            </a:lvl7pPr>
            <a:lvl8pPr marL="3429000" indent="-228600" eaLnBrk="0" fontAlgn="base" hangingPunct="0">
              <a:spcBef>
                <a:spcPct val="0"/>
              </a:spcBef>
              <a:spcAft>
                <a:spcPct val="0"/>
              </a:spcAft>
              <a:defRPr sz="2400">
                <a:latin typeface="Arial" pitchFamily="34" charset="0"/>
                <a:cs typeface="Arial" pitchFamily="34" charset="0"/>
              </a:defRPr>
            </a:lvl8pPr>
            <a:lvl9pPr marL="3886200" indent="-228600" eaLnBrk="0" fontAlgn="base" hangingPunct="0">
              <a:spcBef>
                <a:spcPct val="0"/>
              </a:spcBef>
              <a:spcAft>
                <a:spcPct val="0"/>
              </a:spcAft>
              <a:defRPr sz="2400">
                <a:latin typeface="Arial" pitchFamily="34" charset="0"/>
                <a:cs typeface="Arial" pitchFamily="34" charset="0"/>
              </a:defRPr>
            </a:lvl9pPr>
          </a:lstStyle>
          <a:p>
            <a:r>
              <a:rPr lang="de-DE" dirty="0"/>
              <a:t>Entwicklungslinien Persönliches Budget</a:t>
            </a:r>
          </a:p>
        </p:txBody>
      </p:sp>
      <p:pic>
        <p:nvPicPr>
          <p:cNvPr id="7172" name="Picture 9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7350" y="6543677"/>
            <a:ext cx="139131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uppieren 14"/>
          <p:cNvGrpSpPr>
            <a:grpSpLocks/>
          </p:cNvGrpSpPr>
          <p:nvPr/>
        </p:nvGrpSpPr>
        <p:grpSpPr bwMode="auto">
          <a:xfrm>
            <a:off x="488235" y="831676"/>
            <a:ext cx="9361309" cy="1373188"/>
            <a:chOff x="395536" y="1412772"/>
            <a:chExt cx="8472150" cy="1372717"/>
          </a:xfrm>
        </p:grpSpPr>
        <p:sp>
          <p:nvSpPr>
            <p:cNvPr id="7" name="Freihandform 6"/>
            <p:cNvSpPr/>
            <p:nvPr/>
          </p:nvSpPr>
          <p:spPr>
            <a:xfrm>
              <a:off x="395536" y="1412772"/>
              <a:ext cx="960399" cy="1372717"/>
            </a:xfrm>
            <a:custGeom>
              <a:avLst/>
              <a:gdLst>
                <a:gd name="connsiteX0" fmla="*/ 0 w 1372716"/>
                <a:gd name="connsiteY0" fmla="*/ 0 h 960901"/>
                <a:gd name="connsiteX1" fmla="*/ 892266 w 1372716"/>
                <a:gd name="connsiteY1" fmla="*/ 0 h 960901"/>
                <a:gd name="connsiteX2" fmla="*/ 1372716 w 1372716"/>
                <a:gd name="connsiteY2" fmla="*/ 480451 h 960901"/>
                <a:gd name="connsiteX3" fmla="*/ 892266 w 1372716"/>
                <a:gd name="connsiteY3" fmla="*/ 960901 h 960901"/>
                <a:gd name="connsiteX4" fmla="*/ 0 w 1372716"/>
                <a:gd name="connsiteY4" fmla="*/ 960901 h 960901"/>
                <a:gd name="connsiteX5" fmla="*/ 480451 w 1372716"/>
                <a:gd name="connsiteY5" fmla="*/ 480451 h 960901"/>
                <a:gd name="connsiteX6" fmla="*/ 0 w 1372716"/>
                <a:gd name="connsiteY6" fmla="*/ 0 h 960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2716" h="960901">
                  <a:moveTo>
                    <a:pt x="1372715" y="0"/>
                  </a:moveTo>
                  <a:lnTo>
                    <a:pt x="1372715" y="624586"/>
                  </a:lnTo>
                  <a:lnTo>
                    <a:pt x="686357" y="960901"/>
                  </a:lnTo>
                  <a:lnTo>
                    <a:pt x="1" y="624586"/>
                  </a:lnTo>
                  <a:lnTo>
                    <a:pt x="1" y="0"/>
                  </a:lnTo>
                  <a:lnTo>
                    <a:pt x="686357" y="336316"/>
                  </a:lnTo>
                  <a:lnTo>
                    <a:pt x="1372715" y="0"/>
                  </a:lnTo>
                  <a:close/>
                </a:path>
              </a:pathLst>
            </a:custGeom>
            <a:solidFill>
              <a:srgbClr val="800000"/>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8891" tIns="489342" rIns="8890" bIns="489340" spcCol="1270" anchor="ctr"/>
            <a:lstStyle/>
            <a:p>
              <a:pPr algn="ctr" defTabSz="622300">
                <a:lnSpc>
                  <a:spcPct val="90000"/>
                </a:lnSpc>
                <a:spcAft>
                  <a:spcPct val="35000"/>
                </a:spcAft>
                <a:defRPr/>
              </a:pPr>
              <a:endParaRPr lang="de-DE" sz="1400" dirty="0"/>
            </a:p>
            <a:p>
              <a:pPr algn="ctr" defTabSz="622300">
                <a:lnSpc>
                  <a:spcPct val="90000"/>
                </a:lnSpc>
                <a:spcAft>
                  <a:spcPct val="35000"/>
                </a:spcAft>
                <a:defRPr/>
              </a:pPr>
              <a:r>
                <a:rPr lang="de-DE" sz="1400" dirty="0"/>
                <a:t>2001 </a:t>
              </a:r>
              <a:br>
                <a:rPr lang="de-DE" sz="1400" dirty="0"/>
              </a:br>
              <a:endParaRPr lang="de-DE" sz="1400" dirty="0"/>
            </a:p>
          </p:txBody>
        </p:sp>
        <p:sp>
          <p:nvSpPr>
            <p:cNvPr id="8" name="Freihandform 7"/>
            <p:cNvSpPr/>
            <p:nvPr/>
          </p:nvSpPr>
          <p:spPr>
            <a:xfrm>
              <a:off x="1332124" y="1412772"/>
              <a:ext cx="7535562" cy="891869"/>
            </a:xfrm>
            <a:custGeom>
              <a:avLst/>
              <a:gdLst>
                <a:gd name="connsiteX0" fmla="*/ 148714 w 892265"/>
                <a:gd name="connsiteY0" fmla="*/ 0 h 7536042"/>
                <a:gd name="connsiteX1" fmla="*/ 743551 w 892265"/>
                <a:gd name="connsiteY1" fmla="*/ 0 h 7536042"/>
                <a:gd name="connsiteX2" fmla="*/ 848708 w 892265"/>
                <a:gd name="connsiteY2" fmla="*/ 43557 h 7536042"/>
                <a:gd name="connsiteX3" fmla="*/ 892265 w 892265"/>
                <a:gd name="connsiteY3" fmla="*/ 148714 h 7536042"/>
                <a:gd name="connsiteX4" fmla="*/ 892265 w 892265"/>
                <a:gd name="connsiteY4" fmla="*/ 7536042 h 7536042"/>
                <a:gd name="connsiteX5" fmla="*/ 892265 w 892265"/>
                <a:gd name="connsiteY5" fmla="*/ 7536042 h 7536042"/>
                <a:gd name="connsiteX6" fmla="*/ 892265 w 892265"/>
                <a:gd name="connsiteY6" fmla="*/ 7536042 h 7536042"/>
                <a:gd name="connsiteX7" fmla="*/ 0 w 892265"/>
                <a:gd name="connsiteY7" fmla="*/ 7536042 h 7536042"/>
                <a:gd name="connsiteX8" fmla="*/ 0 w 892265"/>
                <a:gd name="connsiteY8" fmla="*/ 7536042 h 7536042"/>
                <a:gd name="connsiteX9" fmla="*/ 0 w 892265"/>
                <a:gd name="connsiteY9" fmla="*/ 7536042 h 7536042"/>
                <a:gd name="connsiteX10" fmla="*/ 0 w 892265"/>
                <a:gd name="connsiteY10" fmla="*/ 148714 h 7536042"/>
                <a:gd name="connsiteX11" fmla="*/ 43557 w 892265"/>
                <a:gd name="connsiteY11" fmla="*/ 43557 h 7536042"/>
                <a:gd name="connsiteX12" fmla="*/ 148714 w 892265"/>
                <a:gd name="connsiteY12" fmla="*/ 0 h 7536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2265" h="7536042">
                  <a:moveTo>
                    <a:pt x="892265" y="1256037"/>
                  </a:moveTo>
                  <a:lnTo>
                    <a:pt x="892265" y="6280005"/>
                  </a:lnTo>
                  <a:cubicBezTo>
                    <a:pt x="892265" y="6613123"/>
                    <a:pt x="890410" y="6932599"/>
                    <a:pt x="887108" y="7168157"/>
                  </a:cubicBezTo>
                  <a:cubicBezTo>
                    <a:pt x="883806" y="7403706"/>
                    <a:pt x="879327" y="7536038"/>
                    <a:pt x="874657" y="7536038"/>
                  </a:cubicBezTo>
                  <a:lnTo>
                    <a:pt x="0" y="7536038"/>
                  </a:lnTo>
                  <a:lnTo>
                    <a:pt x="0" y="7536038"/>
                  </a:lnTo>
                  <a:lnTo>
                    <a:pt x="0" y="7536038"/>
                  </a:lnTo>
                  <a:lnTo>
                    <a:pt x="0" y="4"/>
                  </a:lnTo>
                  <a:lnTo>
                    <a:pt x="0" y="4"/>
                  </a:lnTo>
                  <a:lnTo>
                    <a:pt x="0" y="4"/>
                  </a:lnTo>
                  <a:lnTo>
                    <a:pt x="874657" y="4"/>
                  </a:lnTo>
                  <a:cubicBezTo>
                    <a:pt x="879327" y="4"/>
                    <a:pt x="883806" y="132336"/>
                    <a:pt x="887108" y="367885"/>
                  </a:cubicBezTo>
                  <a:cubicBezTo>
                    <a:pt x="890410" y="603434"/>
                    <a:pt x="892265" y="922911"/>
                    <a:pt x="892265" y="1256037"/>
                  </a:cubicBezTo>
                  <a:close/>
                </a:path>
              </a:pathLst>
            </a:custGeom>
            <a:noFill/>
            <a:ln>
              <a:solidFill>
                <a:srgbClr val="800000"/>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lIns="120905" tIns="54352" rIns="54352" bIns="54353" spcCol="1270" anchor="ctr"/>
            <a:lstStyle/>
            <a:p>
              <a:pPr marL="342900" lvl="1" indent="-342900" algn="l" defTabSz="755650">
                <a:lnSpc>
                  <a:spcPct val="90000"/>
                </a:lnSpc>
                <a:spcAft>
                  <a:spcPts val="0"/>
                </a:spcAft>
                <a:buFont typeface="Arial" pitchFamily="34" charset="0"/>
                <a:buChar char="•"/>
                <a:defRPr/>
              </a:pPr>
              <a:r>
                <a:rPr lang="de-DE" sz="2000" dirty="0"/>
                <a:t>Gesetzliche Einführung des Persönlichen Budgets </a:t>
              </a:r>
              <a:br>
                <a:rPr lang="de-DE" sz="2000" dirty="0"/>
              </a:br>
              <a:r>
                <a:rPr lang="de-DE" sz="2000" dirty="0"/>
                <a:t>(„Kann-Leistung“)</a:t>
              </a:r>
            </a:p>
          </p:txBody>
        </p:sp>
      </p:grpSp>
      <p:grpSp>
        <p:nvGrpSpPr>
          <p:cNvPr id="3" name="Gruppieren 15"/>
          <p:cNvGrpSpPr>
            <a:grpSpLocks/>
          </p:cNvGrpSpPr>
          <p:nvPr/>
        </p:nvGrpSpPr>
        <p:grpSpPr bwMode="auto">
          <a:xfrm>
            <a:off x="488504" y="1916832"/>
            <a:ext cx="9361309" cy="1512168"/>
            <a:chOff x="395536" y="2625165"/>
            <a:chExt cx="8496943" cy="1372717"/>
          </a:xfrm>
        </p:grpSpPr>
        <p:sp>
          <p:nvSpPr>
            <p:cNvPr id="9" name="Freihandform 8"/>
            <p:cNvSpPr/>
            <p:nvPr/>
          </p:nvSpPr>
          <p:spPr>
            <a:xfrm>
              <a:off x="395536" y="2625165"/>
              <a:ext cx="960330" cy="1372717"/>
            </a:xfrm>
            <a:custGeom>
              <a:avLst/>
              <a:gdLst>
                <a:gd name="connsiteX0" fmla="*/ 0 w 1372716"/>
                <a:gd name="connsiteY0" fmla="*/ 0 h 960901"/>
                <a:gd name="connsiteX1" fmla="*/ 892266 w 1372716"/>
                <a:gd name="connsiteY1" fmla="*/ 0 h 960901"/>
                <a:gd name="connsiteX2" fmla="*/ 1372716 w 1372716"/>
                <a:gd name="connsiteY2" fmla="*/ 480451 h 960901"/>
                <a:gd name="connsiteX3" fmla="*/ 892266 w 1372716"/>
                <a:gd name="connsiteY3" fmla="*/ 960901 h 960901"/>
                <a:gd name="connsiteX4" fmla="*/ 0 w 1372716"/>
                <a:gd name="connsiteY4" fmla="*/ 960901 h 960901"/>
                <a:gd name="connsiteX5" fmla="*/ 480451 w 1372716"/>
                <a:gd name="connsiteY5" fmla="*/ 480451 h 960901"/>
                <a:gd name="connsiteX6" fmla="*/ 0 w 1372716"/>
                <a:gd name="connsiteY6" fmla="*/ 0 h 960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2716" h="960901">
                  <a:moveTo>
                    <a:pt x="1372715" y="0"/>
                  </a:moveTo>
                  <a:lnTo>
                    <a:pt x="1372715" y="624586"/>
                  </a:lnTo>
                  <a:lnTo>
                    <a:pt x="686357" y="960901"/>
                  </a:lnTo>
                  <a:lnTo>
                    <a:pt x="1" y="624586"/>
                  </a:lnTo>
                  <a:lnTo>
                    <a:pt x="1" y="0"/>
                  </a:lnTo>
                  <a:lnTo>
                    <a:pt x="686357" y="336316"/>
                  </a:lnTo>
                  <a:lnTo>
                    <a:pt x="1372715" y="0"/>
                  </a:lnTo>
                  <a:close/>
                </a:path>
              </a:pathLst>
            </a:custGeom>
            <a:solidFill>
              <a:srgbClr val="800000"/>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8891" tIns="489342" rIns="8890" bIns="489340" spcCol="1270" anchor="ctr"/>
            <a:lstStyle/>
            <a:p>
              <a:pPr algn="ctr" defTabSz="622300">
                <a:lnSpc>
                  <a:spcPct val="90000"/>
                </a:lnSpc>
                <a:spcAft>
                  <a:spcPct val="35000"/>
                </a:spcAft>
                <a:defRPr/>
              </a:pPr>
              <a:r>
                <a:rPr lang="de-DE" sz="1400" dirty="0" smtClean="0"/>
                <a:t>2002-2004</a:t>
              </a:r>
              <a:endParaRPr lang="de-DE" sz="1400" dirty="0"/>
            </a:p>
          </p:txBody>
        </p:sp>
        <p:sp>
          <p:nvSpPr>
            <p:cNvPr id="10" name="Freihandform 9"/>
            <p:cNvSpPr/>
            <p:nvPr/>
          </p:nvSpPr>
          <p:spPr>
            <a:xfrm>
              <a:off x="1355866" y="2625165"/>
              <a:ext cx="7536613" cy="892902"/>
            </a:xfrm>
            <a:custGeom>
              <a:avLst/>
              <a:gdLst>
                <a:gd name="connsiteX0" fmla="*/ 148714 w 892265"/>
                <a:gd name="connsiteY0" fmla="*/ 0 h 7536042"/>
                <a:gd name="connsiteX1" fmla="*/ 743551 w 892265"/>
                <a:gd name="connsiteY1" fmla="*/ 0 h 7536042"/>
                <a:gd name="connsiteX2" fmla="*/ 848708 w 892265"/>
                <a:gd name="connsiteY2" fmla="*/ 43557 h 7536042"/>
                <a:gd name="connsiteX3" fmla="*/ 892265 w 892265"/>
                <a:gd name="connsiteY3" fmla="*/ 148714 h 7536042"/>
                <a:gd name="connsiteX4" fmla="*/ 892265 w 892265"/>
                <a:gd name="connsiteY4" fmla="*/ 7536042 h 7536042"/>
                <a:gd name="connsiteX5" fmla="*/ 892265 w 892265"/>
                <a:gd name="connsiteY5" fmla="*/ 7536042 h 7536042"/>
                <a:gd name="connsiteX6" fmla="*/ 892265 w 892265"/>
                <a:gd name="connsiteY6" fmla="*/ 7536042 h 7536042"/>
                <a:gd name="connsiteX7" fmla="*/ 0 w 892265"/>
                <a:gd name="connsiteY7" fmla="*/ 7536042 h 7536042"/>
                <a:gd name="connsiteX8" fmla="*/ 0 w 892265"/>
                <a:gd name="connsiteY8" fmla="*/ 7536042 h 7536042"/>
                <a:gd name="connsiteX9" fmla="*/ 0 w 892265"/>
                <a:gd name="connsiteY9" fmla="*/ 7536042 h 7536042"/>
                <a:gd name="connsiteX10" fmla="*/ 0 w 892265"/>
                <a:gd name="connsiteY10" fmla="*/ 148714 h 7536042"/>
                <a:gd name="connsiteX11" fmla="*/ 43557 w 892265"/>
                <a:gd name="connsiteY11" fmla="*/ 43557 h 7536042"/>
                <a:gd name="connsiteX12" fmla="*/ 148714 w 892265"/>
                <a:gd name="connsiteY12" fmla="*/ 0 h 7536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2265" h="7536042">
                  <a:moveTo>
                    <a:pt x="892265" y="1256037"/>
                  </a:moveTo>
                  <a:lnTo>
                    <a:pt x="892265" y="6280005"/>
                  </a:lnTo>
                  <a:cubicBezTo>
                    <a:pt x="892265" y="6613123"/>
                    <a:pt x="890410" y="6932599"/>
                    <a:pt x="887108" y="7168157"/>
                  </a:cubicBezTo>
                  <a:cubicBezTo>
                    <a:pt x="883806" y="7403706"/>
                    <a:pt x="879327" y="7536038"/>
                    <a:pt x="874657" y="7536038"/>
                  </a:cubicBezTo>
                  <a:lnTo>
                    <a:pt x="0" y="7536038"/>
                  </a:lnTo>
                  <a:lnTo>
                    <a:pt x="0" y="7536038"/>
                  </a:lnTo>
                  <a:lnTo>
                    <a:pt x="0" y="7536038"/>
                  </a:lnTo>
                  <a:lnTo>
                    <a:pt x="0" y="4"/>
                  </a:lnTo>
                  <a:lnTo>
                    <a:pt x="0" y="4"/>
                  </a:lnTo>
                  <a:lnTo>
                    <a:pt x="0" y="4"/>
                  </a:lnTo>
                  <a:lnTo>
                    <a:pt x="874657" y="4"/>
                  </a:lnTo>
                  <a:cubicBezTo>
                    <a:pt x="879327" y="4"/>
                    <a:pt x="883806" y="132336"/>
                    <a:pt x="887108" y="367885"/>
                  </a:cubicBezTo>
                  <a:cubicBezTo>
                    <a:pt x="890410" y="603434"/>
                    <a:pt x="892265" y="922911"/>
                    <a:pt x="892265" y="1256037"/>
                  </a:cubicBezTo>
                  <a:close/>
                </a:path>
              </a:pathLst>
            </a:custGeom>
            <a:noFill/>
            <a:ln>
              <a:solidFill>
                <a:srgbClr val="800000"/>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lIns="120905" tIns="54352" rIns="54352" bIns="54353" spcCol="1270" anchor="ctr"/>
            <a:lstStyle/>
            <a:p>
              <a:pPr marL="342900" lvl="1" indent="-342900" algn="l" defTabSz="755650">
                <a:lnSpc>
                  <a:spcPct val="90000"/>
                </a:lnSpc>
                <a:spcAft>
                  <a:spcPts val="0"/>
                </a:spcAft>
                <a:buFont typeface="Arial" pitchFamily="34" charset="0"/>
                <a:buChar char="•"/>
                <a:defRPr/>
              </a:pPr>
              <a:r>
                <a:rPr lang="de-DE" sz="2000" dirty="0"/>
                <a:t>Start Modellversuche in vier Bundesländern, landesweite Umsetzung in einem Bundesland</a:t>
              </a:r>
            </a:p>
          </p:txBody>
        </p:sp>
      </p:grpSp>
      <p:grpSp>
        <p:nvGrpSpPr>
          <p:cNvPr id="4" name="Gruppieren 16"/>
          <p:cNvGrpSpPr>
            <a:grpSpLocks/>
          </p:cNvGrpSpPr>
          <p:nvPr/>
        </p:nvGrpSpPr>
        <p:grpSpPr bwMode="auto">
          <a:xfrm>
            <a:off x="488235" y="3051664"/>
            <a:ext cx="9361309" cy="2177536"/>
            <a:chOff x="395536" y="3852453"/>
            <a:chExt cx="8496943" cy="1372717"/>
          </a:xfrm>
        </p:grpSpPr>
        <p:sp>
          <p:nvSpPr>
            <p:cNvPr id="11" name="Freihandform 10"/>
            <p:cNvSpPr/>
            <p:nvPr/>
          </p:nvSpPr>
          <p:spPr>
            <a:xfrm>
              <a:off x="395536" y="3852453"/>
              <a:ext cx="960330" cy="1372717"/>
            </a:xfrm>
            <a:custGeom>
              <a:avLst/>
              <a:gdLst>
                <a:gd name="connsiteX0" fmla="*/ 0 w 1372716"/>
                <a:gd name="connsiteY0" fmla="*/ 0 h 960901"/>
                <a:gd name="connsiteX1" fmla="*/ 892266 w 1372716"/>
                <a:gd name="connsiteY1" fmla="*/ 0 h 960901"/>
                <a:gd name="connsiteX2" fmla="*/ 1372716 w 1372716"/>
                <a:gd name="connsiteY2" fmla="*/ 480451 h 960901"/>
                <a:gd name="connsiteX3" fmla="*/ 892266 w 1372716"/>
                <a:gd name="connsiteY3" fmla="*/ 960901 h 960901"/>
                <a:gd name="connsiteX4" fmla="*/ 0 w 1372716"/>
                <a:gd name="connsiteY4" fmla="*/ 960901 h 960901"/>
                <a:gd name="connsiteX5" fmla="*/ 480451 w 1372716"/>
                <a:gd name="connsiteY5" fmla="*/ 480451 h 960901"/>
                <a:gd name="connsiteX6" fmla="*/ 0 w 1372716"/>
                <a:gd name="connsiteY6" fmla="*/ 0 h 960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2716" h="960901">
                  <a:moveTo>
                    <a:pt x="1372715" y="0"/>
                  </a:moveTo>
                  <a:lnTo>
                    <a:pt x="1372715" y="624586"/>
                  </a:lnTo>
                  <a:lnTo>
                    <a:pt x="686357" y="960901"/>
                  </a:lnTo>
                  <a:lnTo>
                    <a:pt x="1" y="624586"/>
                  </a:lnTo>
                  <a:lnTo>
                    <a:pt x="1" y="0"/>
                  </a:lnTo>
                  <a:lnTo>
                    <a:pt x="686357" y="336316"/>
                  </a:lnTo>
                  <a:lnTo>
                    <a:pt x="1372715" y="0"/>
                  </a:lnTo>
                  <a:close/>
                </a:path>
              </a:pathLst>
            </a:custGeom>
            <a:solidFill>
              <a:srgbClr val="800000"/>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8891" tIns="489342" rIns="8890" bIns="489340" spcCol="1270" anchor="ctr"/>
            <a:lstStyle/>
            <a:p>
              <a:pPr algn="ctr" defTabSz="622300">
                <a:lnSpc>
                  <a:spcPct val="90000"/>
                </a:lnSpc>
                <a:spcAft>
                  <a:spcPct val="35000"/>
                </a:spcAft>
              </a:pPr>
              <a:endParaRPr lang="de-DE" sz="1400" dirty="0"/>
            </a:p>
            <a:p>
              <a:pPr algn="ctr" defTabSz="622300">
                <a:lnSpc>
                  <a:spcPct val="90000"/>
                </a:lnSpc>
                <a:spcAft>
                  <a:spcPct val="35000"/>
                </a:spcAft>
              </a:pPr>
              <a:r>
                <a:rPr lang="de-DE" sz="1400" dirty="0"/>
                <a:t>2004-2007</a:t>
              </a:r>
            </a:p>
          </p:txBody>
        </p:sp>
        <p:sp>
          <p:nvSpPr>
            <p:cNvPr id="12" name="Freihandform 11"/>
            <p:cNvSpPr/>
            <p:nvPr/>
          </p:nvSpPr>
          <p:spPr>
            <a:xfrm>
              <a:off x="1355866" y="3867427"/>
              <a:ext cx="7536613" cy="892902"/>
            </a:xfrm>
            <a:custGeom>
              <a:avLst/>
              <a:gdLst>
                <a:gd name="connsiteX0" fmla="*/ 148714 w 892265"/>
                <a:gd name="connsiteY0" fmla="*/ 0 h 7536042"/>
                <a:gd name="connsiteX1" fmla="*/ 743551 w 892265"/>
                <a:gd name="connsiteY1" fmla="*/ 0 h 7536042"/>
                <a:gd name="connsiteX2" fmla="*/ 848708 w 892265"/>
                <a:gd name="connsiteY2" fmla="*/ 43557 h 7536042"/>
                <a:gd name="connsiteX3" fmla="*/ 892265 w 892265"/>
                <a:gd name="connsiteY3" fmla="*/ 148714 h 7536042"/>
                <a:gd name="connsiteX4" fmla="*/ 892265 w 892265"/>
                <a:gd name="connsiteY4" fmla="*/ 7536042 h 7536042"/>
                <a:gd name="connsiteX5" fmla="*/ 892265 w 892265"/>
                <a:gd name="connsiteY5" fmla="*/ 7536042 h 7536042"/>
                <a:gd name="connsiteX6" fmla="*/ 892265 w 892265"/>
                <a:gd name="connsiteY6" fmla="*/ 7536042 h 7536042"/>
                <a:gd name="connsiteX7" fmla="*/ 0 w 892265"/>
                <a:gd name="connsiteY7" fmla="*/ 7536042 h 7536042"/>
                <a:gd name="connsiteX8" fmla="*/ 0 w 892265"/>
                <a:gd name="connsiteY8" fmla="*/ 7536042 h 7536042"/>
                <a:gd name="connsiteX9" fmla="*/ 0 w 892265"/>
                <a:gd name="connsiteY9" fmla="*/ 7536042 h 7536042"/>
                <a:gd name="connsiteX10" fmla="*/ 0 w 892265"/>
                <a:gd name="connsiteY10" fmla="*/ 148714 h 7536042"/>
                <a:gd name="connsiteX11" fmla="*/ 43557 w 892265"/>
                <a:gd name="connsiteY11" fmla="*/ 43557 h 7536042"/>
                <a:gd name="connsiteX12" fmla="*/ 148714 w 892265"/>
                <a:gd name="connsiteY12" fmla="*/ 0 h 7536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2265" h="7536042">
                  <a:moveTo>
                    <a:pt x="892265" y="1256037"/>
                  </a:moveTo>
                  <a:lnTo>
                    <a:pt x="892265" y="6280005"/>
                  </a:lnTo>
                  <a:cubicBezTo>
                    <a:pt x="892265" y="6613123"/>
                    <a:pt x="890410" y="6932599"/>
                    <a:pt x="887108" y="7168157"/>
                  </a:cubicBezTo>
                  <a:cubicBezTo>
                    <a:pt x="883806" y="7403706"/>
                    <a:pt x="879327" y="7536038"/>
                    <a:pt x="874657" y="7536038"/>
                  </a:cubicBezTo>
                  <a:lnTo>
                    <a:pt x="0" y="7536038"/>
                  </a:lnTo>
                  <a:lnTo>
                    <a:pt x="0" y="7536038"/>
                  </a:lnTo>
                  <a:lnTo>
                    <a:pt x="0" y="7536038"/>
                  </a:lnTo>
                  <a:lnTo>
                    <a:pt x="0" y="4"/>
                  </a:lnTo>
                  <a:lnTo>
                    <a:pt x="0" y="4"/>
                  </a:lnTo>
                  <a:lnTo>
                    <a:pt x="0" y="4"/>
                  </a:lnTo>
                  <a:lnTo>
                    <a:pt x="874657" y="4"/>
                  </a:lnTo>
                  <a:cubicBezTo>
                    <a:pt x="879327" y="4"/>
                    <a:pt x="883806" y="132336"/>
                    <a:pt x="887108" y="367885"/>
                  </a:cubicBezTo>
                  <a:cubicBezTo>
                    <a:pt x="890410" y="603434"/>
                    <a:pt x="892265" y="922911"/>
                    <a:pt x="892265" y="1256037"/>
                  </a:cubicBezTo>
                  <a:close/>
                </a:path>
              </a:pathLst>
            </a:custGeom>
            <a:noFill/>
            <a:ln>
              <a:solidFill>
                <a:srgbClr val="800000"/>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lIns="120905" tIns="54352" rIns="54352" bIns="54353" spcCol="1270" anchor="ctr"/>
            <a:lstStyle/>
            <a:p>
              <a:pPr marL="342900" lvl="1" indent="-342900" algn="l" defTabSz="755650">
                <a:lnSpc>
                  <a:spcPct val="90000"/>
                </a:lnSpc>
                <a:spcAft>
                  <a:spcPts val="0"/>
                </a:spcAft>
                <a:buFont typeface="Arial" pitchFamily="34" charset="0"/>
                <a:buChar char="•"/>
                <a:defRPr/>
              </a:pPr>
              <a:r>
                <a:rPr lang="de-DE" sz="2000" dirty="0"/>
                <a:t>Weitere Ausgestaltung </a:t>
              </a:r>
              <a:r>
                <a:rPr lang="de-DE" sz="2000" dirty="0" smtClean="0"/>
                <a:t>der gesetzlichen Bestimmungen (Budgetverordnung)</a:t>
              </a:r>
            </a:p>
            <a:p>
              <a:pPr marL="342900" lvl="1" indent="-342900" algn="l" defTabSz="755650">
                <a:lnSpc>
                  <a:spcPct val="90000"/>
                </a:lnSpc>
                <a:spcAft>
                  <a:spcPts val="0"/>
                </a:spcAft>
                <a:buFont typeface="Arial" pitchFamily="34" charset="0"/>
                <a:buChar char="•"/>
                <a:defRPr/>
              </a:pPr>
              <a:r>
                <a:rPr lang="de-DE" sz="2000" dirty="0" smtClean="0"/>
                <a:t>Modellversuche in </a:t>
              </a:r>
              <a:r>
                <a:rPr lang="de-DE" sz="2000" dirty="0"/>
                <a:t>acht </a:t>
              </a:r>
              <a:r>
                <a:rPr lang="de-DE" sz="2000" dirty="0" smtClean="0"/>
                <a:t>Bundesländern (2004-2007), wissenschaftliche Begleitung</a:t>
              </a:r>
              <a:endParaRPr lang="de-DE" sz="2000" dirty="0"/>
            </a:p>
          </p:txBody>
        </p:sp>
      </p:grpSp>
      <p:grpSp>
        <p:nvGrpSpPr>
          <p:cNvPr id="5" name="Gruppieren 17"/>
          <p:cNvGrpSpPr>
            <a:grpSpLocks/>
          </p:cNvGrpSpPr>
          <p:nvPr/>
        </p:nvGrpSpPr>
        <p:grpSpPr bwMode="auto">
          <a:xfrm>
            <a:off x="488234" y="4760491"/>
            <a:ext cx="9361310" cy="1620837"/>
            <a:chOff x="395536" y="5079740"/>
            <a:chExt cx="8472861" cy="1372717"/>
          </a:xfrm>
        </p:grpSpPr>
        <p:sp>
          <p:nvSpPr>
            <p:cNvPr id="13" name="Freihandform 12"/>
            <p:cNvSpPr/>
            <p:nvPr/>
          </p:nvSpPr>
          <p:spPr>
            <a:xfrm>
              <a:off x="395536" y="5079740"/>
              <a:ext cx="960330" cy="1372717"/>
            </a:xfrm>
            <a:custGeom>
              <a:avLst/>
              <a:gdLst>
                <a:gd name="connsiteX0" fmla="*/ 0 w 1372716"/>
                <a:gd name="connsiteY0" fmla="*/ 0 h 960901"/>
                <a:gd name="connsiteX1" fmla="*/ 892266 w 1372716"/>
                <a:gd name="connsiteY1" fmla="*/ 0 h 960901"/>
                <a:gd name="connsiteX2" fmla="*/ 1372716 w 1372716"/>
                <a:gd name="connsiteY2" fmla="*/ 480451 h 960901"/>
                <a:gd name="connsiteX3" fmla="*/ 892266 w 1372716"/>
                <a:gd name="connsiteY3" fmla="*/ 960901 h 960901"/>
                <a:gd name="connsiteX4" fmla="*/ 0 w 1372716"/>
                <a:gd name="connsiteY4" fmla="*/ 960901 h 960901"/>
                <a:gd name="connsiteX5" fmla="*/ 480451 w 1372716"/>
                <a:gd name="connsiteY5" fmla="*/ 480451 h 960901"/>
                <a:gd name="connsiteX6" fmla="*/ 0 w 1372716"/>
                <a:gd name="connsiteY6" fmla="*/ 0 h 960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2716" h="960901">
                  <a:moveTo>
                    <a:pt x="1372715" y="0"/>
                  </a:moveTo>
                  <a:lnTo>
                    <a:pt x="1372715" y="624586"/>
                  </a:lnTo>
                  <a:lnTo>
                    <a:pt x="686357" y="960901"/>
                  </a:lnTo>
                  <a:lnTo>
                    <a:pt x="1" y="624586"/>
                  </a:lnTo>
                  <a:lnTo>
                    <a:pt x="1" y="0"/>
                  </a:lnTo>
                  <a:lnTo>
                    <a:pt x="686357" y="336316"/>
                  </a:lnTo>
                  <a:lnTo>
                    <a:pt x="1372715" y="0"/>
                  </a:lnTo>
                  <a:close/>
                </a:path>
              </a:pathLst>
            </a:custGeom>
            <a:solidFill>
              <a:srgbClr val="800000"/>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8891" tIns="489342" rIns="8890" bIns="489340" spcCol="1270" anchor="ctr"/>
            <a:lstStyle/>
            <a:p>
              <a:pPr algn="ctr" defTabSz="622300">
                <a:lnSpc>
                  <a:spcPct val="90000"/>
                </a:lnSpc>
                <a:spcAft>
                  <a:spcPct val="35000"/>
                </a:spcAft>
                <a:defRPr/>
              </a:pPr>
              <a:endParaRPr lang="de-DE" sz="1400" dirty="0"/>
            </a:p>
            <a:p>
              <a:pPr algn="ctr" defTabSz="622300">
                <a:lnSpc>
                  <a:spcPct val="90000"/>
                </a:lnSpc>
                <a:spcAft>
                  <a:spcPct val="35000"/>
                </a:spcAft>
                <a:defRPr/>
              </a:pPr>
              <a:r>
                <a:rPr lang="de-DE" sz="1400" dirty="0"/>
                <a:t>2008</a:t>
              </a:r>
            </a:p>
          </p:txBody>
        </p:sp>
        <p:sp>
          <p:nvSpPr>
            <p:cNvPr id="14" name="Freihandform 13"/>
            <p:cNvSpPr/>
            <p:nvPr/>
          </p:nvSpPr>
          <p:spPr>
            <a:xfrm>
              <a:off x="1331784" y="5079740"/>
              <a:ext cx="7536613" cy="891869"/>
            </a:xfrm>
            <a:custGeom>
              <a:avLst/>
              <a:gdLst>
                <a:gd name="connsiteX0" fmla="*/ 148714 w 892265"/>
                <a:gd name="connsiteY0" fmla="*/ 0 h 7536042"/>
                <a:gd name="connsiteX1" fmla="*/ 743551 w 892265"/>
                <a:gd name="connsiteY1" fmla="*/ 0 h 7536042"/>
                <a:gd name="connsiteX2" fmla="*/ 848708 w 892265"/>
                <a:gd name="connsiteY2" fmla="*/ 43557 h 7536042"/>
                <a:gd name="connsiteX3" fmla="*/ 892265 w 892265"/>
                <a:gd name="connsiteY3" fmla="*/ 148714 h 7536042"/>
                <a:gd name="connsiteX4" fmla="*/ 892265 w 892265"/>
                <a:gd name="connsiteY4" fmla="*/ 7536042 h 7536042"/>
                <a:gd name="connsiteX5" fmla="*/ 892265 w 892265"/>
                <a:gd name="connsiteY5" fmla="*/ 7536042 h 7536042"/>
                <a:gd name="connsiteX6" fmla="*/ 892265 w 892265"/>
                <a:gd name="connsiteY6" fmla="*/ 7536042 h 7536042"/>
                <a:gd name="connsiteX7" fmla="*/ 0 w 892265"/>
                <a:gd name="connsiteY7" fmla="*/ 7536042 h 7536042"/>
                <a:gd name="connsiteX8" fmla="*/ 0 w 892265"/>
                <a:gd name="connsiteY8" fmla="*/ 7536042 h 7536042"/>
                <a:gd name="connsiteX9" fmla="*/ 0 w 892265"/>
                <a:gd name="connsiteY9" fmla="*/ 7536042 h 7536042"/>
                <a:gd name="connsiteX10" fmla="*/ 0 w 892265"/>
                <a:gd name="connsiteY10" fmla="*/ 148714 h 7536042"/>
                <a:gd name="connsiteX11" fmla="*/ 43557 w 892265"/>
                <a:gd name="connsiteY11" fmla="*/ 43557 h 7536042"/>
                <a:gd name="connsiteX12" fmla="*/ 148714 w 892265"/>
                <a:gd name="connsiteY12" fmla="*/ 0 h 7536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2265" h="7536042">
                  <a:moveTo>
                    <a:pt x="892265" y="1256037"/>
                  </a:moveTo>
                  <a:lnTo>
                    <a:pt x="892265" y="6280005"/>
                  </a:lnTo>
                  <a:cubicBezTo>
                    <a:pt x="892265" y="6613123"/>
                    <a:pt x="890410" y="6932599"/>
                    <a:pt x="887108" y="7168157"/>
                  </a:cubicBezTo>
                  <a:cubicBezTo>
                    <a:pt x="883806" y="7403706"/>
                    <a:pt x="879327" y="7536038"/>
                    <a:pt x="874657" y="7536038"/>
                  </a:cubicBezTo>
                  <a:lnTo>
                    <a:pt x="0" y="7536038"/>
                  </a:lnTo>
                  <a:lnTo>
                    <a:pt x="0" y="7536038"/>
                  </a:lnTo>
                  <a:lnTo>
                    <a:pt x="0" y="7536038"/>
                  </a:lnTo>
                  <a:lnTo>
                    <a:pt x="0" y="4"/>
                  </a:lnTo>
                  <a:lnTo>
                    <a:pt x="0" y="4"/>
                  </a:lnTo>
                  <a:lnTo>
                    <a:pt x="0" y="4"/>
                  </a:lnTo>
                  <a:lnTo>
                    <a:pt x="874657" y="4"/>
                  </a:lnTo>
                  <a:cubicBezTo>
                    <a:pt x="879327" y="4"/>
                    <a:pt x="883806" y="132336"/>
                    <a:pt x="887108" y="367885"/>
                  </a:cubicBezTo>
                  <a:cubicBezTo>
                    <a:pt x="890410" y="603434"/>
                    <a:pt x="892265" y="922911"/>
                    <a:pt x="892265" y="1256037"/>
                  </a:cubicBezTo>
                  <a:close/>
                </a:path>
              </a:pathLst>
            </a:custGeom>
            <a:noFill/>
            <a:ln>
              <a:solidFill>
                <a:srgbClr val="800000"/>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lIns="120905" tIns="54353" rIns="54352" bIns="54352" spcCol="1270" anchor="ctr"/>
            <a:lstStyle/>
            <a:p>
              <a:pPr marL="342900" lvl="1" indent="-342900" algn="l" defTabSz="755650">
                <a:lnSpc>
                  <a:spcPct val="90000"/>
                </a:lnSpc>
                <a:spcAft>
                  <a:spcPts val="0"/>
                </a:spcAft>
                <a:buFont typeface="Arial" pitchFamily="34" charset="0"/>
                <a:buChar char="•"/>
                <a:defRPr/>
              </a:pPr>
              <a:r>
                <a:rPr lang="de-DE" sz="2000" dirty="0"/>
                <a:t>Rechtsanspruch auf ein Persönliches Budget</a:t>
              </a:r>
            </a:p>
            <a:p>
              <a:pPr marL="342900" lvl="1" indent="-342900" algn="l" defTabSz="755650">
                <a:lnSpc>
                  <a:spcPct val="90000"/>
                </a:lnSpc>
                <a:spcAft>
                  <a:spcPts val="0"/>
                </a:spcAft>
                <a:buFont typeface="Arial" pitchFamily="34" charset="0"/>
                <a:buChar char="•"/>
                <a:defRPr/>
              </a:pPr>
              <a:r>
                <a:rPr lang="de-DE" sz="2000" dirty="0" smtClean="0"/>
                <a:t>Öffentlichkeitskampagnen und Programme </a:t>
              </a:r>
              <a:r>
                <a:rPr lang="de-DE" sz="2000" dirty="0"/>
                <a:t>zur </a:t>
              </a:r>
              <a:r>
                <a:rPr lang="de-DE" sz="2000" dirty="0" smtClean="0"/>
                <a:t>Verbreitung </a:t>
              </a:r>
              <a:r>
                <a:rPr lang="de-DE" sz="2000" dirty="0"/>
                <a:t>von Persönlichen Budgets </a:t>
              </a:r>
              <a:r>
                <a:rPr lang="de-DE" sz="2000" dirty="0" smtClean="0"/>
                <a:t>der Bundesregierung</a:t>
              </a:r>
              <a:endParaRPr lang="de-DE" sz="2000" dirty="0"/>
            </a:p>
          </p:txBody>
        </p:sp>
      </p:grpSp>
    </p:spTree>
    <p:extLst>
      <p:ext uri="{BB962C8B-B14F-4D97-AF65-F5344CB8AC3E}">
        <p14:creationId xmlns:p14="http://schemas.microsoft.com/office/powerpoint/2010/main" val="2312255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olievorlage_UniKassel-2">
  <a:themeElements>
    <a:clrScheme name="UniKasel">
      <a:dk1>
        <a:srgbClr val="000000"/>
      </a:dk1>
      <a:lt1>
        <a:srgbClr val="FFFFFF"/>
      </a:lt1>
      <a:dk2>
        <a:srgbClr val="000000"/>
      </a:dk2>
      <a:lt2>
        <a:srgbClr val="808080"/>
      </a:lt2>
      <a:accent1>
        <a:srgbClr val="C5005A"/>
      </a:accent1>
      <a:accent2>
        <a:srgbClr val="FF5DA6"/>
      </a:accent2>
      <a:accent3>
        <a:srgbClr val="FFD5E8"/>
      </a:accent3>
      <a:accent4>
        <a:srgbClr val="8A003E"/>
      </a:accent4>
      <a:accent5>
        <a:srgbClr val="320017"/>
      </a:accent5>
      <a:accent6>
        <a:srgbClr val="FFE7F2"/>
      </a:accent6>
      <a:hlink>
        <a:srgbClr val="AC004E"/>
      </a:hlink>
      <a:folHlink>
        <a:srgbClr val="FF3F96"/>
      </a:folHlink>
    </a:clrScheme>
    <a:fontScheme name="UniKassel">
      <a:majorFont>
        <a:latin typeface="Lucida Sans"/>
        <a:ea typeface=""/>
        <a:cs typeface=""/>
      </a:majorFont>
      <a:minorFont>
        <a:latin typeface="Lucida San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1600" b="0" i="0" u="none" strike="noStrike" cap="none" normalizeH="0" baseline="0" smtClean="0">
            <a:ln>
              <a:noFill/>
            </a:ln>
            <a:solidFill>
              <a:schemeClr val="tx1"/>
            </a:solidFill>
            <a:effectLst/>
            <a:latin typeface="Lucida Sans"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1600" b="0" i="0" u="none" strike="noStrike" cap="none" normalizeH="0" baseline="0" smtClean="0">
            <a:ln>
              <a:noFill/>
            </a:ln>
            <a:solidFill>
              <a:schemeClr val="tx1"/>
            </a:solidFill>
            <a:effectLst/>
            <a:latin typeface="Lucida Sans" pitchFamily="34" charset="0"/>
          </a:defRPr>
        </a:defPPr>
      </a:lstStyle>
    </a:lnDef>
  </a:objectDefaults>
  <a:extraClrSchemeLst>
    <a:extraClrScheme>
      <a:clrScheme name="upp_master_08102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pp_master_08102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pp_master_08102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pp_master_08102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pp_master_08102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pp_master_08102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pp_master_081020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pp_master_08102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pp_master_08102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pp_master_08102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pp_master_08102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pp_master_08102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Folievorlage_UniKassel-2</Template>
  <TotalTime>0</TotalTime>
  <Words>1577</Words>
  <Application>Microsoft Office PowerPoint</Application>
  <PresentationFormat>A4-Papier (210x297 mm)</PresentationFormat>
  <Paragraphs>240</Paragraphs>
  <Slides>25</Slides>
  <Notes>25</Notes>
  <HiddenSlides>0</HiddenSlides>
  <MMClips>0</MMClips>
  <ScaleCrop>false</ScaleCrop>
  <HeadingPairs>
    <vt:vector size="4" baseType="variant">
      <vt:variant>
        <vt:lpstr>Design</vt:lpstr>
      </vt:variant>
      <vt:variant>
        <vt:i4>1</vt:i4>
      </vt:variant>
      <vt:variant>
        <vt:lpstr>Folientitel</vt:lpstr>
      </vt:variant>
      <vt:variant>
        <vt:i4>25</vt:i4>
      </vt:variant>
    </vt:vector>
  </HeadingPairs>
  <TitlesOfParts>
    <vt:vector size="26" baseType="lpstr">
      <vt:lpstr>Folievorlage_UniKassel-2</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Persönliches Budget – trägerübergreifend</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Wansing</dc:creator>
  <cp:lastModifiedBy>AUER Nadja</cp:lastModifiedBy>
  <cp:revision>127</cp:revision>
  <cp:lastPrinted>2015-11-30T15:11:32Z</cp:lastPrinted>
  <dcterms:created xsi:type="dcterms:W3CDTF">2015-02-23T16:01:58Z</dcterms:created>
  <dcterms:modified xsi:type="dcterms:W3CDTF">2015-12-01T07:55:07Z</dcterms:modified>
</cp:coreProperties>
</file>