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8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D90000"/>
    <a:srgbClr val="05794C"/>
    <a:srgbClr val="AC5A48"/>
    <a:srgbClr val="3B5E1C"/>
    <a:srgbClr val="217821"/>
    <a:srgbClr val="FF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5332" autoAdjust="0"/>
  </p:normalViewPr>
  <p:slideViewPr>
    <p:cSldViewPr snapToGrid="0">
      <p:cViewPr varScale="1">
        <p:scale>
          <a:sx n="80" d="100"/>
          <a:sy n="80" d="100"/>
        </p:scale>
        <p:origin x="30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1" cy="49688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1" cy="49688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>
              <a:defRPr sz="1200"/>
            </a:lvl1pPr>
          </a:lstStyle>
          <a:p>
            <a:fld id="{ED829876-2EA0-4EA8-BA7B-650BEEBFC2FB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09" rIns="91419" bIns="4570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19" tIns="45709" rIns="91419" bIns="45709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1" cy="49688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1" cy="49688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>
              <a:defRPr sz="1200"/>
            </a:lvl1pPr>
          </a:lstStyle>
          <a:p>
            <a:fld id="{A1821E87-54F8-4665-A57D-32616C5C71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5032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76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010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534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25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8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99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37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08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46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95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3452-DBAA-403A-B165-2154C3DCBF7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671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F3452-DBAA-403A-B165-2154C3DCBF75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E63D9-7F8E-40BB-935E-A491B9BBCE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42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flanzenschutzdienst.a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3845158"/>
            <a:ext cx="6858000" cy="52464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0" y="653144"/>
            <a:ext cx="6858000" cy="32422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7441" y="1980570"/>
            <a:ext cx="6443118" cy="1034699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1800"/>
              </a:spcAft>
            </a:pP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Handlungsplan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für Unternehmen,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die gemäß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Artikel 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89 der Verordnung (EU) 2016/2031 zur Ausstellung von Pflanzenpässen ermächtigt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sind</a:t>
            </a:r>
            <a:endParaRPr lang="de-DE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26123" y="9091593"/>
            <a:ext cx="6918960" cy="8144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9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Dieser Plan </a:t>
            </a:r>
            <a:r>
              <a:rPr lang="de-DE" sz="9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kommt zur Anwendung im Falle eines Verdachts </a:t>
            </a:r>
            <a:r>
              <a:rPr lang="de-DE" sz="9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oder </a:t>
            </a:r>
            <a:r>
              <a:rPr lang="de-DE" sz="9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Feststellung des Auftretens eines </a:t>
            </a:r>
            <a:r>
              <a:rPr lang="de-DE" sz="9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geregelten Pflanzenschädlings. Der Handlungsplan </a:t>
            </a:r>
            <a:r>
              <a:rPr lang="de-DE" sz="9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gemäß VO (EU) 2019/827 enthält die ersten Schritte und Maßnahmen, die im Verdachtsfall </a:t>
            </a:r>
            <a:r>
              <a:rPr lang="de-DE" sz="9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oder der Feststellung einzuhalten </a:t>
            </a:r>
            <a:r>
              <a:rPr lang="de-DE" sz="9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sind. Dabei sind betriebsspezifische Besonderheiten zu berücksichtigen und die Aufgaben und Zuständigkeiten im Einzelnen </a:t>
            </a:r>
            <a:r>
              <a:rPr lang="de-DE" sz="9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festzulegen. Weitere </a:t>
            </a:r>
            <a:r>
              <a:rPr lang="de-DE" sz="9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Schritte zur Abklärung des Verdachts sind vom zuständigen Amtlichen Pflanzenschutzdienst des jeweiligen Bundeslandes anzuordnen. Den Anweisungen des </a:t>
            </a:r>
            <a:r>
              <a:rPr lang="de-DE" sz="9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Amtlichen Pflanzenschutzdienstes </a:t>
            </a:r>
            <a:r>
              <a:rPr lang="de-DE" sz="9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ist Folge zu leisten</a:t>
            </a:r>
            <a:r>
              <a:rPr lang="de-DE" sz="9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Weitere Informationen unter: </a:t>
            </a:r>
            <a:r>
              <a:rPr lang="de-DE" sz="9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www.pflanzenschutzdienst.at</a:t>
            </a:r>
            <a:endParaRPr lang="de-DE" sz="900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de-DE" sz="900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de-DE" sz="9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de-DE" sz="9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9793" y="248"/>
            <a:ext cx="1695450" cy="5715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0344" b="11462"/>
          <a:stretch/>
        </p:blipFill>
        <p:spPr>
          <a:xfrm>
            <a:off x="76200" y="738664"/>
            <a:ext cx="1491343" cy="11113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pic>
        <p:nvPicPr>
          <p:cNvPr id="15" name="Grafik 14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0885" b="11877"/>
          <a:stretch/>
        </p:blipFill>
        <p:spPr>
          <a:xfrm flipH="1">
            <a:off x="5348896" y="738665"/>
            <a:ext cx="1432904" cy="1070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6" name="Rechteck 5"/>
          <p:cNvSpPr/>
          <p:nvPr/>
        </p:nvSpPr>
        <p:spPr>
          <a:xfrm>
            <a:off x="78377" y="722811"/>
            <a:ext cx="6703423" cy="1271022"/>
          </a:xfrm>
          <a:prstGeom prst="rect">
            <a:avLst/>
          </a:prstGeom>
          <a:noFill/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76200" y="5835031"/>
            <a:ext cx="6705600" cy="1700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de-DE" sz="1400" b="1" dirty="0" smtClean="0">
                <a:solidFill>
                  <a:srgbClr val="D9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Folgenden Maßnahmen des Handlungsplans ist Folge zu leisten:</a:t>
            </a:r>
            <a:endParaRPr lang="de-DE" sz="1400" b="1" dirty="0">
              <a:solidFill>
                <a:srgbClr val="D9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de-DE" sz="14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lle Mitarbeiter:innen im Unternehmen informieren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de-DE" sz="14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 Verbringen von </a:t>
            </a:r>
            <a:r>
              <a:rPr lang="de-DE" sz="14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befallenen oder </a:t>
            </a: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befallsverdächtigen Pflanzen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Verkauf </a:t>
            </a:r>
            <a:r>
              <a:rPr lang="de-DE" sz="14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aussetzen und </a:t>
            </a: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erste Erhebungen zur Rückverfolgung starten</a:t>
            </a:r>
            <a:endParaRPr lang="de-DE" sz="14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getrennte Lagerung und Kennzeichnung der betreffenden Pflanzen sicherstellen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Zutritt beschränken und gegebenenfalls Hygienemaßnahmen einhalten</a:t>
            </a:r>
            <a:endParaRPr lang="de-DE" sz="14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012317" y="1100787"/>
            <a:ext cx="175894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!</a:t>
            </a:r>
            <a:endParaRPr lang="de-DE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8" name="Titel 1"/>
          <p:cNvSpPr txBox="1">
            <a:spLocks/>
          </p:cNvSpPr>
          <p:nvPr/>
        </p:nvSpPr>
        <p:spPr>
          <a:xfrm>
            <a:off x="1542944" y="848898"/>
            <a:ext cx="3861498" cy="10346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r>
              <a:rPr lang="de-DE" sz="19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 der Ausstellung des Pflanzenpasses wird die Freiheit von geregelten Pflanzenschädlingen bestätigt</a:t>
            </a:r>
            <a:endParaRPr lang="de-DE" sz="19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5651524" y="1063966"/>
            <a:ext cx="175894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!</a:t>
            </a:r>
            <a:endParaRPr lang="de-DE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0" y="2981073"/>
            <a:ext cx="6858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500" b="1" dirty="0" smtClean="0">
                <a:solidFill>
                  <a:srgbClr val="D9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Verdachtsfällen </a:t>
            </a:r>
            <a:r>
              <a:rPr lang="de-DE" sz="1500" b="1" dirty="0">
                <a:solidFill>
                  <a:srgbClr val="D9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oder </a:t>
            </a:r>
            <a:r>
              <a:rPr lang="de-DE" sz="1500" b="1" dirty="0" smtClean="0">
                <a:solidFill>
                  <a:srgbClr val="D9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bei Feststellung des Auftretens eines geregelten Pflanzenschädlings ist unverzüglich </a:t>
            </a:r>
            <a:r>
              <a:rPr lang="de-DE" sz="1500" b="1" smtClean="0">
                <a:solidFill>
                  <a:srgbClr val="D9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folgende </a:t>
            </a:r>
            <a:r>
              <a:rPr lang="de-DE" sz="1500" b="1" smtClean="0">
                <a:solidFill>
                  <a:srgbClr val="D9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                                             </a:t>
            </a:r>
            <a:r>
              <a:rPr lang="de-DE" sz="1500" b="1" dirty="0" smtClean="0">
                <a:solidFill>
                  <a:srgbClr val="D9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 Unternehmen zu </a:t>
            </a:r>
            <a:r>
              <a:rPr lang="de-DE" sz="1500" b="1" dirty="0">
                <a:solidFill>
                  <a:srgbClr val="D9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informieren:</a:t>
            </a:r>
          </a:p>
        </p:txBody>
      </p:sp>
      <p:sp>
        <p:nvSpPr>
          <p:cNvPr id="19" name="Rechteck 18"/>
          <p:cNvSpPr/>
          <p:nvPr/>
        </p:nvSpPr>
        <p:spPr>
          <a:xfrm>
            <a:off x="0" y="3836087"/>
            <a:ext cx="6858000" cy="1827859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itel 1"/>
          <p:cNvSpPr txBox="1">
            <a:spLocks/>
          </p:cNvSpPr>
          <p:nvPr/>
        </p:nvSpPr>
        <p:spPr>
          <a:xfrm>
            <a:off x="177629" y="3896918"/>
            <a:ext cx="6502742" cy="17061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Name: </a:t>
            </a: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…………………………………………………………………………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de-DE" sz="13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(Person, die für den ständigen Kontakt dem zuständigen Amtlichen Pflanzenschutzdienst zur Verfügung steht)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Tel.: ………………………………………………………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E-Mail: …………………………………………………………</a:t>
            </a:r>
            <a:endParaRPr lang="de-DE" sz="14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76200" y="5787486"/>
            <a:ext cx="6705600" cy="1897654"/>
          </a:xfrm>
          <a:prstGeom prst="rect">
            <a:avLst/>
          </a:prstGeom>
          <a:noFill/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76200" y="2961552"/>
            <a:ext cx="6705601" cy="795578"/>
          </a:xfrm>
          <a:prstGeom prst="rect">
            <a:avLst/>
          </a:prstGeom>
          <a:noFill/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0" y="7778760"/>
            <a:ext cx="6858000" cy="285838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-76200" y="7705185"/>
            <a:ext cx="68580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14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de-DE" sz="14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uständiger Amtlicher Pflanzenschutzdienst</a:t>
            </a:r>
          </a:p>
          <a:p>
            <a:pPr algn="ctr"/>
            <a:r>
              <a:rPr lang="de-DE" sz="1400" b="1" dirty="0" smtClean="0"/>
              <a:t>Amtlicher </a:t>
            </a:r>
            <a:r>
              <a:rPr lang="de-DE" sz="1400" b="1" dirty="0"/>
              <a:t>Pflanzenschutzdienst Tirol</a:t>
            </a:r>
            <a:endParaRPr lang="de-AT" sz="1400" dirty="0"/>
          </a:p>
          <a:p>
            <a:pPr algn="ctr"/>
            <a:r>
              <a:rPr lang="de-DE" sz="1400" dirty="0" smtClean="0"/>
              <a:t>T.: +43 </a:t>
            </a:r>
            <a:r>
              <a:rPr lang="de-DE" sz="1400" dirty="0"/>
              <a:t>512 508 2542  </a:t>
            </a:r>
            <a:br>
              <a:rPr lang="de-DE" sz="1400" dirty="0"/>
            </a:br>
            <a:r>
              <a:rPr lang="de-DE" sz="1400" dirty="0"/>
              <a:t>M</a:t>
            </a:r>
            <a:r>
              <a:rPr lang="de-DE" sz="1400" smtClean="0"/>
              <a:t>.: landw.schulwesen@tirol.gv.at  </a:t>
            </a:r>
            <a:r>
              <a:rPr lang="de-DE" sz="1400" dirty="0"/>
              <a:t/>
            </a:r>
            <a:br>
              <a:rPr lang="de-DE" sz="1400" dirty="0"/>
            </a:br>
            <a:r>
              <a:rPr lang="de-AT" sz="1400" dirty="0" smtClean="0"/>
              <a:t>www.pflanzenschutzdienst.at/kontakte-bundeslaender/tirol</a:t>
            </a:r>
            <a:endParaRPr lang="de-DE" sz="1400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524" y="8063731"/>
            <a:ext cx="1030582" cy="103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4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230</Words>
  <Application>Microsoft Office PowerPoint</Application>
  <PresentationFormat>A4-Papier (210 x 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Wingdings</vt:lpstr>
      <vt:lpstr>Office</vt:lpstr>
      <vt:lpstr>Handlungsplan für Unternehmen, die gemäß Artikel 89 der Verordnung (EU) 2016/2031 zur Ausstellung von Pflanzenpässen ermächtigt sind</vt:lpstr>
    </vt:vector>
  </TitlesOfParts>
  <Company>Landwirtschaftkammer Niedersachen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Verdacht oder Feststellung eines Quarantäneschädlings?</dc:title>
  <dc:creator>Christine Hübert</dc:creator>
  <cp:lastModifiedBy>HOLZHEIMER Jonas</cp:lastModifiedBy>
  <cp:revision>118</cp:revision>
  <cp:lastPrinted>2022-03-21T10:20:31Z</cp:lastPrinted>
  <dcterms:created xsi:type="dcterms:W3CDTF">2020-03-20T06:49:17Z</dcterms:created>
  <dcterms:modified xsi:type="dcterms:W3CDTF">2023-04-06T06:24:07Z</dcterms:modified>
</cp:coreProperties>
</file>