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9" r:id="rId2"/>
    <p:sldId id="284" r:id="rId3"/>
    <p:sldId id="275" r:id="rId4"/>
    <p:sldId id="290" r:id="rId5"/>
    <p:sldId id="291" r:id="rId6"/>
    <p:sldId id="293" r:id="rId7"/>
    <p:sldId id="297" r:id="rId8"/>
    <p:sldId id="299" r:id="rId9"/>
    <p:sldId id="301" r:id="rId10"/>
    <p:sldId id="302" r:id="rId11"/>
    <p:sldId id="303" r:id="rId12"/>
    <p:sldId id="300" r:id="rId13"/>
    <p:sldId id="298" r:id="rId14"/>
    <p:sldId id="292" r:id="rId15"/>
    <p:sldId id="294" r:id="rId16"/>
    <p:sldId id="295" r:id="rId17"/>
    <p:sldId id="296" r:id="rId18"/>
    <p:sldId id="285" r:id="rId19"/>
  </p:sldIdLst>
  <p:sldSz cx="12192000" cy="6858000"/>
  <p:notesSz cx="7102475" cy="102314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9CB"/>
    <a:srgbClr val="0000FF"/>
    <a:srgbClr val="96C7DE"/>
    <a:srgbClr val="D5E0E5"/>
    <a:srgbClr val="008000"/>
    <a:srgbClr val="AED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p:restoredTop sz="94694"/>
  </p:normalViewPr>
  <p:slideViewPr>
    <p:cSldViewPr snapToGrid="0" snapToObjects="1">
      <p:cViewPr varScale="1">
        <p:scale>
          <a:sx n="101" d="100"/>
          <a:sy n="101" d="100"/>
        </p:scale>
        <p:origin x="10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739" cy="513349"/>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3092" y="0"/>
            <a:ext cx="3077739" cy="513349"/>
          </a:xfrm>
          <a:prstGeom prst="rect">
            <a:avLst/>
          </a:prstGeom>
        </p:spPr>
        <p:txBody>
          <a:bodyPr vert="horz" lIns="99048" tIns="49524" rIns="99048" bIns="49524" rtlCol="0"/>
          <a:lstStyle>
            <a:lvl1pPr algn="r">
              <a:defRPr sz="1300"/>
            </a:lvl1pPr>
          </a:lstStyle>
          <a:p>
            <a:fld id="{76E86655-FCA9-0041-89C1-E164B9F8E906}" type="datetimeFigureOut">
              <a:rPr lang="de-DE" smtClean="0"/>
              <a:t>05.05.2026</a:t>
            </a:fld>
            <a:endParaRPr lang="de-DE"/>
          </a:p>
        </p:txBody>
      </p:sp>
      <p:sp>
        <p:nvSpPr>
          <p:cNvPr id="4" name="Folienbildplatzhalt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10248" y="4923879"/>
            <a:ext cx="5681980" cy="402862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18091"/>
            <a:ext cx="3077739" cy="513348"/>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3092" y="9718091"/>
            <a:ext cx="3077739" cy="513348"/>
          </a:xfrm>
          <a:prstGeom prst="rect">
            <a:avLst/>
          </a:prstGeom>
        </p:spPr>
        <p:txBody>
          <a:bodyPr vert="horz" lIns="99048" tIns="49524" rIns="99048" bIns="49524" rtlCol="0" anchor="b"/>
          <a:lstStyle>
            <a:lvl1pPr algn="r">
              <a:defRPr sz="1300"/>
            </a:lvl1pPr>
          </a:lstStyle>
          <a:p>
            <a:fld id="{2B17BC69-8AF6-CE43-9322-66E14DE9EE11}" type="slidenum">
              <a:rPr lang="de-DE" smtClean="0"/>
              <a:t>‹Nr.›</a:t>
            </a:fld>
            <a:endParaRPr lang="de-DE"/>
          </a:p>
        </p:txBody>
      </p:sp>
    </p:spTree>
    <p:extLst>
      <p:ext uri="{BB962C8B-B14F-4D97-AF65-F5344CB8AC3E}">
        <p14:creationId xmlns:p14="http://schemas.microsoft.com/office/powerpoint/2010/main" val="320161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2B17BC69-8AF6-CE43-9322-66E14DE9EE11}" type="slidenum">
              <a:rPr lang="de-DE" smtClean="0"/>
              <a:t>1</a:t>
            </a:fld>
            <a:endParaRPr lang="de-DE"/>
          </a:p>
        </p:txBody>
      </p:sp>
    </p:spTree>
    <p:extLst>
      <p:ext uri="{BB962C8B-B14F-4D97-AF65-F5344CB8AC3E}">
        <p14:creationId xmlns:p14="http://schemas.microsoft.com/office/powerpoint/2010/main" val="182135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C58FBA5E-3944-DF4D-88BC-F98DE3F1E560}"/>
              </a:ext>
            </a:extLst>
          </p:cNvPr>
          <p:cNvSpPr>
            <a:spLocks noGrp="1"/>
          </p:cNvSpPr>
          <p:nvPr>
            <p:ph type="ftr" sz="quarter" idx="10"/>
          </p:nvPr>
        </p:nvSpPr>
        <p:spPr>
          <a:xfrm>
            <a:off x="6951211" y="6266671"/>
            <a:ext cx="3457576" cy="365125"/>
          </a:xfrm>
        </p:spPr>
        <p:txBody>
          <a:bodyPr/>
          <a:lstStyle/>
          <a:p>
            <a:r>
              <a:rPr lang="de-DE"/>
              <a:t>Vorname Familiennamen</a:t>
            </a:r>
            <a:endParaRPr lang="de-DE" dirty="0"/>
          </a:p>
        </p:txBody>
      </p:sp>
      <p:sp>
        <p:nvSpPr>
          <p:cNvPr id="4" name="Foliennummernplatzhalter 3">
            <a:extLst>
              <a:ext uri="{FF2B5EF4-FFF2-40B4-BE49-F238E27FC236}">
                <a16:creationId xmlns:a16="http://schemas.microsoft.com/office/drawing/2014/main" id="{DB36EB0F-BA43-7C48-8C1F-738BABC9465D}"/>
              </a:ext>
            </a:extLst>
          </p:cNvPr>
          <p:cNvSpPr>
            <a:spLocks noGrp="1"/>
          </p:cNvSpPr>
          <p:nvPr>
            <p:ph type="sldNum" sz="quarter" idx="11"/>
          </p:nvPr>
        </p:nvSpPr>
        <p:spPr>
          <a:xfrm>
            <a:off x="10694880" y="6266671"/>
            <a:ext cx="669132" cy="365125"/>
          </a:xfrm>
        </p:spPr>
        <p:txBody>
          <a:bodyPr/>
          <a:lstStyle/>
          <a:p>
            <a:fld id="{085A3FAF-05EA-574B-870E-3335AFA96D69}" type="slidenum">
              <a:rPr lang="de-DE" smtClean="0"/>
              <a:pPr/>
              <a:t>‹Nr.›</a:t>
            </a:fld>
            <a:endParaRPr lang="de-DE" dirty="0"/>
          </a:p>
        </p:txBody>
      </p:sp>
      <p:sp>
        <p:nvSpPr>
          <p:cNvPr id="5" name="Datumsplatzhalter 4">
            <a:extLst>
              <a:ext uri="{FF2B5EF4-FFF2-40B4-BE49-F238E27FC236}">
                <a16:creationId xmlns:a16="http://schemas.microsoft.com/office/drawing/2014/main" id="{934C149E-56CB-024C-9029-5DF28C66EF39}"/>
              </a:ext>
            </a:extLst>
          </p:cNvPr>
          <p:cNvSpPr>
            <a:spLocks noGrp="1"/>
          </p:cNvSpPr>
          <p:nvPr>
            <p:ph type="dt" sz="half" idx="12"/>
          </p:nvPr>
        </p:nvSpPr>
        <p:spPr>
          <a:xfrm>
            <a:off x="1015297" y="6266671"/>
            <a:ext cx="5649821" cy="365125"/>
          </a:xfrm>
        </p:spPr>
        <p:txBody>
          <a:bodyPr/>
          <a:lstStyle/>
          <a:p>
            <a:r>
              <a:rPr lang="de-DE"/>
              <a:t>Titel der Präsentation | 20.08.2019</a:t>
            </a:r>
            <a:endParaRPr lang="de-DE" dirty="0"/>
          </a:p>
        </p:txBody>
      </p:sp>
    </p:spTree>
    <p:extLst>
      <p:ext uri="{BB962C8B-B14F-4D97-AF65-F5344CB8AC3E}">
        <p14:creationId xmlns:p14="http://schemas.microsoft.com/office/powerpoint/2010/main" val="80345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842FCD-2893-2749-ADFC-E3AB59B10BDE}"/>
              </a:ext>
            </a:extLst>
          </p:cNvPr>
          <p:cNvSpPr>
            <a:spLocks noGrp="1"/>
          </p:cNvSpPr>
          <p:nvPr>
            <p:ph type="title"/>
          </p:nvPr>
        </p:nvSpPr>
        <p:spPr/>
        <p:txBody>
          <a:bodyPr/>
          <a:lstStyle/>
          <a:p>
            <a:r>
              <a:rPr lang="de-DE" dirty="0"/>
              <a:t>Mastertitelformat bearbeiten</a:t>
            </a:r>
          </a:p>
        </p:txBody>
      </p:sp>
      <p:sp>
        <p:nvSpPr>
          <p:cNvPr id="9" name="Fußzeilenplatzhalter 2">
            <a:extLst>
              <a:ext uri="{FF2B5EF4-FFF2-40B4-BE49-F238E27FC236}">
                <a16:creationId xmlns:a16="http://schemas.microsoft.com/office/drawing/2014/main" id="{0EA80CFB-BADF-5B44-89D3-F87C8812A615}"/>
              </a:ext>
            </a:extLst>
          </p:cNvPr>
          <p:cNvSpPr>
            <a:spLocks noGrp="1"/>
          </p:cNvSpPr>
          <p:nvPr>
            <p:ph type="ftr" sz="quarter" idx="10"/>
          </p:nvPr>
        </p:nvSpPr>
        <p:spPr>
          <a:xfrm>
            <a:off x="6951211" y="6266671"/>
            <a:ext cx="3457576" cy="365125"/>
          </a:xfrm>
        </p:spPr>
        <p:txBody>
          <a:bodyPr/>
          <a:lstStyle/>
          <a:p>
            <a:r>
              <a:rPr lang="de-DE"/>
              <a:t>Vorname Familiennamen</a:t>
            </a:r>
            <a:endParaRPr lang="de-DE" dirty="0"/>
          </a:p>
        </p:txBody>
      </p:sp>
      <p:sp>
        <p:nvSpPr>
          <p:cNvPr id="10" name="Foliennummernplatzhalter 3">
            <a:extLst>
              <a:ext uri="{FF2B5EF4-FFF2-40B4-BE49-F238E27FC236}">
                <a16:creationId xmlns:a16="http://schemas.microsoft.com/office/drawing/2014/main" id="{779978AC-A1A4-3943-AEA0-CE4160BBDCA0}"/>
              </a:ext>
            </a:extLst>
          </p:cNvPr>
          <p:cNvSpPr>
            <a:spLocks noGrp="1"/>
          </p:cNvSpPr>
          <p:nvPr>
            <p:ph type="sldNum" sz="quarter" idx="11"/>
          </p:nvPr>
        </p:nvSpPr>
        <p:spPr>
          <a:xfrm>
            <a:off x="10694880" y="6266671"/>
            <a:ext cx="669132" cy="365125"/>
          </a:xfrm>
        </p:spPr>
        <p:txBody>
          <a:bodyPr/>
          <a:lstStyle/>
          <a:p>
            <a:fld id="{085A3FAF-05EA-574B-870E-3335AFA96D69}" type="slidenum">
              <a:rPr lang="de-DE" smtClean="0"/>
              <a:pPr/>
              <a:t>‹Nr.›</a:t>
            </a:fld>
            <a:endParaRPr lang="de-DE" dirty="0"/>
          </a:p>
        </p:txBody>
      </p:sp>
      <p:sp>
        <p:nvSpPr>
          <p:cNvPr id="11" name="Datumsplatzhalter 4">
            <a:extLst>
              <a:ext uri="{FF2B5EF4-FFF2-40B4-BE49-F238E27FC236}">
                <a16:creationId xmlns:a16="http://schemas.microsoft.com/office/drawing/2014/main" id="{BB8DED9B-0B8B-AB46-838D-21A136AEDAE0}"/>
              </a:ext>
            </a:extLst>
          </p:cNvPr>
          <p:cNvSpPr>
            <a:spLocks noGrp="1"/>
          </p:cNvSpPr>
          <p:nvPr>
            <p:ph type="dt" sz="half" idx="12"/>
          </p:nvPr>
        </p:nvSpPr>
        <p:spPr>
          <a:xfrm>
            <a:off x="1015297" y="6266671"/>
            <a:ext cx="5649821" cy="365125"/>
          </a:xfrm>
        </p:spPr>
        <p:txBody>
          <a:bodyPr/>
          <a:lstStyle/>
          <a:p>
            <a:r>
              <a:rPr lang="de-DE"/>
              <a:t>Titel der Präsentation | 20.08.2019</a:t>
            </a:r>
            <a:endParaRPr lang="de-DE" dirty="0"/>
          </a:p>
        </p:txBody>
      </p:sp>
    </p:spTree>
    <p:extLst>
      <p:ext uri="{BB962C8B-B14F-4D97-AF65-F5344CB8AC3E}">
        <p14:creationId xmlns:p14="http://schemas.microsoft.com/office/powerpoint/2010/main" val="345070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7267F7DA-760D-F846-99CE-4ACFEB193B8F}"/>
              </a:ext>
            </a:extLst>
          </p:cNvPr>
          <p:cNvSpPr>
            <a:spLocks noGrp="1"/>
          </p:cNvSpPr>
          <p:nvPr>
            <p:ph type="title"/>
          </p:nvPr>
        </p:nvSpPr>
        <p:spPr>
          <a:xfrm>
            <a:off x="1015299" y="845032"/>
            <a:ext cx="9283246" cy="845656"/>
          </a:xfrm>
          <a:prstGeom prst="rect">
            <a:avLst/>
          </a:prstGeom>
        </p:spPr>
        <p:txBody>
          <a:bodyPr vert="horz" lIns="91440" tIns="45720" rIns="91440" bIns="45720" rtlCol="0" anchor="ctr">
            <a:normAutofit/>
          </a:bodyPr>
          <a:lstStyle/>
          <a:p>
            <a:r>
              <a:rPr lang="de-DE" dirty="0"/>
              <a:t>Mastertitelformat bearbeiten</a:t>
            </a:r>
          </a:p>
        </p:txBody>
      </p:sp>
      <p:sp>
        <p:nvSpPr>
          <p:cNvPr id="8" name="Textplatzhalter 2">
            <a:extLst>
              <a:ext uri="{FF2B5EF4-FFF2-40B4-BE49-F238E27FC236}">
                <a16:creationId xmlns:a16="http://schemas.microsoft.com/office/drawing/2014/main" id="{26161F96-D803-CA4D-8D04-7A5635CD0BD3}"/>
              </a:ext>
            </a:extLst>
          </p:cNvPr>
          <p:cNvSpPr>
            <a:spLocks noGrp="1"/>
          </p:cNvSpPr>
          <p:nvPr>
            <p:ph idx="1"/>
          </p:nvPr>
        </p:nvSpPr>
        <p:spPr>
          <a:xfrm>
            <a:off x="1015298" y="1825625"/>
            <a:ext cx="9283247" cy="4187343"/>
          </a:xfrm>
          <a:prstGeom prst="rect">
            <a:avLst/>
          </a:prstGeom>
        </p:spPr>
        <p:txBody>
          <a:bodyPr vert="horz" lIns="91440" tIns="45720" rIns="91440" bIns="45720" rtlCol="0">
            <a:normAutofit/>
          </a:bodyPr>
          <a:lstStyle>
            <a:lvl1pPr marL="0" indent="0">
              <a:buNone/>
              <a:defRPr/>
            </a:lvl1pPr>
          </a:lstStyle>
          <a:p>
            <a:pPr lvl="0"/>
            <a:r>
              <a:rPr lang="de-DE" dirty="0"/>
              <a:t>Mastertextformat bearbeiten</a:t>
            </a:r>
          </a:p>
        </p:txBody>
      </p:sp>
      <p:sp>
        <p:nvSpPr>
          <p:cNvPr id="12" name="Fußzeilenplatzhalter 2">
            <a:extLst>
              <a:ext uri="{FF2B5EF4-FFF2-40B4-BE49-F238E27FC236}">
                <a16:creationId xmlns:a16="http://schemas.microsoft.com/office/drawing/2014/main" id="{14A6F278-916F-B04F-9020-5829DB0C4BC4}"/>
              </a:ext>
            </a:extLst>
          </p:cNvPr>
          <p:cNvSpPr>
            <a:spLocks noGrp="1"/>
          </p:cNvSpPr>
          <p:nvPr>
            <p:ph type="ftr" sz="quarter" idx="10"/>
          </p:nvPr>
        </p:nvSpPr>
        <p:spPr>
          <a:xfrm>
            <a:off x="6951211" y="6266671"/>
            <a:ext cx="3457576" cy="365125"/>
          </a:xfrm>
        </p:spPr>
        <p:txBody>
          <a:bodyPr/>
          <a:lstStyle/>
          <a:p>
            <a:r>
              <a:rPr lang="de-DE"/>
              <a:t>Vorname Familiennamen</a:t>
            </a:r>
            <a:endParaRPr lang="de-DE" dirty="0"/>
          </a:p>
        </p:txBody>
      </p:sp>
      <p:sp>
        <p:nvSpPr>
          <p:cNvPr id="13" name="Foliennummernplatzhalter 3">
            <a:extLst>
              <a:ext uri="{FF2B5EF4-FFF2-40B4-BE49-F238E27FC236}">
                <a16:creationId xmlns:a16="http://schemas.microsoft.com/office/drawing/2014/main" id="{AE407FF3-FBCF-6445-B50B-89A6BD53915B}"/>
              </a:ext>
            </a:extLst>
          </p:cNvPr>
          <p:cNvSpPr>
            <a:spLocks noGrp="1"/>
          </p:cNvSpPr>
          <p:nvPr>
            <p:ph type="sldNum" sz="quarter" idx="11"/>
          </p:nvPr>
        </p:nvSpPr>
        <p:spPr>
          <a:xfrm>
            <a:off x="10694880" y="6266671"/>
            <a:ext cx="669132" cy="365125"/>
          </a:xfrm>
        </p:spPr>
        <p:txBody>
          <a:bodyPr/>
          <a:lstStyle/>
          <a:p>
            <a:fld id="{085A3FAF-05EA-574B-870E-3335AFA96D69}" type="slidenum">
              <a:rPr lang="de-DE" smtClean="0"/>
              <a:pPr/>
              <a:t>‹Nr.›</a:t>
            </a:fld>
            <a:endParaRPr lang="de-DE" dirty="0"/>
          </a:p>
        </p:txBody>
      </p:sp>
      <p:sp>
        <p:nvSpPr>
          <p:cNvPr id="14" name="Datumsplatzhalter 4">
            <a:extLst>
              <a:ext uri="{FF2B5EF4-FFF2-40B4-BE49-F238E27FC236}">
                <a16:creationId xmlns:a16="http://schemas.microsoft.com/office/drawing/2014/main" id="{6FDF4E8C-1163-5C42-BD04-4DB573F006F7}"/>
              </a:ext>
            </a:extLst>
          </p:cNvPr>
          <p:cNvSpPr>
            <a:spLocks noGrp="1"/>
          </p:cNvSpPr>
          <p:nvPr>
            <p:ph type="dt" sz="half" idx="12"/>
          </p:nvPr>
        </p:nvSpPr>
        <p:spPr>
          <a:xfrm>
            <a:off x="1015297" y="6266671"/>
            <a:ext cx="5649821" cy="365125"/>
          </a:xfrm>
        </p:spPr>
        <p:txBody>
          <a:bodyPr/>
          <a:lstStyle/>
          <a:p>
            <a:r>
              <a:rPr lang="de-DE"/>
              <a:t>Titel der Präsentation | 20.08.2019</a:t>
            </a:r>
            <a:endParaRPr lang="de-DE" dirty="0"/>
          </a:p>
        </p:txBody>
      </p:sp>
    </p:spTree>
    <p:extLst>
      <p:ext uri="{BB962C8B-B14F-4D97-AF65-F5344CB8AC3E}">
        <p14:creationId xmlns:p14="http://schemas.microsoft.com/office/powerpoint/2010/main" val="1342065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5DDBFA-EBD8-0F43-A451-7A2D9AC638C7}"/>
              </a:ext>
            </a:extLst>
          </p:cNvPr>
          <p:cNvSpPr>
            <a:spLocks noGrp="1"/>
          </p:cNvSpPr>
          <p:nvPr>
            <p:ph idx="1"/>
          </p:nvPr>
        </p:nvSpPr>
        <p:spPr>
          <a:xfrm>
            <a:off x="1015298" y="1825625"/>
            <a:ext cx="9283247" cy="4187343"/>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itel 3">
            <a:extLst>
              <a:ext uri="{FF2B5EF4-FFF2-40B4-BE49-F238E27FC236}">
                <a16:creationId xmlns:a16="http://schemas.microsoft.com/office/drawing/2014/main" id="{A00A4630-B9C4-E249-ADBF-1E047F1F442B}"/>
              </a:ext>
            </a:extLst>
          </p:cNvPr>
          <p:cNvSpPr>
            <a:spLocks noGrp="1"/>
          </p:cNvSpPr>
          <p:nvPr>
            <p:ph type="title"/>
          </p:nvPr>
        </p:nvSpPr>
        <p:spPr/>
        <p:txBody>
          <a:bodyPr/>
          <a:lstStyle/>
          <a:p>
            <a:r>
              <a:rPr lang="de-DE"/>
              <a:t>Mastertitelformat bearbeiten</a:t>
            </a:r>
          </a:p>
        </p:txBody>
      </p:sp>
      <p:sp>
        <p:nvSpPr>
          <p:cNvPr id="7" name="Fußzeilenplatzhalter 2">
            <a:extLst>
              <a:ext uri="{FF2B5EF4-FFF2-40B4-BE49-F238E27FC236}">
                <a16:creationId xmlns:a16="http://schemas.microsoft.com/office/drawing/2014/main" id="{BAF36EF8-8D50-8746-98D3-96C6C9B1D0E5}"/>
              </a:ext>
            </a:extLst>
          </p:cNvPr>
          <p:cNvSpPr>
            <a:spLocks noGrp="1"/>
          </p:cNvSpPr>
          <p:nvPr>
            <p:ph type="ftr" sz="quarter" idx="10"/>
          </p:nvPr>
        </p:nvSpPr>
        <p:spPr>
          <a:xfrm>
            <a:off x="6951211" y="6266671"/>
            <a:ext cx="3457576" cy="365125"/>
          </a:xfrm>
        </p:spPr>
        <p:txBody>
          <a:bodyPr/>
          <a:lstStyle/>
          <a:p>
            <a:r>
              <a:rPr lang="de-DE"/>
              <a:t>Vorname Familiennamen</a:t>
            </a:r>
            <a:endParaRPr lang="de-DE" dirty="0"/>
          </a:p>
        </p:txBody>
      </p:sp>
      <p:sp>
        <p:nvSpPr>
          <p:cNvPr id="11" name="Foliennummernplatzhalter 3">
            <a:extLst>
              <a:ext uri="{FF2B5EF4-FFF2-40B4-BE49-F238E27FC236}">
                <a16:creationId xmlns:a16="http://schemas.microsoft.com/office/drawing/2014/main" id="{D0A54CFE-BE58-A94B-967F-5F61AAE386A5}"/>
              </a:ext>
            </a:extLst>
          </p:cNvPr>
          <p:cNvSpPr>
            <a:spLocks noGrp="1"/>
          </p:cNvSpPr>
          <p:nvPr>
            <p:ph type="sldNum" sz="quarter" idx="11"/>
          </p:nvPr>
        </p:nvSpPr>
        <p:spPr>
          <a:xfrm>
            <a:off x="10694880" y="6266671"/>
            <a:ext cx="669132" cy="365125"/>
          </a:xfrm>
        </p:spPr>
        <p:txBody>
          <a:bodyPr/>
          <a:lstStyle/>
          <a:p>
            <a:fld id="{085A3FAF-05EA-574B-870E-3335AFA96D69}" type="slidenum">
              <a:rPr lang="de-DE" smtClean="0"/>
              <a:pPr/>
              <a:t>‹Nr.›</a:t>
            </a:fld>
            <a:endParaRPr lang="de-DE" dirty="0"/>
          </a:p>
        </p:txBody>
      </p:sp>
      <p:sp>
        <p:nvSpPr>
          <p:cNvPr id="12" name="Datumsplatzhalter 4">
            <a:extLst>
              <a:ext uri="{FF2B5EF4-FFF2-40B4-BE49-F238E27FC236}">
                <a16:creationId xmlns:a16="http://schemas.microsoft.com/office/drawing/2014/main" id="{01E50560-6A3A-244B-A0E5-90914E13A563}"/>
              </a:ext>
            </a:extLst>
          </p:cNvPr>
          <p:cNvSpPr>
            <a:spLocks noGrp="1"/>
          </p:cNvSpPr>
          <p:nvPr>
            <p:ph type="dt" sz="half" idx="12"/>
          </p:nvPr>
        </p:nvSpPr>
        <p:spPr>
          <a:xfrm>
            <a:off x="1015297" y="6266671"/>
            <a:ext cx="5649821" cy="365125"/>
          </a:xfrm>
        </p:spPr>
        <p:txBody>
          <a:bodyPr/>
          <a:lstStyle/>
          <a:p>
            <a:r>
              <a:rPr lang="de-DE"/>
              <a:t>Titel der Präsentation | 20.08.2019</a:t>
            </a:r>
            <a:endParaRPr lang="de-DE" dirty="0"/>
          </a:p>
        </p:txBody>
      </p:sp>
    </p:spTree>
    <p:extLst>
      <p:ext uri="{BB962C8B-B14F-4D97-AF65-F5344CB8AC3E}">
        <p14:creationId xmlns:p14="http://schemas.microsoft.com/office/powerpoint/2010/main" val="158706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C77618-F24D-8641-8731-6AF2F627462F}"/>
              </a:ext>
            </a:extLst>
          </p:cNvPr>
          <p:cNvSpPr>
            <a:spLocks noGrp="1"/>
          </p:cNvSpPr>
          <p:nvPr>
            <p:ph type="title"/>
          </p:nvPr>
        </p:nvSpPr>
        <p:spPr/>
        <p:txBody>
          <a:bodyPr/>
          <a:lstStyle/>
          <a:p>
            <a:r>
              <a:rPr lang="de-DE"/>
              <a:t>Mastertitelformat bearbeiten</a:t>
            </a:r>
          </a:p>
        </p:txBody>
      </p:sp>
      <p:sp>
        <p:nvSpPr>
          <p:cNvPr id="8" name="Inhaltsplatzhalter 2">
            <a:extLst>
              <a:ext uri="{FF2B5EF4-FFF2-40B4-BE49-F238E27FC236}">
                <a16:creationId xmlns:a16="http://schemas.microsoft.com/office/drawing/2014/main" id="{7C5A5E0F-CCA5-E744-91F3-F4217192BBAC}"/>
              </a:ext>
            </a:extLst>
          </p:cNvPr>
          <p:cNvSpPr>
            <a:spLocks noGrp="1"/>
          </p:cNvSpPr>
          <p:nvPr>
            <p:ph idx="1"/>
          </p:nvPr>
        </p:nvSpPr>
        <p:spPr>
          <a:xfrm>
            <a:off x="1015299" y="1825625"/>
            <a:ext cx="5080702" cy="41886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Inhaltsplatzhalter 2">
            <a:extLst>
              <a:ext uri="{FF2B5EF4-FFF2-40B4-BE49-F238E27FC236}">
                <a16:creationId xmlns:a16="http://schemas.microsoft.com/office/drawing/2014/main" id="{AECF6C29-4BEE-6F4E-9EDF-C167BEF78018}"/>
              </a:ext>
            </a:extLst>
          </p:cNvPr>
          <p:cNvSpPr>
            <a:spLocks noGrp="1"/>
          </p:cNvSpPr>
          <p:nvPr>
            <p:ph idx="13"/>
          </p:nvPr>
        </p:nvSpPr>
        <p:spPr>
          <a:xfrm>
            <a:off x="6096000" y="1824330"/>
            <a:ext cx="5080702" cy="4188638"/>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Fußzeilenplatzhalter 2">
            <a:extLst>
              <a:ext uri="{FF2B5EF4-FFF2-40B4-BE49-F238E27FC236}">
                <a16:creationId xmlns:a16="http://schemas.microsoft.com/office/drawing/2014/main" id="{292D5E46-E82C-184B-A0C5-0DB37C38226A}"/>
              </a:ext>
            </a:extLst>
          </p:cNvPr>
          <p:cNvSpPr>
            <a:spLocks noGrp="1"/>
          </p:cNvSpPr>
          <p:nvPr>
            <p:ph type="ftr" sz="quarter" idx="10"/>
          </p:nvPr>
        </p:nvSpPr>
        <p:spPr>
          <a:xfrm>
            <a:off x="6951211" y="6266671"/>
            <a:ext cx="3457576" cy="365125"/>
          </a:xfrm>
        </p:spPr>
        <p:txBody>
          <a:bodyPr/>
          <a:lstStyle/>
          <a:p>
            <a:r>
              <a:rPr lang="de-DE"/>
              <a:t>Vorname Familiennamen</a:t>
            </a:r>
            <a:endParaRPr lang="de-DE" dirty="0"/>
          </a:p>
        </p:txBody>
      </p:sp>
      <p:sp>
        <p:nvSpPr>
          <p:cNvPr id="14" name="Foliennummernplatzhalter 3">
            <a:extLst>
              <a:ext uri="{FF2B5EF4-FFF2-40B4-BE49-F238E27FC236}">
                <a16:creationId xmlns:a16="http://schemas.microsoft.com/office/drawing/2014/main" id="{84B089F8-CB91-B94A-991D-A67AEF0B2231}"/>
              </a:ext>
            </a:extLst>
          </p:cNvPr>
          <p:cNvSpPr>
            <a:spLocks noGrp="1"/>
          </p:cNvSpPr>
          <p:nvPr>
            <p:ph type="sldNum" sz="quarter" idx="11"/>
          </p:nvPr>
        </p:nvSpPr>
        <p:spPr>
          <a:xfrm>
            <a:off x="10694880" y="6266671"/>
            <a:ext cx="669132" cy="365125"/>
          </a:xfrm>
        </p:spPr>
        <p:txBody>
          <a:bodyPr/>
          <a:lstStyle/>
          <a:p>
            <a:fld id="{085A3FAF-05EA-574B-870E-3335AFA96D69}" type="slidenum">
              <a:rPr lang="de-DE" smtClean="0"/>
              <a:pPr/>
              <a:t>‹Nr.›</a:t>
            </a:fld>
            <a:endParaRPr lang="de-DE" dirty="0"/>
          </a:p>
        </p:txBody>
      </p:sp>
      <p:sp>
        <p:nvSpPr>
          <p:cNvPr id="15" name="Datumsplatzhalter 4">
            <a:extLst>
              <a:ext uri="{FF2B5EF4-FFF2-40B4-BE49-F238E27FC236}">
                <a16:creationId xmlns:a16="http://schemas.microsoft.com/office/drawing/2014/main" id="{1236E592-926C-9B4C-BC32-9F67EB5CA1C4}"/>
              </a:ext>
            </a:extLst>
          </p:cNvPr>
          <p:cNvSpPr>
            <a:spLocks noGrp="1"/>
          </p:cNvSpPr>
          <p:nvPr>
            <p:ph type="dt" sz="half" idx="12"/>
          </p:nvPr>
        </p:nvSpPr>
        <p:spPr>
          <a:xfrm>
            <a:off x="1015297" y="6266671"/>
            <a:ext cx="5649821" cy="365125"/>
          </a:xfrm>
        </p:spPr>
        <p:txBody>
          <a:bodyPr/>
          <a:lstStyle/>
          <a:p>
            <a:r>
              <a:rPr lang="de-DE"/>
              <a:t>Titel der Präsentation | 20.08.2019</a:t>
            </a:r>
            <a:endParaRPr lang="de-DE" dirty="0"/>
          </a:p>
        </p:txBody>
      </p:sp>
    </p:spTree>
    <p:extLst>
      <p:ext uri="{BB962C8B-B14F-4D97-AF65-F5344CB8AC3E}">
        <p14:creationId xmlns:p14="http://schemas.microsoft.com/office/powerpoint/2010/main" val="1244075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4F413912-5381-A94C-AEE7-3A46EF081CF5}"/>
              </a:ext>
            </a:extLst>
          </p:cNvPr>
          <p:cNvSpPr>
            <a:spLocks noGrp="1"/>
          </p:cNvSpPr>
          <p:nvPr>
            <p:ph type="title"/>
          </p:nvPr>
        </p:nvSpPr>
        <p:spPr>
          <a:xfrm>
            <a:off x="1015299" y="845032"/>
            <a:ext cx="9283246" cy="845656"/>
          </a:xfrm>
          <a:prstGeom prst="rect">
            <a:avLst/>
          </a:prstGeom>
        </p:spPr>
        <p:txBody>
          <a:bodyPr vert="horz" lIns="91440" tIns="45720" rIns="91440" bIns="45720" rtlCol="0" anchor="ctr">
            <a:normAutofit/>
          </a:bodyPr>
          <a:lstStyle/>
          <a:p>
            <a:r>
              <a:rPr lang="de-DE" dirty="0"/>
              <a:t>Mastertitelformat bearbeiten</a:t>
            </a:r>
          </a:p>
        </p:txBody>
      </p:sp>
      <p:sp>
        <p:nvSpPr>
          <p:cNvPr id="10" name="Inhaltsplatzhalter 2">
            <a:extLst>
              <a:ext uri="{FF2B5EF4-FFF2-40B4-BE49-F238E27FC236}">
                <a16:creationId xmlns:a16="http://schemas.microsoft.com/office/drawing/2014/main" id="{BB2F514D-7928-C743-BFC9-CB4F4D797D9E}"/>
              </a:ext>
            </a:extLst>
          </p:cNvPr>
          <p:cNvSpPr>
            <a:spLocks noGrp="1"/>
          </p:cNvSpPr>
          <p:nvPr>
            <p:ph idx="13"/>
          </p:nvPr>
        </p:nvSpPr>
        <p:spPr>
          <a:xfrm>
            <a:off x="1015297" y="2512291"/>
            <a:ext cx="10161405" cy="3500677"/>
          </a:xfrm>
        </p:spPr>
        <p:txBody>
          <a:bodyPr>
            <a:normAutofit/>
          </a:bodyPr>
          <a:lstStyle>
            <a:lvl1pPr marL="0" indent="0">
              <a:buNone/>
              <a:defRPr sz="25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de-DE" dirty="0"/>
          </a:p>
        </p:txBody>
      </p:sp>
      <p:sp>
        <p:nvSpPr>
          <p:cNvPr id="11" name="Textplatzhalter 2">
            <a:extLst>
              <a:ext uri="{FF2B5EF4-FFF2-40B4-BE49-F238E27FC236}">
                <a16:creationId xmlns:a16="http://schemas.microsoft.com/office/drawing/2014/main" id="{96ADBF27-385A-8843-9EDB-8BA5D408B46D}"/>
              </a:ext>
            </a:extLst>
          </p:cNvPr>
          <p:cNvSpPr>
            <a:spLocks noGrp="1"/>
          </p:cNvSpPr>
          <p:nvPr>
            <p:ph idx="1" hasCustomPrompt="1"/>
          </p:nvPr>
        </p:nvSpPr>
        <p:spPr>
          <a:xfrm>
            <a:off x="1015298" y="1788681"/>
            <a:ext cx="9283247" cy="723610"/>
          </a:xfrm>
          <a:prstGeom prst="rect">
            <a:avLst/>
          </a:prstGeom>
        </p:spPr>
        <p:txBody>
          <a:bodyPr vert="horz" lIns="91440" tIns="45720" rIns="91440" bIns="45720" rtlCol="0">
            <a:normAutofit/>
          </a:bodyPr>
          <a:lstStyle>
            <a:lvl1pPr marL="0" indent="0">
              <a:buNone/>
              <a:defRPr sz="2500">
                <a:latin typeface="Arial" panose="020B0604020202020204" pitchFamily="34" charset="0"/>
                <a:cs typeface="Arial" panose="020B0604020202020204" pitchFamily="34" charset="0"/>
              </a:defRPr>
            </a:lvl1pPr>
          </a:lstStyle>
          <a:p>
            <a:pPr lvl="0"/>
            <a:r>
              <a:rPr lang="de-DE" dirty="0"/>
              <a:t>Mastertextformat bearbeiten</a:t>
            </a:r>
          </a:p>
        </p:txBody>
      </p:sp>
      <p:sp>
        <p:nvSpPr>
          <p:cNvPr id="8" name="Fußzeilenplatzhalter 2">
            <a:extLst>
              <a:ext uri="{FF2B5EF4-FFF2-40B4-BE49-F238E27FC236}">
                <a16:creationId xmlns:a16="http://schemas.microsoft.com/office/drawing/2014/main" id="{CE7E4DCA-46D8-D744-87B7-0F76BEFF3352}"/>
              </a:ext>
            </a:extLst>
          </p:cNvPr>
          <p:cNvSpPr>
            <a:spLocks noGrp="1"/>
          </p:cNvSpPr>
          <p:nvPr>
            <p:ph type="ftr" sz="quarter" idx="10"/>
          </p:nvPr>
        </p:nvSpPr>
        <p:spPr>
          <a:xfrm>
            <a:off x="6951211" y="6266671"/>
            <a:ext cx="3457576" cy="365125"/>
          </a:xfrm>
        </p:spPr>
        <p:txBody>
          <a:bodyPr/>
          <a:lstStyle/>
          <a:p>
            <a:r>
              <a:rPr lang="de-DE"/>
              <a:t>Vorname Familiennamen</a:t>
            </a:r>
            <a:endParaRPr lang="de-DE" dirty="0"/>
          </a:p>
        </p:txBody>
      </p:sp>
      <p:sp>
        <p:nvSpPr>
          <p:cNvPr id="14" name="Foliennummernplatzhalter 3">
            <a:extLst>
              <a:ext uri="{FF2B5EF4-FFF2-40B4-BE49-F238E27FC236}">
                <a16:creationId xmlns:a16="http://schemas.microsoft.com/office/drawing/2014/main" id="{1C6D2A2E-87CD-264D-A6E5-4FEB0713C1F9}"/>
              </a:ext>
            </a:extLst>
          </p:cNvPr>
          <p:cNvSpPr>
            <a:spLocks noGrp="1"/>
          </p:cNvSpPr>
          <p:nvPr>
            <p:ph type="sldNum" sz="quarter" idx="11"/>
          </p:nvPr>
        </p:nvSpPr>
        <p:spPr>
          <a:xfrm>
            <a:off x="10694880" y="6266671"/>
            <a:ext cx="669132" cy="365125"/>
          </a:xfrm>
        </p:spPr>
        <p:txBody>
          <a:bodyPr/>
          <a:lstStyle/>
          <a:p>
            <a:fld id="{085A3FAF-05EA-574B-870E-3335AFA96D69}" type="slidenum">
              <a:rPr lang="de-DE" smtClean="0"/>
              <a:pPr/>
              <a:t>‹Nr.›</a:t>
            </a:fld>
            <a:endParaRPr lang="de-DE" dirty="0"/>
          </a:p>
        </p:txBody>
      </p:sp>
      <p:sp>
        <p:nvSpPr>
          <p:cNvPr id="15" name="Datumsplatzhalter 4">
            <a:extLst>
              <a:ext uri="{FF2B5EF4-FFF2-40B4-BE49-F238E27FC236}">
                <a16:creationId xmlns:a16="http://schemas.microsoft.com/office/drawing/2014/main" id="{B51CBB7A-D59B-EB4D-83F9-337012E96C6B}"/>
              </a:ext>
            </a:extLst>
          </p:cNvPr>
          <p:cNvSpPr>
            <a:spLocks noGrp="1"/>
          </p:cNvSpPr>
          <p:nvPr>
            <p:ph type="dt" sz="half" idx="12"/>
          </p:nvPr>
        </p:nvSpPr>
        <p:spPr>
          <a:xfrm>
            <a:off x="1015297" y="6266671"/>
            <a:ext cx="5649821" cy="365125"/>
          </a:xfrm>
        </p:spPr>
        <p:txBody>
          <a:bodyPr/>
          <a:lstStyle/>
          <a:p>
            <a:r>
              <a:rPr lang="de-DE"/>
              <a:t>Titel der Präsentation | 20.08.2019</a:t>
            </a:r>
            <a:endParaRPr lang="de-DE" dirty="0"/>
          </a:p>
        </p:txBody>
      </p:sp>
    </p:spTree>
    <p:extLst>
      <p:ext uri="{BB962C8B-B14F-4D97-AF65-F5344CB8AC3E}">
        <p14:creationId xmlns:p14="http://schemas.microsoft.com/office/powerpoint/2010/main" val="2175063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1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enutzerdefiniertes Layout">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B7F909E7-3B17-A04F-9FDB-D0B9B59E711B}"/>
              </a:ext>
            </a:extLst>
          </p:cNvPr>
          <p:cNvSpPr/>
          <p:nvPr userDrawn="1"/>
        </p:nvSpPr>
        <p:spPr>
          <a:xfrm>
            <a:off x="-1" y="6066692"/>
            <a:ext cx="6721719" cy="79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EB96A69-B266-2F46-8722-4588F9779EF9}"/>
              </a:ext>
            </a:extLst>
          </p:cNvPr>
          <p:cNvSpPr/>
          <p:nvPr userDrawn="1"/>
        </p:nvSpPr>
        <p:spPr>
          <a:xfrm>
            <a:off x="6781800" y="6068774"/>
            <a:ext cx="3716216" cy="79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5" name="Rechteck 14">
            <a:extLst>
              <a:ext uri="{FF2B5EF4-FFF2-40B4-BE49-F238E27FC236}">
                <a16:creationId xmlns:a16="http://schemas.microsoft.com/office/drawing/2014/main" id="{D17167AA-5895-2446-BACC-E7C91D19EB44}"/>
              </a:ext>
            </a:extLst>
          </p:cNvPr>
          <p:cNvSpPr/>
          <p:nvPr userDrawn="1"/>
        </p:nvSpPr>
        <p:spPr>
          <a:xfrm>
            <a:off x="10558098" y="6066692"/>
            <a:ext cx="1633902" cy="79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6" name="Rechteck 5">
            <a:extLst>
              <a:ext uri="{FF2B5EF4-FFF2-40B4-BE49-F238E27FC236}">
                <a16:creationId xmlns:a16="http://schemas.microsoft.com/office/drawing/2014/main" id="{AE83751C-D4D1-A044-AF17-F0B1F1F56173}"/>
              </a:ext>
            </a:extLst>
          </p:cNvPr>
          <p:cNvSpPr/>
          <p:nvPr userDrawn="1"/>
        </p:nvSpPr>
        <p:spPr>
          <a:xfrm>
            <a:off x="745552" y="611711"/>
            <a:ext cx="5148000" cy="5148000"/>
          </a:xfrm>
          <a:prstGeom prst="rect">
            <a:avLst/>
          </a:prstGeom>
          <a:solidFill>
            <a:srgbClr val="96C7DE"/>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dirty="0"/>
              <a:t>   </a:t>
            </a:r>
          </a:p>
        </p:txBody>
      </p:sp>
      <p:sp>
        <p:nvSpPr>
          <p:cNvPr id="8" name="Rechteck 7">
            <a:extLst>
              <a:ext uri="{FF2B5EF4-FFF2-40B4-BE49-F238E27FC236}">
                <a16:creationId xmlns:a16="http://schemas.microsoft.com/office/drawing/2014/main" id="{4BE93775-543D-8D4E-BCA7-B33A1A53FA18}"/>
              </a:ext>
            </a:extLst>
          </p:cNvPr>
          <p:cNvSpPr/>
          <p:nvPr userDrawn="1"/>
        </p:nvSpPr>
        <p:spPr>
          <a:xfrm>
            <a:off x="4574048" y="0"/>
            <a:ext cx="5148000" cy="5148000"/>
          </a:xfrm>
          <a:prstGeom prst="rect">
            <a:avLst/>
          </a:prstGeom>
          <a:solidFill>
            <a:srgbClr val="4FA9CB">
              <a:alpha val="3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dirty="0"/>
              <a:t>   </a:t>
            </a:r>
          </a:p>
        </p:txBody>
      </p:sp>
      <p:sp>
        <p:nvSpPr>
          <p:cNvPr id="12" name="Titel 1">
            <a:extLst>
              <a:ext uri="{FF2B5EF4-FFF2-40B4-BE49-F238E27FC236}">
                <a16:creationId xmlns:a16="http://schemas.microsoft.com/office/drawing/2014/main" id="{1C00694A-48AB-394F-876C-75533192B024}"/>
              </a:ext>
            </a:extLst>
          </p:cNvPr>
          <p:cNvSpPr>
            <a:spLocks noGrp="1"/>
          </p:cNvSpPr>
          <p:nvPr>
            <p:ph type="title"/>
          </p:nvPr>
        </p:nvSpPr>
        <p:spPr>
          <a:xfrm>
            <a:off x="1015299" y="845032"/>
            <a:ext cx="9283246" cy="845656"/>
          </a:xfrm>
        </p:spPr>
        <p:txBody>
          <a:bodyPr/>
          <a:lstStyle/>
          <a:p>
            <a:r>
              <a:rPr lang="de-DE" dirty="0"/>
              <a:t>Mastertitelformat bearbeiten</a:t>
            </a:r>
          </a:p>
        </p:txBody>
      </p:sp>
      <p:sp>
        <p:nvSpPr>
          <p:cNvPr id="9" name="Fußzeilenplatzhalter 5">
            <a:extLst>
              <a:ext uri="{FF2B5EF4-FFF2-40B4-BE49-F238E27FC236}">
                <a16:creationId xmlns:a16="http://schemas.microsoft.com/office/drawing/2014/main" id="{522E33D7-2DE5-F540-B1AB-201C01A265C5}"/>
              </a:ext>
            </a:extLst>
          </p:cNvPr>
          <p:cNvSpPr>
            <a:spLocks noGrp="1"/>
          </p:cNvSpPr>
          <p:nvPr>
            <p:ph type="ftr" sz="quarter" idx="3"/>
          </p:nvPr>
        </p:nvSpPr>
        <p:spPr>
          <a:xfrm>
            <a:off x="6951211" y="6266671"/>
            <a:ext cx="3457576" cy="365125"/>
          </a:xfrm>
          <a:prstGeom prst="rect">
            <a:avLst/>
          </a:prstGeom>
        </p:spPr>
        <p:txBody>
          <a:bodyPr vert="horz" lIns="91440" tIns="45720" rIns="91440" bIns="45720" rtlCol="0" anchor="ctr"/>
          <a:lstStyle>
            <a:lvl1pPr algn="l">
              <a:defRPr sz="1200" b="0" i="0">
                <a:solidFill>
                  <a:schemeClr val="tx1"/>
                </a:solidFill>
                <a:latin typeface="Arial" panose="020B0604020202020204" pitchFamily="34" charset="0"/>
                <a:cs typeface="Arial" panose="020B0604020202020204" pitchFamily="34" charset="0"/>
              </a:defRPr>
            </a:lvl1pPr>
          </a:lstStyle>
          <a:p>
            <a:r>
              <a:rPr lang="de-DE" dirty="0"/>
              <a:t>Stefan Dornauer</a:t>
            </a:r>
          </a:p>
          <a:p>
            <a:r>
              <a:rPr lang="de-DE" dirty="0"/>
              <a:t>Anita Kuprian</a:t>
            </a:r>
          </a:p>
        </p:txBody>
      </p:sp>
      <p:sp>
        <p:nvSpPr>
          <p:cNvPr id="10" name="Foliennummernplatzhalter 10">
            <a:extLst>
              <a:ext uri="{FF2B5EF4-FFF2-40B4-BE49-F238E27FC236}">
                <a16:creationId xmlns:a16="http://schemas.microsoft.com/office/drawing/2014/main" id="{16D28983-5B5B-AA41-BE02-6662FD2AD91B}"/>
              </a:ext>
            </a:extLst>
          </p:cNvPr>
          <p:cNvSpPr>
            <a:spLocks noGrp="1"/>
          </p:cNvSpPr>
          <p:nvPr>
            <p:ph type="sldNum" sz="quarter" idx="4"/>
          </p:nvPr>
        </p:nvSpPr>
        <p:spPr>
          <a:xfrm>
            <a:off x="10694880" y="6266671"/>
            <a:ext cx="669132" cy="365125"/>
          </a:xfrm>
          <a:prstGeom prst="rect">
            <a:avLst/>
          </a:prstGeom>
        </p:spPr>
        <p:txBody>
          <a:bodyPr vert="horz" lIns="91440" tIns="45720" rIns="91440" bIns="45720" rtlCol="0" anchor="ctr"/>
          <a:lstStyle>
            <a:lvl1pPr algn="l">
              <a:defRPr sz="1200" b="0" i="0">
                <a:solidFill>
                  <a:schemeClr val="tx1"/>
                </a:solidFill>
                <a:latin typeface="Arial" panose="020B0604020202020204" pitchFamily="34" charset="0"/>
                <a:cs typeface="Arial" panose="020B0604020202020204" pitchFamily="34" charset="0"/>
              </a:defRPr>
            </a:lvl1pPr>
          </a:lstStyle>
          <a:p>
            <a:fld id="{085A3FAF-05EA-574B-870E-3335AFA96D69}" type="slidenum">
              <a:rPr lang="de-DE" smtClean="0"/>
              <a:pPr/>
              <a:t>‹Nr.›</a:t>
            </a:fld>
            <a:endParaRPr lang="de-DE" dirty="0"/>
          </a:p>
        </p:txBody>
      </p:sp>
      <p:sp>
        <p:nvSpPr>
          <p:cNvPr id="11" name="Datumsplatzhalter 13">
            <a:extLst>
              <a:ext uri="{FF2B5EF4-FFF2-40B4-BE49-F238E27FC236}">
                <a16:creationId xmlns:a16="http://schemas.microsoft.com/office/drawing/2014/main" id="{6D5D595B-6B2A-7F47-B420-26FB9DC49C42}"/>
              </a:ext>
            </a:extLst>
          </p:cNvPr>
          <p:cNvSpPr>
            <a:spLocks noGrp="1"/>
          </p:cNvSpPr>
          <p:nvPr>
            <p:ph type="dt" sz="half" idx="2"/>
          </p:nvPr>
        </p:nvSpPr>
        <p:spPr>
          <a:xfrm>
            <a:off x="1015297" y="6266671"/>
            <a:ext cx="5649821" cy="365125"/>
          </a:xfrm>
          <a:prstGeom prst="rect">
            <a:avLst/>
          </a:prstGeom>
        </p:spPr>
        <p:txBody>
          <a:bodyPr vert="horz" lIns="91440" tIns="45720" rIns="91440" bIns="45720" rtlCol="0" anchor="ctr"/>
          <a:lstStyle>
            <a:lvl1pPr algn="l">
              <a:defRPr sz="1200" b="0" i="0">
                <a:solidFill>
                  <a:schemeClr val="tx1"/>
                </a:solidFill>
                <a:latin typeface="Arial" panose="020B0604020202020204" pitchFamily="34" charset="0"/>
                <a:cs typeface="Arial" panose="020B0604020202020204" pitchFamily="34" charset="0"/>
              </a:defRPr>
            </a:lvl1pPr>
          </a:lstStyle>
          <a:p>
            <a:r>
              <a:rPr lang="de-DE"/>
              <a:t>Grundlagen der IT-Anwendungsbetreuung | 21.10.2019</a:t>
            </a:r>
            <a:endParaRPr lang="de-DE" dirty="0"/>
          </a:p>
        </p:txBody>
      </p:sp>
      <p:pic>
        <p:nvPicPr>
          <p:cNvPr id="2" name="Grafik 1">
            <a:extLst>
              <a:ext uri="{FF2B5EF4-FFF2-40B4-BE49-F238E27FC236}">
                <a16:creationId xmlns:a16="http://schemas.microsoft.com/office/drawing/2014/main" id="{403F551F-D33A-3441-B621-4F8DAE25CAE0}"/>
              </a:ext>
            </a:extLst>
          </p:cNvPr>
          <p:cNvPicPr>
            <a:picLocks noChangeAspect="1"/>
          </p:cNvPicPr>
          <p:nvPr userDrawn="1"/>
        </p:nvPicPr>
        <p:blipFill>
          <a:blip r:embed="rId2"/>
          <a:stretch>
            <a:fillRect/>
          </a:stretch>
        </p:blipFill>
        <p:spPr>
          <a:xfrm>
            <a:off x="10544952" y="277850"/>
            <a:ext cx="1093749" cy="1093749"/>
          </a:xfrm>
          <a:prstGeom prst="rect">
            <a:avLst/>
          </a:prstGeom>
        </p:spPr>
      </p:pic>
    </p:spTree>
    <p:extLst>
      <p:ext uri="{BB962C8B-B14F-4D97-AF65-F5344CB8AC3E}">
        <p14:creationId xmlns:p14="http://schemas.microsoft.com/office/powerpoint/2010/main" val="224082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03A3A0F-96BD-B842-9DA0-18503E2A67A0}"/>
              </a:ext>
            </a:extLst>
          </p:cNvPr>
          <p:cNvSpPr>
            <a:spLocks noGrp="1"/>
          </p:cNvSpPr>
          <p:nvPr>
            <p:ph type="title"/>
          </p:nvPr>
        </p:nvSpPr>
        <p:spPr>
          <a:xfrm>
            <a:off x="1015299" y="845032"/>
            <a:ext cx="9283246" cy="845656"/>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819A8AC7-D6D3-9F49-9A06-23614AFF2D60}"/>
              </a:ext>
            </a:extLst>
          </p:cNvPr>
          <p:cNvSpPr>
            <a:spLocks noGrp="1"/>
          </p:cNvSpPr>
          <p:nvPr>
            <p:ph type="body" idx="1"/>
          </p:nvPr>
        </p:nvSpPr>
        <p:spPr>
          <a:xfrm>
            <a:off x="1015298" y="1825625"/>
            <a:ext cx="9283247"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a:extLst>
              <a:ext uri="{FF2B5EF4-FFF2-40B4-BE49-F238E27FC236}">
                <a16:creationId xmlns:a16="http://schemas.microsoft.com/office/drawing/2014/main" id="{DB16666F-522C-A045-B1C4-ACD34030739F}"/>
              </a:ext>
            </a:extLst>
          </p:cNvPr>
          <p:cNvSpPr>
            <a:spLocks noGrp="1"/>
          </p:cNvSpPr>
          <p:nvPr>
            <p:ph type="ftr" sz="quarter" idx="3"/>
          </p:nvPr>
        </p:nvSpPr>
        <p:spPr>
          <a:xfrm>
            <a:off x="6951211" y="6266671"/>
            <a:ext cx="3457576" cy="365125"/>
          </a:xfrm>
          <a:prstGeom prst="rect">
            <a:avLst/>
          </a:prstGeom>
        </p:spPr>
        <p:txBody>
          <a:bodyPr vert="horz" lIns="91440" tIns="45720" rIns="91440" bIns="45720" rtlCol="0" anchor="ctr"/>
          <a:lstStyle>
            <a:lvl1pPr algn="l">
              <a:defRPr sz="1300" b="0" i="0">
                <a:solidFill>
                  <a:schemeClr val="tx1"/>
                </a:solidFill>
                <a:latin typeface="Akagi Pro Book" panose="02000000000000000000" pitchFamily="2" charset="77"/>
                <a:cs typeface="Arial" panose="020B0604020202020204" pitchFamily="34" charset="0"/>
              </a:defRPr>
            </a:lvl1pPr>
          </a:lstStyle>
          <a:p>
            <a:r>
              <a:rPr lang="de-DE"/>
              <a:t>Vorname Familiennamen</a:t>
            </a:r>
            <a:endParaRPr lang="de-DE" dirty="0"/>
          </a:p>
        </p:txBody>
      </p:sp>
      <p:sp>
        <p:nvSpPr>
          <p:cNvPr id="11" name="Foliennummernplatzhalter 10">
            <a:extLst>
              <a:ext uri="{FF2B5EF4-FFF2-40B4-BE49-F238E27FC236}">
                <a16:creationId xmlns:a16="http://schemas.microsoft.com/office/drawing/2014/main" id="{3A334900-73F3-8441-9B24-F66D1092767C}"/>
              </a:ext>
            </a:extLst>
          </p:cNvPr>
          <p:cNvSpPr>
            <a:spLocks noGrp="1"/>
          </p:cNvSpPr>
          <p:nvPr>
            <p:ph type="sldNum" sz="quarter" idx="4"/>
          </p:nvPr>
        </p:nvSpPr>
        <p:spPr>
          <a:xfrm>
            <a:off x="10694880" y="6266671"/>
            <a:ext cx="669132" cy="365125"/>
          </a:xfrm>
          <a:prstGeom prst="rect">
            <a:avLst/>
          </a:prstGeom>
        </p:spPr>
        <p:txBody>
          <a:bodyPr vert="horz" lIns="91440" tIns="45720" rIns="91440" bIns="45720" rtlCol="0" anchor="ctr"/>
          <a:lstStyle>
            <a:lvl1pPr algn="l">
              <a:defRPr sz="1300" b="0" i="0">
                <a:solidFill>
                  <a:schemeClr val="tx1"/>
                </a:solidFill>
                <a:latin typeface="Akagi Pro Book" panose="02000000000000000000" pitchFamily="2" charset="77"/>
                <a:cs typeface="Arial" panose="020B0604020202020204" pitchFamily="34" charset="0"/>
              </a:defRPr>
            </a:lvl1pPr>
          </a:lstStyle>
          <a:p>
            <a:fld id="{085A3FAF-05EA-574B-870E-3335AFA96D69}" type="slidenum">
              <a:rPr lang="de-DE" smtClean="0"/>
              <a:pPr/>
              <a:t>‹Nr.›</a:t>
            </a:fld>
            <a:endParaRPr lang="de-DE" dirty="0"/>
          </a:p>
        </p:txBody>
      </p:sp>
      <p:sp>
        <p:nvSpPr>
          <p:cNvPr id="14" name="Datumsplatzhalter 13">
            <a:extLst>
              <a:ext uri="{FF2B5EF4-FFF2-40B4-BE49-F238E27FC236}">
                <a16:creationId xmlns:a16="http://schemas.microsoft.com/office/drawing/2014/main" id="{FB66FCBA-EE45-F34F-8A60-AF4FED7690F8}"/>
              </a:ext>
            </a:extLst>
          </p:cNvPr>
          <p:cNvSpPr>
            <a:spLocks noGrp="1"/>
          </p:cNvSpPr>
          <p:nvPr>
            <p:ph type="dt" sz="half" idx="2"/>
          </p:nvPr>
        </p:nvSpPr>
        <p:spPr>
          <a:xfrm>
            <a:off x="1015297" y="6266671"/>
            <a:ext cx="5649821" cy="365125"/>
          </a:xfrm>
          <a:prstGeom prst="rect">
            <a:avLst/>
          </a:prstGeom>
        </p:spPr>
        <p:txBody>
          <a:bodyPr vert="horz" lIns="91440" tIns="45720" rIns="91440" bIns="45720" rtlCol="0" anchor="ctr"/>
          <a:lstStyle>
            <a:lvl1pPr algn="l">
              <a:defRPr sz="1300" b="0" i="0">
                <a:solidFill>
                  <a:schemeClr val="tx1"/>
                </a:solidFill>
                <a:latin typeface="Akagi Pro Book" panose="02000000000000000000" pitchFamily="2" charset="77"/>
                <a:cs typeface="Arial" panose="020B0604020202020204" pitchFamily="34" charset="0"/>
              </a:defRPr>
            </a:lvl1pPr>
          </a:lstStyle>
          <a:p>
            <a:r>
              <a:rPr lang="de-DE"/>
              <a:t>Titel der Präsentation | 20.08.2019</a:t>
            </a:r>
            <a:endParaRPr lang="de-DE" dirty="0"/>
          </a:p>
        </p:txBody>
      </p:sp>
      <p:pic>
        <p:nvPicPr>
          <p:cNvPr id="7" name="Grafik 6">
            <a:extLst>
              <a:ext uri="{FF2B5EF4-FFF2-40B4-BE49-F238E27FC236}">
                <a16:creationId xmlns:a16="http://schemas.microsoft.com/office/drawing/2014/main" id="{E5D7653C-B491-1D41-8382-16A87C6ECCA7}"/>
              </a:ext>
            </a:extLst>
          </p:cNvPr>
          <p:cNvPicPr>
            <a:picLocks noChangeAspect="1"/>
          </p:cNvPicPr>
          <p:nvPr userDrawn="1"/>
        </p:nvPicPr>
        <p:blipFill>
          <a:blip r:embed="rId11"/>
          <a:stretch>
            <a:fillRect/>
          </a:stretch>
        </p:blipFill>
        <p:spPr>
          <a:xfrm>
            <a:off x="10536542" y="273744"/>
            <a:ext cx="1102831" cy="1102831"/>
          </a:xfrm>
          <a:prstGeom prst="rect">
            <a:avLst/>
          </a:prstGeom>
        </p:spPr>
      </p:pic>
    </p:spTree>
    <p:extLst>
      <p:ext uri="{BB962C8B-B14F-4D97-AF65-F5344CB8AC3E}">
        <p14:creationId xmlns:p14="http://schemas.microsoft.com/office/powerpoint/2010/main" val="2155835133"/>
      </p:ext>
    </p:extLst>
  </p:cSld>
  <p:clrMap bg1="lt1" tx1="dk1" bg2="lt2" tx2="dk2" accent1="accent1" accent2="accent2" accent3="accent3" accent4="accent4" accent5="accent5" accent6="accent6" hlink="hlink" folHlink="folHlink"/>
  <p:sldLayoutIdLst>
    <p:sldLayoutId id="2147483656" r:id="rId1"/>
    <p:sldLayoutId id="2147483654" r:id="rId2"/>
    <p:sldLayoutId id="2147483649" r:id="rId3"/>
    <p:sldLayoutId id="2147483650" r:id="rId4"/>
    <p:sldLayoutId id="2147483652" r:id="rId5"/>
    <p:sldLayoutId id="2147483651" r:id="rId6"/>
    <p:sldLayoutId id="2147483655" r:id="rId7"/>
    <p:sldLayoutId id="2147483657" r:id="rId8"/>
  </p:sldLayoutIdLst>
  <p:hf hdr="0"/>
  <p:txStyles>
    <p:titleStyle>
      <a:lvl1pPr algn="l" defTabSz="914400" rtl="0" eaLnBrk="1" latinLnBrk="0" hangingPunct="1">
        <a:lnSpc>
          <a:spcPct val="90000"/>
        </a:lnSpc>
        <a:spcBef>
          <a:spcPct val="0"/>
        </a:spcBef>
        <a:buNone/>
        <a:defRPr sz="2500" b="1" i="0" kern="1200">
          <a:solidFill>
            <a:schemeClr val="tx1"/>
          </a:solidFill>
          <a:latin typeface="Akagi Pro Bold" pitchFamily="50"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500" b="0" i="0" kern="1200">
          <a:solidFill>
            <a:schemeClr val="tx1"/>
          </a:solidFill>
          <a:latin typeface="Akagi Pro Book" panose="02000000000000000000"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itchFamily="2" charset="2"/>
        <a:buChar char="§"/>
        <a:defRPr sz="2500" b="0" i="0" kern="1200">
          <a:solidFill>
            <a:schemeClr val="tx1"/>
          </a:solidFill>
          <a:latin typeface="Akagi Pro Book" panose="02000000000000000000"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itchFamily="2" charset="2"/>
        <a:buChar char="§"/>
        <a:defRPr sz="2500" b="0" i="0" kern="1200">
          <a:solidFill>
            <a:schemeClr val="tx1"/>
          </a:solidFill>
          <a:latin typeface="Akagi Pro Book" panose="02000000000000000000"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itchFamily="2" charset="2"/>
        <a:buChar char="§"/>
        <a:defRPr sz="2500" b="0" i="0" kern="1200">
          <a:solidFill>
            <a:schemeClr val="tx1"/>
          </a:solidFill>
          <a:latin typeface="Akagi Pro Book" panose="02000000000000000000"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itchFamily="2" charset="2"/>
        <a:buChar char="§"/>
        <a:defRPr sz="2500" b="0" i="0" kern="1200">
          <a:solidFill>
            <a:schemeClr val="tx1"/>
          </a:solidFill>
          <a:latin typeface="Akagi Pro Book" panose="02000000000000000000"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usp.gv.at/hilfe-und-support/profilverwaltung/personifizierung.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KLM@statistik.gv.at" TargetMode="External"/><Relationship Id="rId2" Type="http://schemas.openxmlformats.org/officeDocument/2006/relationships/hyperlink" Target="mailto:KLM@statistik.gv.a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irol.gv.at/sicherheit/geoinformation/emissionskataster/anleitung-fuer-pruefberechtige-heizungs-und-klimaanlagendatenbank-tirol/" TargetMode="External"/><Relationship Id="rId2" Type="http://schemas.openxmlformats.org/officeDocument/2006/relationships/hyperlink" Target="https://www.tirol.gv.at/sicherheit/geoinformation/emissionskataster/heizungs-und-klimaanlagendatenbank-tiro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sp.gv.at/uspLoginDAS/loginform?TYPE=33554433&amp;REALMOID=06-0007894a-f4d4-1db6-8fae-6fa7ac120042&amp;GUID=&amp;SMAUTHREASON=0&amp;METHOD=GET&amp;SMAGENTNAME=$SM$DzSWlqmjbyFOIJ%2fSxNjUiqA7XpUjMynN38HxG4%2fOAP2%2fgaBmJ6LkxW7suj%2bZ9%2fac&amp;TARGET=$SM$https%3a%2f%2fmein%2eusp%2egv%2eat%2fPortal%2eNode%2fusp%2fsecure" TargetMode="External"/><Relationship Id="rId1" Type="http://schemas.openxmlformats.org/officeDocument/2006/relationships/slideLayout" Target="../slideLayouts/slideLayout2.xml"/><Relationship Id="rId4" Type="http://schemas.openxmlformats.org/officeDocument/2006/relationships/hyperlink" Target="https://tirol.anlagendatenbank.net/auth/login"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sp.gv.at/"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usp.gv.at/hilfe-und-support/registrieren.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60EE33DD-344A-B646-B572-9D90E9FA1B15}"/>
              </a:ext>
            </a:extLst>
          </p:cNvPr>
          <p:cNvSpPr>
            <a:spLocks noGrp="1"/>
          </p:cNvSpPr>
          <p:nvPr>
            <p:ph type="ftr" sz="quarter" idx="3"/>
          </p:nvPr>
        </p:nvSpPr>
        <p:spPr>
          <a:xfrm>
            <a:off x="6951211" y="6266671"/>
            <a:ext cx="3457576" cy="365125"/>
          </a:xfrm>
        </p:spPr>
        <p:txBody>
          <a:bodyPr/>
          <a:lstStyle/>
          <a:p>
            <a:r>
              <a:rPr lang="de-DE" dirty="0"/>
              <a:t>Stefan Hübsch, Christoph Haun,</a:t>
            </a:r>
          </a:p>
          <a:p>
            <a:r>
              <a:rPr lang="de-DE" dirty="0" err="1"/>
              <a:t>AdTLR</a:t>
            </a:r>
            <a:r>
              <a:rPr lang="de-DE" dirty="0"/>
              <a:t>, Heizungsanlagendatenbank</a:t>
            </a:r>
          </a:p>
        </p:txBody>
      </p:sp>
      <p:sp>
        <p:nvSpPr>
          <p:cNvPr id="6" name="Foliennummernplatzhalter 5">
            <a:extLst>
              <a:ext uri="{FF2B5EF4-FFF2-40B4-BE49-F238E27FC236}">
                <a16:creationId xmlns:a16="http://schemas.microsoft.com/office/drawing/2014/main" id="{9BEF4AEC-7FEF-604F-B10A-93130A8C96FE}"/>
              </a:ext>
            </a:extLst>
          </p:cNvPr>
          <p:cNvSpPr>
            <a:spLocks noGrp="1"/>
          </p:cNvSpPr>
          <p:nvPr>
            <p:ph type="sldNum" sz="quarter" idx="4"/>
          </p:nvPr>
        </p:nvSpPr>
        <p:spPr>
          <a:xfrm>
            <a:off x="10694880" y="6266671"/>
            <a:ext cx="669132" cy="365125"/>
          </a:xfrm>
        </p:spPr>
        <p:txBody>
          <a:bodyPr/>
          <a:lstStyle/>
          <a:p>
            <a:fld id="{085A3FAF-05EA-574B-870E-3335AFA96D69}" type="slidenum">
              <a:rPr lang="de-DE" smtClean="0"/>
              <a:pPr/>
              <a:t>1</a:t>
            </a:fld>
            <a:endParaRPr lang="de-DE" dirty="0"/>
          </a:p>
        </p:txBody>
      </p:sp>
      <p:sp>
        <p:nvSpPr>
          <p:cNvPr id="4" name="Datumsplatzhalter 3">
            <a:extLst>
              <a:ext uri="{FF2B5EF4-FFF2-40B4-BE49-F238E27FC236}">
                <a16:creationId xmlns:a16="http://schemas.microsoft.com/office/drawing/2014/main" id="{F12A3F8E-FB21-194C-B9D0-A44030C95D5F}"/>
              </a:ext>
            </a:extLst>
          </p:cNvPr>
          <p:cNvSpPr>
            <a:spLocks noGrp="1"/>
          </p:cNvSpPr>
          <p:nvPr>
            <p:ph type="dt" sz="half" idx="2"/>
          </p:nvPr>
        </p:nvSpPr>
        <p:spPr>
          <a:xfrm>
            <a:off x="1015297" y="6266671"/>
            <a:ext cx="5649821" cy="365125"/>
          </a:xfrm>
        </p:spPr>
        <p:txBody>
          <a:bodyPr/>
          <a:lstStyle/>
          <a:p>
            <a:r>
              <a:rPr lang="de-DE" sz="1200" dirty="0">
                <a:latin typeface="Akagi Pro Book" panose="02000000000000000000" pitchFamily="2" charset="77"/>
                <a:cs typeface="Arial" panose="020B0604020202020204" pitchFamily="34" charset="0"/>
              </a:rPr>
              <a:t>Schulung Heizungs- und Klimaanlagendatenbank</a:t>
            </a:r>
          </a:p>
        </p:txBody>
      </p:sp>
      <p:sp>
        <p:nvSpPr>
          <p:cNvPr id="9" name="Textfeld 8">
            <a:extLst>
              <a:ext uri="{FF2B5EF4-FFF2-40B4-BE49-F238E27FC236}">
                <a16:creationId xmlns:a16="http://schemas.microsoft.com/office/drawing/2014/main" id="{AE0C3D97-A804-899D-7EF9-183C5E48875C}"/>
              </a:ext>
            </a:extLst>
          </p:cNvPr>
          <p:cNvSpPr txBox="1"/>
          <p:nvPr/>
        </p:nvSpPr>
        <p:spPr>
          <a:xfrm>
            <a:off x="569118" y="2468019"/>
            <a:ext cx="12192000" cy="707886"/>
          </a:xfrm>
          <a:prstGeom prst="rect">
            <a:avLst/>
          </a:prstGeom>
          <a:noFill/>
        </p:spPr>
        <p:txBody>
          <a:bodyPr wrap="square">
            <a:spAutoFit/>
          </a:bodyPr>
          <a:lstStyle/>
          <a:p>
            <a:r>
              <a:rPr lang="de-DE" sz="4000" b="1" dirty="0"/>
              <a:t>Tiroler Heizungs- und Klimaanlagendatenbank</a:t>
            </a:r>
          </a:p>
        </p:txBody>
      </p:sp>
    </p:spTree>
    <p:extLst>
      <p:ext uri="{BB962C8B-B14F-4D97-AF65-F5344CB8AC3E}">
        <p14:creationId xmlns:p14="http://schemas.microsoft.com/office/powerpoint/2010/main" val="3470843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10</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 Mitarbeiterkonto einrichten</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114828"/>
            <a:ext cx="11004094" cy="1277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1: Personifizierung mit digitaler Signatur (ID Austria bzw. EU-Login)</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Mit Ihrer ID Austria oder Ihrem EU-Login ist die Personifizierung am schnellsten erledigt. Befolgen Sie einfach folgende Schritte:</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Melden Sie sich in Mein USP mit der dreiteiligen Kennung (Teilnehmer-Identifikation, Benutzeridentifikation, PIN) an, die Sie von Ihrer USP-Administratorin oder Ihrem USP-Administrator erhalten haben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Auf der Startseite von Mein USP sehen Sie nun eine gelbe Hinweisbox. Klicken Sie dort auf den Link "Jetzt personifizieren". Sollten Sie keine Hinweisbox sehen, ist Ihr Benutzerkonto bereits personifiziert und Sie müssen keine weiteren Schritte setzen.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Sie gelangen nun zur Auswahl der Personifizierungsmethode. Wählen Sie "Digitale Signatur" aus.</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Es öffnet sich ein Fenster zur Anmeldung mit ID Austria oder EU-Login. Melden Sie sich mit Ihrer gewünschten digitalen Signatur an.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Nach erfolgreicher Signatur mit Ihrer ID-Austria erhalten Sie eine Erfolgsmeldung, dass die Personifizierung erfolgreich durchgeführt wurde.</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Melden Sie sich bitte von Mein USP ab, warten Sie zehn Minuten und melden Sie sich danach wieder an. In seltenen Fällen kann es bis zu 60 Minuten dauern, bis die Personifizierung Ihres Benutzerkontos abgeschlossen ist.</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Nach erfolgter Personifizierung können Sie ab sofort zusätzlich zur dreiteiligen USP-</a:t>
            </a:r>
            <a:r>
              <a:rPr kumimoji="0" lang="de-DE" altLang="de-DE" sz="1600" b="0" i="0" u="none" strike="noStrike" cap="none" normalizeH="0" baseline="0" dirty="0" err="1">
                <a:ln>
                  <a:noFill/>
                </a:ln>
                <a:solidFill>
                  <a:schemeClr val="tx1"/>
                </a:solidFill>
                <a:effectLst/>
                <a:latin typeface="Arial" panose="020B0604020202020204" pitchFamily="34" charset="0"/>
              </a:rPr>
              <a:t>Kennunng</a:t>
            </a:r>
            <a:r>
              <a:rPr kumimoji="0" lang="de-DE" altLang="de-DE" sz="1600" b="0" i="0" u="none" strike="noStrike" cap="none" normalizeH="0" baseline="0" dirty="0">
                <a:ln>
                  <a:noFill/>
                </a:ln>
                <a:solidFill>
                  <a:schemeClr val="tx1"/>
                </a:solidFill>
                <a:effectLst/>
                <a:latin typeface="Arial" panose="020B0604020202020204" pitchFamily="34" charset="0"/>
              </a:rPr>
              <a:t> auch Ihre digitale Signatur für die Anmeldung zu Mein USP verwenden.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Tipp</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Mit einer ID Austria ist nicht nur die Personifizierung einfacher, sondern auch die Anmeldung sicherer und Sie können das gesamte Serviceangebot von Mein USP nutzen.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Personifizierung ohne digitale Signatur - mit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Wenn Sie keine digitale Signatur (ID Austria bzw. EU-Login) zur Verfügung haben, können Sie die Personifizierung Ihres USP-Benutzerkontos alternativ mittels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durchführen. Dabei erhalten Sie einen Verifizierungscode in einem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der an Sie persönlich adressiert ist. Mit diesem können Sie Ihre Identität bestätigen und somit die Personifizierung Ihres Benutzerkontos durchführen. Befolgen Sie dazu folgende Schritte:</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Melden Sie sich in Mein USP mit der dreiteiligen Kennung (Teilnehmer-Identifikation, Benutzeridentifikation, PIN) an, die Sie von Ihrer USP-Administratorin oder Ihrem USP-Administrator erhalten haben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Auf der Startseite von Mein USP sehen Sie nun eine gelbe Hinweisbox. Klicken Sie dort auf den Link "Jetzt personifizieren". Sollten Sie keine </a:t>
            </a:r>
            <a:r>
              <a:rPr kumimoji="0" lang="de-DE" altLang="de-DE" sz="1600" b="0" i="0" u="none" strike="noStrike" cap="none" normalizeH="0" baseline="0" dirty="0" err="1">
                <a:ln>
                  <a:noFill/>
                </a:ln>
                <a:solidFill>
                  <a:schemeClr val="tx1"/>
                </a:solidFill>
                <a:effectLst/>
                <a:latin typeface="Arial" panose="020B0604020202020204" pitchFamily="34" charset="0"/>
              </a:rPr>
              <a:t>Hinweisox</a:t>
            </a:r>
            <a:r>
              <a:rPr kumimoji="0" lang="de-DE" altLang="de-DE" sz="1600" b="0" i="0" u="none" strike="noStrike" cap="none" normalizeH="0" baseline="0" dirty="0">
                <a:ln>
                  <a:noFill/>
                </a:ln>
                <a:solidFill>
                  <a:schemeClr val="tx1"/>
                </a:solidFill>
                <a:effectLst/>
                <a:latin typeface="Arial" panose="020B0604020202020204" pitchFamily="34" charset="0"/>
              </a:rPr>
              <a:t> sehen, ist Ihr Benutzerkonto bereits personifiziert und Sie müssen keine weiteren Schritte setzen.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Sie gelangen nun zur Auswahl der Personifizierungsmethode. Wählen Sie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aus.</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Geben Sie Ihren Vornamen, Nachnamen und Ihr Geburtsdatum ein.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Bestätigen Sie den Versand des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-Briefs und warten Sie auf die Zustellung. Wenn Sie persönlich für die nachweisliche elektronische Zustellung registriert sind, erhalten Sie den Verifizierungscode elektronisch in Ihr persönliches Postfach "Mein Postkorb". Ansonsten erfolgt die Zustellung per Post an Ihren Hauptwohnsitz.</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Hinweis</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Wenn Sie als Privatperson für die elektronische Zustellung angemeldet sind, erhalten Sie den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mit Ihrem Verifizierungscode in Ihr persönliches Postfach „Mein Postkorb“ auf oesterreich.gv.at oder in der App „ID Austria“.</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Der Brief wird nicht in „Mein Postkorb“ am USP zugestellt, da es sich um einen persönlichen Identitätsnachweis handelt. Das Postfach am USP dient ausschließlich für unternehmensrelevante Zustellungen.</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Sobald Sie den Brief erhalten haben, melden Sie sich bitte für Mein USP mit Ihrer dreiteiligen Kennung an. Sie sehen eine gelbe Box mit einem Link zum Verifizieren Ihrer Personifizierung, welchen Sie bitte klicken.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Geben Sie den Verifizierungscode, der im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übermittelt wurde, in das Eingabefeld ein, das nun erscheint.</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Melden Sie sich bitte von Mein USP ab, warten Sie zehn Minuten und melden Sie sich danach wieder an. In seltenen Fällen kann es bis zu 60 Minuten dauern, bis die Personifizierung Ihres Benutzerkontos abgeschlossen ist.</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1608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11</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 Mitarbeiterkonto einrichten</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188970"/>
            <a:ext cx="11004094" cy="322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kumimoji="0" lang="de-DE" altLang="de-DE" sz="1600" b="0" i="0" u="none" strike="noStrike" cap="none" normalizeH="0" baseline="0" dirty="0">
                <a:ln>
                  <a:noFill/>
                </a:ln>
                <a:solidFill>
                  <a:schemeClr val="tx1"/>
                </a:solidFill>
                <a:effectLst/>
                <a:latin typeface="Arial" panose="020B0604020202020204" pitchFamily="34" charset="0"/>
              </a:rPr>
              <a:t>Hinweis</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Wenn Sie als Privatperson für die elektronische Zustellung angemeldet sind, erhalten Sie den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mit Ihrem Verifizierungscode in Ihr persönliches Postfach „Mein Postkorb“ auf oesterreich.gv.at oder in der App „ID Austria“.</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Der Brief wird nicht in „Mein Postkorb“ am USP zugestellt, da es sich um einen persönlichen Identitätsnachweis handelt. Das Postfach am USP dient ausschließlich für unternehmensrelevante Zustellungen.</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Sobald Sie den Brief erhalten haben, melden Sie sich bitte für Mein USP mit Ihrer dreiteiligen Kennung an. Sie sehen eine gelbe Box mit einem Link zum Verifizieren Ihrer Personifizierung, welchen Sie bitte klicken.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Geben Sie den Verifizierungscode, der im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übermittelt wurde, in das Eingabefeld ein, das nun erscheint.</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Melden Sie sich bitte von Mein USP ab, warten Sie zehn Minuten und melden Sie sich danach wieder an. In seltenen Fällen kann es bis zu 60 Minuten dauern, bis die Personifizierung Ihres Benutzerkontos abgeschlossen ist.</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6532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12</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 Mitarbeiterkonto einrichten</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114828"/>
            <a:ext cx="6620727"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kumimoji="0" lang="de-DE" altLang="de-DE" sz="1600" b="0" i="0" u="none" strike="noStrike" cap="none" normalizeH="0" baseline="0" dirty="0">
                <a:ln>
                  <a:noFill/>
                </a:ln>
                <a:solidFill>
                  <a:schemeClr val="tx1"/>
                </a:solidFill>
                <a:effectLst/>
                <a:latin typeface="Arial" panose="020B0604020202020204" pitchFamily="34" charset="0"/>
              </a:rPr>
              <a:t>Damit Sie Ihr Benutzerkonto verwenden können, sind ein paar kurze Schritte erforderlich. </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Sie haben Zugangsdaten des Benutzerkontos von Ihrem Unternehmen bzw. Ihrer USP Administratorin oder Ihrem USP Administrator Zugangsdaten erhalten, auf denen Sie die Teilnehmeridentifikation, die Benutzeridentifikation und die PIN vorfinden.</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Schritt für Schritt</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-Klicken Sie auf "Anmelden" auf der Startseite des USP oder auf das Anmeldesymbol rechts oben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-Geben Sie die Zugangsdaten in die entsprechenden Felder von "USP Kennung" ein und wählen Sie "Anmelden"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-Sie werden für Ihr Unternehmen in Mein USP angemeldet.</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-Nun muss eine Person mit dem Benutzerkonto verknüpft werden. Wählen Sie daher "Jetzt personifizieren" in der gelben Hinweisbox.</a:t>
            </a:r>
          </a:p>
        </p:txBody>
      </p:sp>
      <p:pic>
        <p:nvPicPr>
          <p:cNvPr id="9" name="Grafik 8" descr="Ein Bild, das Text, Screenshot, Website, Onlinewerbung enthält.&#10;&#10;KI-generierte Inhalte können fehlerhaft sein.">
            <a:extLst>
              <a:ext uri="{FF2B5EF4-FFF2-40B4-BE49-F238E27FC236}">
                <a16:creationId xmlns:a16="http://schemas.microsoft.com/office/drawing/2014/main" id="{29F10BEF-75FB-1DA8-7B20-16A5EE74B5E8}"/>
              </a:ext>
            </a:extLst>
          </p:cNvPr>
          <p:cNvPicPr>
            <a:picLocks noChangeAspect="1"/>
          </p:cNvPicPr>
          <p:nvPr/>
        </p:nvPicPr>
        <p:blipFill>
          <a:blip r:embed="rId2"/>
          <a:stretch>
            <a:fillRect/>
          </a:stretch>
        </p:blipFill>
        <p:spPr>
          <a:xfrm>
            <a:off x="7293768" y="1466850"/>
            <a:ext cx="4481906" cy="2340000"/>
          </a:xfrm>
          <a:prstGeom prst="rect">
            <a:avLst/>
          </a:prstGeom>
        </p:spPr>
      </p:pic>
    </p:spTree>
    <p:extLst>
      <p:ext uri="{BB962C8B-B14F-4D97-AF65-F5344CB8AC3E}">
        <p14:creationId xmlns:p14="http://schemas.microsoft.com/office/powerpoint/2010/main" val="729709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13</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 Mitarbeiterkonto einrichten - Animation</a:t>
            </a:r>
          </a:p>
        </p:txBody>
      </p:sp>
      <p:pic>
        <p:nvPicPr>
          <p:cNvPr id="6" name="Grafik 5" descr="Ein Bild, das Text, Screenshot, Software, Webseite enthält.&#10;&#10;KI-generierte Inhalte können fehlerhaft sein.">
            <a:extLst>
              <a:ext uri="{FF2B5EF4-FFF2-40B4-BE49-F238E27FC236}">
                <a16:creationId xmlns:a16="http://schemas.microsoft.com/office/drawing/2014/main" id="{135E871C-F97A-0CB8-0A9A-E6E443BE624C}"/>
              </a:ext>
            </a:extLst>
          </p:cNvPr>
          <p:cNvPicPr>
            <a:picLocks noChangeAspect="1"/>
          </p:cNvPicPr>
          <p:nvPr/>
        </p:nvPicPr>
        <p:blipFill>
          <a:blip r:embed="rId2"/>
          <a:stretch>
            <a:fillRect/>
          </a:stretch>
        </p:blipFill>
        <p:spPr>
          <a:xfrm>
            <a:off x="1498949" y="1156982"/>
            <a:ext cx="8187301" cy="4872351"/>
          </a:xfrm>
          <a:prstGeom prst="rect">
            <a:avLst/>
          </a:prstGeom>
        </p:spPr>
      </p:pic>
    </p:spTree>
    <p:extLst>
      <p:ext uri="{BB962C8B-B14F-4D97-AF65-F5344CB8AC3E}">
        <p14:creationId xmlns:p14="http://schemas.microsoft.com/office/powerpoint/2010/main" val="1155958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14</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Verfahrensrechte</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114828"/>
            <a:ext cx="9852084" cy="574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a:tabLst>
                <a:tab pos="457200" algn="l"/>
              </a:tabLst>
            </a:pPr>
            <a:br>
              <a:rPr lang="de-DE" sz="18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rial" panose="020B0604020202020204" pitchFamily="34" charset="0"/>
                <a:ea typeface="Aptos" panose="020B0004020202020204" pitchFamily="34" charset="0"/>
                <a:cs typeface="Aptos" panose="020B0004020202020204" pitchFamily="34" charset="0"/>
              </a:rPr>
              <a:t>Unabhängig davon, ob das Benutzerkonto bereits </a:t>
            </a:r>
            <a:r>
              <a:rPr lang="de-DE" sz="1600" b="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2"/>
              </a:rPr>
              <a:t>personifiziert</a:t>
            </a:r>
            <a:r>
              <a:rPr lang="de-DE" sz="1600" b="0" dirty="0">
                <a:effectLst/>
                <a:latin typeface="Arial" panose="020B0604020202020204" pitchFamily="34" charset="0"/>
                <a:ea typeface="Aptos" panose="020B0004020202020204" pitchFamily="34" charset="0"/>
                <a:cs typeface="Aptos" panose="020B0004020202020204" pitchFamily="34" charset="0"/>
              </a:rPr>
              <a:t> oder verwendet wurde, können bereits Verfahrensrechte zugeordnet werden.</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rial" panose="020B0604020202020204" pitchFamily="34" charset="0"/>
                <a:ea typeface="Aptos" panose="020B0004020202020204" pitchFamily="34" charset="0"/>
                <a:cs typeface="Aptos" panose="020B0004020202020204" pitchFamily="34" charset="0"/>
              </a:rPr>
              <a:t>Hinweis </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rial" panose="020B0604020202020204" pitchFamily="34" charset="0"/>
                <a:ea typeface="Aptos" panose="020B0004020202020204" pitchFamily="34" charset="0"/>
                <a:cs typeface="Aptos" panose="020B0004020202020204" pitchFamily="34" charset="0"/>
              </a:rPr>
              <a:t>Das Hinzufügen und Entfernen von Verfahrensrechten dauert aktuell bis zu 60 Minuten. Außerdem muss man sich ab- und neu anmelden, wenn das betroffene Benutzerkonto aktuell angemeldet ist.</a:t>
            </a:r>
            <a:br>
              <a:rPr lang="de-DE" sz="1600" b="0" dirty="0">
                <a:effectLst/>
                <a:latin typeface="Arial" panose="020B0604020202020204" pitchFamily="34" charset="0"/>
                <a:ea typeface="Aptos" panose="020B0004020202020204" pitchFamily="34" charset="0"/>
                <a:cs typeface="Aptos" panose="020B0004020202020204" pitchFamily="34" charset="0"/>
              </a:rPr>
            </a:br>
            <a:br>
              <a:rPr lang="de-DE" sz="1600" b="0" dirty="0">
                <a:effectLst/>
                <a:latin typeface="Arial" panose="020B0604020202020204" pitchFamily="34" charset="0"/>
                <a:ea typeface="Aptos" panose="020B0004020202020204" pitchFamily="34" charset="0"/>
                <a:cs typeface="Aptos" panose="020B0004020202020204" pitchFamily="34" charset="0"/>
              </a:rPr>
            </a:br>
            <a:r>
              <a:rPr lang="de-DE" sz="1600" b="0" dirty="0">
                <a:effectLst/>
                <a:latin typeface="Arial" panose="020B0604020202020204" pitchFamily="34" charset="0"/>
                <a:ea typeface="Aptos" panose="020B0004020202020204" pitchFamily="34" charset="0"/>
                <a:cs typeface="Aptos" panose="020B0004020202020204" pitchFamily="34" charset="0"/>
              </a:rPr>
              <a:t>- </a:t>
            </a:r>
            <a:r>
              <a:rPr lang="de-DE" sz="1600" b="0" dirty="0">
                <a:effectLst/>
                <a:latin typeface="Arial" panose="020B0604020202020204" pitchFamily="34" charset="0"/>
                <a:ea typeface="Times New Roman" panose="02020603050405020304" pitchFamily="18" charset="0"/>
                <a:cs typeface="Aptos" panose="020B0004020202020204" pitchFamily="34" charset="0"/>
              </a:rPr>
              <a:t>Klicken Sie nach Ihrer erfolgreichen Anmeldung auf der Startseite von Mein USP auf "Administration" -Damit Öffnen Sie die USP Administration</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 </a:t>
            </a:r>
            <a:r>
              <a:rPr lang="de-DE" sz="1600" b="0" dirty="0">
                <a:effectLst/>
                <a:latin typeface="Arial" panose="020B0604020202020204" pitchFamily="34" charset="0"/>
                <a:ea typeface="Times New Roman" panose="02020603050405020304" pitchFamily="18" charset="0"/>
                <a:cs typeface="Aptos" panose="020B0004020202020204" pitchFamily="34" charset="0"/>
              </a:rPr>
              <a:t>Wechseln Sie in das Menü "Verfahrensrechte verwalten - Zuordnen"</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 </a:t>
            </a:r>
            <a:r>
              <a:rPr lang="de-DE" sz="1600" b="0" dirty="0">
                <a:effectLst/>
                <a:latin typeface="Arial" panose="020B0604020202020204" pitchFamily="34" charset="0"/>
                <a:ea typeface="Times New Roman" panose="02020603050405020304" pitchFamily="18" charset="0"/>
                <a:cs typeface="Aptos" panose="020B0004020202020204" pitchFamily="34" charset="0"/>
              </a:rPr>
              <a:t>Wählen Sie im Dropdown jenes Benutzerkonto aus, welches Sie verwalten möchten</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 </a:t>
            </a:r>
            <a:r>
              <a:rPr lang="de-DE" sz="1600" b="0" dirty="0">
                <a:effectLst/>
                <a:latin typeface="Arial" panose="020B0604020202020204" pitchFamily="34" charset="0"/>
                <a:ea typeface="Times New Roman" panose="02020603050405020304" pitchFamily="18" charset="0"/>
                <a:cs typeface="Aptos" panose="020B0004020202020204" pitchFamily="34" charset="0"/>
              </a:rPr>
              <a:t>Sie sehen in der Liste nun alle zur Verfügung stehenden Verfahrensrechte. Setzen Sie bei allen Berechtigungen, die Sie hinzufügen möchten, ein Häkchen und bestätigen Sie die Auswahl ganz unten mit der Schaltfläche "Zuordnen". In unserem Fall: </a:t>
            </a:r>
            <a:br>
              <a:rPr lang="de-DE" sz="1600" b="0" dirty="0">
                <a:effectLst/>
                <a:latin typeface="Arial" panose="020B0604020202020204" pitchFamily="34" charset="0"/>
                <a:ea typeface="Times New Roman" panose="02020603050405020304" pitchFamily="18" charset="0"/>
                <a:cs typeface="Aptos" panose="020B0004020202020204" pitchFamily="34" charset="0"/>
              </a:rPr>
            </a:br>
            <a:br>
              <a:rPr lang="de-DE" sz="1600" b="0" dirty="0">
                <a:effectLst/>
                <a:latin typeface="Arial" panose="020B0604020202020204" pitchFamily="34" charset="0"/>
                <a:ea typeface="Times New Roman" panose="02020603050405020304" pitchFamily="18" charset="0"/>
                <a:cs typeface="Aptos" panose="020B0004020202020204" pitchFamily="34" charset="0"/>
              </a:rPr>
            </a:br>
            <a:br>
              <a:rPr lang="de-DE" sz="1600" b="0" dirty="0">
                <a:effectLst/>
                <a:latin typeface="Arial" panose="020B0604020202020204" pitchFamily="34" charset="0"/>
                <a:ea typeface="Times New Roman" panose="02020603050405020304" pitchFamily="18" charset="0"/>
                <a:cs typeface="Aptos" panose="020B0004020202020204" pitchFamily="34" charset="0"/>
              </a:rPr>
            </a:br>
            <a:br>
              <a:rPr lang="de-DE" sz="1600" b="0" dirty="0">
                <a:effectLst/>
                <a:latin typeface="Arial" panose="020B0604020202020204" pitchFamily="34" charset="0"/>
                <a:ea typeface="Times New Roman" panose="02020603050405020304" pitchFamily="18" charset="0"/>
                <a:cs typeface="Aptos" panose="020B0004020202020204" pitchFamily="34" charset="0"/>
              </a:rPr>
            </a:br>
            <a:br>
              <a:rPr lang="de-DE" sz="1600" b="0" dirty="0">
                <a:effectLst/>
                <a:latin typeface="Arial" panose="020B0604020202020204" pitchFamily="34" charset="0"/>
                <a:ea typeface="Times New Roman" panose="02020603050405020304" pitchFamily="18" charset="0"/>
                <a:cs typeface="Aptos" panose="020B0004020202020204" pitchFamily="34" charset="0"/>
              </a:rPr>
            </a:br>
            <a:r>
              <a:rPr lang="de-DE" sz="1600" b="0" dirty="0">
                <a:effectLst/>
                <a:latin typeface="Arial" panose="020B0604020202020204" pitchFamily="34" charset="0"/>
                <a:ea typeface="Times New Roman" panose="02020603050405020304" pitchFamily="18" charset="0"/>
                <a:cs typeface="Aptos" panose="020B0004020202020204" pitchFamily="34" charset="0"/>
              </a:rPr>
              <a:t>-Nach Einhaltung der vorgeschriebenen Wartezeit (60min)und nach erneuter Anmeldung des Benutzerkontos sind die zusätzlichen Services verfügbar, sofern das Benutzerkonto bereits </a:t>
            </a:r>
            <a:r>
              <a:rPr lang="de-DE" sz="1600" b="0" u="sng" dirty="0">
                <a:solidFill>
                  <a:srgbClr val="467886"/>
                </a:solidFill>
                <a:effectLst/>
                <a:latin typeface="Arial" panose="020B0604020202020204" pitchFamily="34" charset="0"/>
                <a:ea typeface="Times New Roman" panose="02020603050405020304" pitchFamily="18" charset="0"/>
                <a:cs typeface="Aptos" panose="020B0004020202020204" pitchFamily="34" charset="0"/>
                <a:hlinkClick r:id="rId2"/>
              </a:rPr>
              <a:t>personifiziert</a:t>
            </a:r>
            <a:r>
              <a:rPr lang="de-DE" sz="1600" b="0" dirty="0">
                <a:effectLst/>
                <a:latin typeface="Arial" panose="020B0604020202020204" pitchFamily="34" charset="0"/>
                <a:ea typeface="Times New Roman" panose="02020603050405020304" pitchFamily="18" charset="0"/>
                <a:cs typeface="Aptos" panose="020B0004020202020204" pitchFamily="34" charset="0"/>
              </a:rPr>
              <a:t> wurde.</a:t>
            </a:r>
            <a:br>
              <a:rPr lang="de-DE" sz="1800" dirty="0">
                <a:effectLst/>
                <a:latin typeface="Aptos" panose="020B0004020202020204" pitchFamily="34" charset="0"/>
                <a:ea typeface="Aptos" panose="020B0004020202020204" pitchFamily="34" charset="0"/>
                <a:cs typeface="Aptos" panose="020B0004020202020204" pitchFamily="34" charset="0"/>
              </a:rPr>
            </a:br>
            <a:br>
              <a:rPr lang="de-DE" sz="1600" dirty="0">
                <a:effectLst/>
                <a:latin typeface="Aptos" panose="020B0004020202020204" pitchFamily="34" charset="0"/>
                <a:ea typeface="Aptos" panose="020B0004020202020204" pitchFamily="34" charset="0"/>
                <a:cs typeface="Aptos" panose="020B0004020202020204" pitchFamily="34" charset="0"/>
              </a:rPr>
            </a:br>
            <a:br>
              <a:rPr lang="de-DE" sz="1800" b="0" dirty="0">
                <a:effectLst/>
                <a:latin typeface="Arial" panose="020B0604020202020204" pitchFamily="34" charset="0"/>
                <a:ea typeface="Aptos" panose="020B0004020202020204" pitchFamily="34" charset="0"/>
                <a:cs typeface="Aptos" panose="020B0004020202020204" pitchFamily="34" charset="0"/>
              </a:rPr>
            </a:br>
            <a:br>
              <a:rPr lang="de-DE" sz="1800" b="0" dirty="0">
                <a:effectLst/>
                <a:latin typeface="Arial" panose="020B0604020202020204" pitchFamily="34" charset="0"/>
                <a:ea typeface="Aptos" panose="020B0004020202020204" pitchFamily="34" charset="0"/>
                <a:cs typeface="Aptos" panose="020B0004020202020204" pitchFamily="34" charset="0"/>
              </a:rPr>
            </a:br>
            <a:endParaRPr lang="de-DE" sz="1800" b="0" dirty="0">
              <a:effectLst/>
              <a:latin typeface="Aptos" panose="020B0004020202020204" pitchFamily="34" charset="0"/>
              <a:ea typeface="Aptos" panose="020B0004020202020204" pitchFamily="34" charset="0"/>
              <a:cs typeface="Aptos" panose="020B0004020202020204" pitchFamily="34" charset="0"/>
            </a:endParaRPr>
          </a:p>
        </p:txBody>
      </p:sp>
      <p:pic>
        <p:nvPicPr>
          <p:cNvPr id="1031" name="Grafik 1">
            <a:extLst>
              <a:ext uri="{FF2B5EF4-FFF2-40B4-BE49-F238E27FC236}">
                <a16:creationId xmlns:a16="http://schemas.microsoft.com/office/drawing/2014/main" id="{9E6CAFCC-01F4-FDB9-31FB-FC2B78D5D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108" y="4096868"/>
            <a:ext cx="24193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537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15</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Verfahrensrechte - Animation</a:t>
            </a:r>
          </a:p>
        </p:txBody>
      </p:sp>
      <p:pic>
        <p:nvPicPr>
          <p:cNvPr id="9" name="Grafik 8" descr="Ein Bild, das Text, Screenshot, Website, Mann enthält.&#10;&#10;KI-generierte Inhalte können fehlerhaft sein.">
            <a:extLst>
              <a:ext uri="{FF2B5EF4-FFF2-40B4-BE49-F238E27FC236}">
                <a16:creationId xmlns:a16="http://schemas.microsoft.com/office/drawing/2014/main" id="{7372D75E-CD20-FCFB-C6D8-78CED6318DDD}"/>
              </a:ext>
            </a:extLst>
          </p:cNvPr>
          <p:cNvPicPr>
            <a:picLocks noChangeAspect="1"/>
          </p:cNvPicPr>
          <p:nvPr/>
        </p:nvPicPr>
        <p:blipFill>
          <a:blip r:embed="rId2"/>
          <a:stretch>
            <a:fillRect/>
          </a:stretch>
        </p:blipFill>
        <p:spPr>
          <a:xfrm>
            <a:off x="2141920" y="1223657"/>
            <a:ext cx="6111055" cy="4788681"/>
          </a:xfrm>
          <a:prstGeom prst="rect">
            <a:avLst/>
          </a:prstGeom>
        </p:spPr>
      </p:pic>
    </p:spTree>
    <p:extLst>
      <p:ext uri="{BB962C8B-B14F-4D97-AF65-F5344CB8AC3E}">
        <p14:creationId xmlns:p14="http://schemas.microsoft.com/office/powerpoint/2010/main" val="647681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16</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Was ist der ÖNACE Code</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598488" y="1440296"/>
            <a:ext cx="8498683" cy="457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kumimoji="0" lang="de-DE" altLang="de-DE" sz="1800" b="0" i="0" u="none" strike="noStrike" cap="none" normalizeH="0" baseline="0" dirty="0">
                <a:ln>
                  <a:noFill/>
                </a:ln>
                <a:solidFill>
                  <a:schemeClr val="tx1"/>
                </a:solidFill>
                <a:effectLst/>
                <a:latin typeface="+mj-lt"/>
              </a:rPr>
              <a:t>- Der ÖNACE-Code (Österreichische Version der europäischen Wirtschaftszweigklassifikation) dient zur Einteilung von Unternehmen nach ihrer wirtschaftlichen Tätigkeit </a:t>
            </a:r>
            <a:br>
              <a:rPr kumimoji="0" lang="de-DE" altLang="de-DE" sz="1800" b="0" i="0" u="none" strike="noStrike" cap="none" normalizeH="0" baseline="0" dirty="0">
                <a:ln>
                  <a:noFill/>
                </a:ln>
                <a:solidFill>
                  <a:schemeClr val="tx1"/>
                </a:solidFill>
                <a:effectLst/>
                <a:latin typeface="+mj-lt"/>
              </a:rPr>
            </a:br>
            <a:r>
              <a:rPr kumimoji="0" lang="de-DE" altLang="de-DE" sz="1800" b="0" i="0" u="none" strike="noStrike" cap="none" normalizeH="0" baseline="0" dirty="0">
                <a:ln>
                  <a:noFill/>
                </a:ln>
                <a:solidFill>
                  <a:schemeClr val="tx1"/>
                </a:solidFill>
                <a:effectLst/>
                <a:latin typeface="+mj-lt"/>
              </a:rPr>
              <a:t>- Basierend auf der EU-Systematik NACE </a:t>
            </a:r>
            <a:br>
              <a:rPr kumimoji="0" lang="de-DE" altLang="de-DE" sz="1800" b="0" i="0" u="none" strike="noStrike" cap="none" normalizeH="0" baseline="0" dirty="0">
                <a:ln>
                  <a:noFill/>
                </a:ln>
                <a:solidFill>
                  <a:schemeClr val="tx1"/>
                </a:solidFill>
                <a:effectLst/>
                <a:latin typeface="+mj-lt"/>
              </a:rPr>
            </a:br>
            <a:r>
              <a:rPr kumimoji="0" lang="de-DE" altLang="de-DE" sz="1800" b="0" i="0" u="none" strike="noStrike" cap="none" normalizeH="0" baseline="0" dirty="0">
                <a:ln>
                  <a:noFill/>
                </a:ln>
                <a:solidFill>
                  <a:schemeClr val="tx1"/>
                </a:solidFill>
                <a:effectLst/>
                <a:latin typeface="+mj-lt"/>
              </a:rPr>
              <a:t>- Wird in Österreich von Statistikbehörden und Institutionen verwendet </a:t>
            </a:r>
            <a:br>
              <a:rPr kumimoji="0" lang="de-DE" altLang="de-DE" sz="1800" b="0" i="0" u="none" strike="noStrike" cap="none" normalizeH="0" baseline="0" dirty="0">
                <a:ln>
                  <a:noFill/>
                </a:ln>
                <a:solidFill>
                  <a:schemeClr val="tx1"/>
                </a:solidFill>
                <a:effectLst/>
                <a:latin typeface="+mj-lt"/>
              </a:rPr>
            </a:br>
            <a:br>
              <a:rPr kumimoji="0" lang="de-DE" altLang="de-DE" sz="1800" i="0" u="none" strike="noStrike" cap="none" normalizeH="0" baseline="0" dirty="0">
                <a:ln>
                  <a:noFill/>
                </a:ln>
                <a:solidFill>
                  <a:schemeClr val="tx1"/>
                </a:solidFill>
                <a:effectLst/>
                <a:latin typeface="+mj-lt"/>
              </a:rPr>
            </a:br>
            <a:r>
              <a:rPr lang="de-DE" sz="1800" dirty="0">
                <a:latin typeface="+mj-lt"/>
              </a:rPr>
              <a:t>Wofür wird er genutzt?</a:t>
            </a:r>
            <a:br>
              <a:rPr lang="de-DE" sz="1800" b="0" dirty="0">
                <a:latin typeface="+mj-lt"/>
              </a:rPr>
            </a:br>
            <a:r>
              <a:rPr lang="de-DE" sz="1800" b="0" dirty="0">
                <a:latin typeface="+mj-lt"/>
              </a:rPr>
              <a:t>Statistische Auswertungen (z. B. Branchenanalysen) </a:t>
            </a:r>
            <a:br>
              <a:rPr lang="de-DE" sz="1800" b="0" dirty="0">
                <a:latin typeface="+mj-lt"/>
              </a:rPr>
            </a:br>
            <a:r>
              <a:rPr lang="de-DE" sz="1800" b="0" dirty="0">
                <a:latin typeface="+mj-lt"/>
              </a:rPr>
              <a:t>Vergleichbarkeit von Unternehmen innerhalb der EU </a:t>
            </a:r>
            <a:br>
              <a:rPr lang="de-DE" sz="1800" b="0" dirty="0">
                <a:latin typeface="+mj-lt"/>
              </a:rPr>
            </a:br>
            <a:r>
              <a:rPr lang="de-DE" sz="1800" b="0" dirty="0">
                <a:latin typeface="+mj-lt"/>
              </a:rPr>
              <a:t>Grundlage für Förderungen, Genehmigungen und Wirtschaftsdaten</a:t>
            </a:r>
            <a:br>
              <a:rPr lang="de-DE" sz="1200" dirty="0">
                <a:latin typeface="+mj-lt"/>
              </a:rPr>
            </a:br>
            <a:br>
              <a:rPr kumimoji="0" lang="de-DE" altLang="de-DE" sz="1800" b="0" i="0" u="none" strike="noStrike" cap="none" normalizeH="0" baseline="0" dirty="0">
                <a:ln>
                  <a:noFill/>
                </a:ln>
                <a:solidFill>
                  <a:schemeClr val="tx1"/>
                </a:solidFill>
                <a:effectLst/>
                <a:latin typeface="+mj-lt"/>
              </a:rPr>
            </a:br>
            <a:r>
              <a:rPr lang="de-DE" altLang="de-DE" sz="1800" b="0" dirty="0">
                <a:latin typeface="+mj-lt"/>
              </a:rPr>
              <a:t>	Folgende ÖNACE sind für die Anlagendatenbank auf der „White List“:</a:t>
            </a:r>
            <a:br>
              <a:rPr lang="de-DE" altLang="de-DE" sz="1800" b="0" dirty="0">
                <a:latin typeface="+mj-lt"/>
              </a:rPr>
            </a:br>
            <a:br>
              <a:rPr lang="de-DE" altLang="de-DE" sz="1800" b="0" dirty="0">
                <a:latin typeface="+mj-lt"/>
              </a:rPr>
            </a:br>
            <a:br>
              <a:rPr lang="de-DE" altLang="de-DE" sz="1800" b="0" dirty="0">
                <a:latin typeface="+mj-lt"/>
              </a:rPr>
            </a:br>
            <a:r>
              <a:rPr lang="de-AT" sz="1800" b="0" dirty="0">
                <a:effectLst/>
                <a:latin typeface="Arial" panose="020B0604020202020204" pitchFamily="34" charset="0"/>
                <a:ea typeface="Aptos" panose="020B0004020202020204" pitchFamily="34" charset="0"/>
              </a:rPr>
              <a:t>25210, 26510, 28110, 28210, 28250, 28290, 28930, 28990, 33120, 33190, 33200, 35120, 35300, 43211, 43219, 43220, 43240, 43334, 46140, 46150, 46649, 46840, 71110, 71120, 71200, 72100, 74990, </a:t>
            </a:r>
            <a:r>
              <a:rPr lang="de-AT" sz="1800" dirty="0">
                <a:solidFill>
                  <a:srgbClr val="FF0000"/>
                </a:solidFill>
                <a:effectLst/>
                <a:latin typeface="Arial" panose="020B0604020202020204" pitchFamily="34" charset="0"/>
                <a:ea typeface="Aptos" panose="020B0004020202020204" pitchFamily="34" charset="0"/>
              </a:rPr>
              <a:t>81221</a:t>
            </a:r>
            <a:r>
              <a:rPr lang="de-AT" sz="1800" b="0" dirty="0">
                <a:effectLst/>
                <a:latin typeface="Arial" panose="020B0604020202020204" pitchFamily="34" charset="0"/>
                <a:ea typeface="Aptos" panose="020B0004020202020204" pitchFamily="34" charset="0"/>
              </a:rPr>
              <a:t>, 81229</a:t>
            </a:r>
            <a:br>
              <a:rPr lang="de-AT" sz="1800" b="0" dirty="0">
                <a:effectLst/>
                <a:latin typeface="Arial" panose="020B0604020202020204" pitchFamily="34" charset="0"/>
                <a:ea typeface="Aptos" panose="020B0004020202020204" pitchFamily="34" charset="0"/>
              </a:rPr>
            </a:br>
            <a:r>
              <a:rPr lang="de-AT" sz="1800" b="0" dirty="0" err="1">
                <a:effectLst/>
                <a:latin typeface="Arial" panose="020B0604020202020204" pitchFamily="34" charset="0"/>
                <a:ea typeface="Aptos" panose="020B0004020202020204" pitchFamily="34" charset="0"/>
              </a:rPr>
              <a:t>z.B</a:t>
            </a:r>
            <a:r>
              <a:rPr lang="de-AT" sz="1800" b="0" dirty="0">
                <a:effectLst/>
                <a:latin typeface="Arial" panose="020B0604020202020204" pitchFamily="34" charset="0"/>
                <a:ea typeface="Aptos" panose="020B0004020202020204" pitchFamily="34" charset="0"/>
              </a:rPr>
              <a:t> 81221 </a:t>
            </a:r>
            <a:r>
              <a:rPr lang="de-AT" sz="1800" b="0" dirty="0">
                <a:effectLst/>
                <a:latin typeface="Arial" panose="020B0604020202020204" pitchFamily="34" charset="0"/>
                <a:ea typeface="Aptos" panose="020B0004020202020204" pitchFamily="34" charset="0"/>
                <a:sym typeface="Wingdings" panose="05000000000000000000" pitchFamily="2" charset="2"/>
              </a:rPr>
              <a:t> </a:t>
            </a:r>
            <a:r>
              <a:rPr lang="de-AT" sz="1800" b="0" dirty="0" err="1">
                <a:effectLst/>
                <a:latin typeface="Arial" panose="020B0604020202020204" pitchFamily="34" charset="0"/>
                <a:ea typeface="Aptos" panose="020B0004020202020204" pitchFamily="34" charset="0"/>
                <a:sym typeface="Wingdings" panose="05000000000000000000" pitchFamily="2" charset="2"/>
              </a:rPr>
              <a:t>Rauchfangkehrerinnen</a:t>
            </a:r>
            <a:r>
              <a:rPr lang="de-AT" sz="1800" b="0" dirty="0">
                <a:effectLst/>
                <a:latin typeface="Arial" panose="020B0604020202020204" pitchFamily="34" charset="0"/>
                <a:ea typeface="Aptos" panose="020B0004020202020204" pitchFamily="34" charset="0"/>
                <a:sym typeface="Wingdings" panose="05000000000000000000" pitchFamily="2" charset="2"/>
              </a:rPr>
              <a:t> und – </a:t>
            </a:r>
            <a:r>
              <a:rPr lang="de-AT" sz="1800" b="0" dirty="0" err="1">
                <a:effectLst/>
                <a:latin typeface="Arial" panose="020B0604020202020204" pitchFamily="34" charset="0"/>
                <a:ea typeface="Aptos" panose="020B0004020202020204" pitchFamily="34" charset="0"/>
                <a:sym typeface="Wingdings" panose="05000000000000000000" pitchFamily="2" charset="2"/>
              </a:rPr>
              <a:t>kehrer</a:t>
            </a:r>
            <a:r>
              <a:rPr lang="de-AT" sz="1800" b="0" dirty="0">
                <a:effectLst/>
                <a:latin typeface="Arial" panose="020B0604020202020204" pitchFamily="34" charset="0"/>
                <a:ea typeface="Aptos" panose="020B0004020202020204" pitchFamily="34" charset="0"/>
                <a:sym typeface="Wingdings" panose="05000000000000000000" pitchFamily="2" charset="2"/>
              </a:rPr>
              <a:t> </a:t>
            </a:r>
            <a:endParaRPr kumimoji="0" lang="de-DE" altLang="de-DE" sz="1800" b="0" i="0" u="none" strike="noStrike" cap="none" normalizeH="0" baseline="0" dirty="0">
              <a:ln>
                <a:noFill/>
              </a:ln>
              <a:effectLst/>
              <a:latin typeface="Arial" panose="020B0604020202020204" pitchFamily="34" charset="0"/>
            </a:endParaRPr>
          </a:p>
        </p:txBody>
      </p:sp>
      <p:pic>
        <p:nvPicPr>
          <p:cNvPr id="13" name="Grafik 12" descr="Ein Bild, das Symbol, Kreis, gelb, Schrift enthält.&#10;&#10;KI-generierte Inhalte können fehlerhaft sein.">
            <a:extLst>
              <a:ext uri="{FF2B5EF4-FFF2-40B4-BE49-F238E27FC236}">
                <a16:creationId xmlns:a16="http://schemas.microsoft.com/office/drawing/2014/main" id="{AB8349D6-9619-E01E-F067-D6A0B3A771CD}"/>
              </a:ext>
            </a:extLst>
          </p:cNvPr>
          <p:cNvPicPr>
            <a:picLocks noChangeAspect="1"/>
          </p:cNvPicPr>
          <p:nvPr/>
        </p:nvPicPr>
        <p:blipFill>
          <a:blip r:embed="rId2"/>
          <a:stretch>
            <a:fillRect/>
          </a:stretch>
        </p:blipFill>
        <p:spPr>
          <a:xfrm>
            <a:off x="813540" y="3997127"/>
            <a:ext cx="591329" cy="591329"/>
          </a:xfrm>
          <a:prstGeom prst="rect">
            <a:avLst/>
          </a:prstGeom>
          <a:solidFill>
            <a:schemeClr val="tx2"/>
          </a:solidFill>
        </p:spPr>
      </p:pic>
    </p:spTree>
    <p:extLst>
      <p:ext uri="{BB962C8B-B14F-4D97-AF65-F5344CB8AC3E}">
        <p14:creationId xmlns:p14="http://schemas.microsoft.com/office/powerpoint/2010/main" val="2364082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17</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Was ist zu tun, wenn der ÖNACE nicht passt? </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598488" y="1440296"/>
            <a:ext cx="8498683"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de-DE" altLang="de-DE" sz="1800" b="0" dirty="0">
                <a:latin typeface="+mj-lt"/>
              </a:rPr>
              <a:t>- Verantwortliche Stelle ist die Statistik Austria</a:t>
            </a:r>
            <a:br>
              <a:rPr lang="de-DE" altLang="de-DE" sz="1800" b="0" dirty="0">
                <a:latin typeface="+mj-lt"/>
              </a:rPr>
            </a:br>
            <a:r>
              <a:rPr lang="de-DE" altLang="de-DE" sz="1800" b="0" dirty="0">
                <a:latin typeface="+mj-lt"/>
              </a:rPr>
              <a:t>- Entsprechende Anfrage zum Ändern des Codes: </a:t>
            </a:r>
            <a:br>
              <a:rPr lang="de-DE" altLang="de-DE" sz="1800" b="0" dirty="0">
                <a:latin typeface="+mj-lt"/>
              </a:rPr>
            </a:br>
            <a:br>
              <a:rPr lang="de-DE" altLang="de-DE" sz="1800" b="0" dirty="0">
                <a:latin typeface="+mj-lt"/>
              </a:rPr>
            </a:br>
            <a:r>
              <a:rPr lang="de-AT" sz="1200" b="0" dirty="0">
                <a:effectLst/>
                <a:latin typeface="Arial" panose="020B0604020202020204" pitchFamily="34" charset="0"/>
                <a:ea typeface="Aptos" panose="020B0004020202020204" pitchFamily="34" charset="0"/>
                <a:cs typeface="Aptos" panose="020B0004020202020204" pitchFamily="34" charset="0"/>
              </a:rPr>
              <a:t>E-Mail an </a:t>
            </a:r>
            <a:r>
              <a:rPr lang="de-AT" sz="1200" b="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2"/>
              </a:rPr>
              <a:t>KLM@statistik.gv.at</a:t>
            </a:r>
            <a:r>
              <a:rPr lang="de-DE" sz="1200" b="0" dirty="0">
                <a:effectLst/>
                <a:latin typeface="Arial" panose="020B0604020202020204" pitchFamily="34" charset="0"/>
                <a:ea typeface="Aptos" panose="020B0004020202020204" pitchFamily="34" charset="0"/>
                <a:cs typeface="Aptos" panose="020B0004020202020204" pitchFamily="34" charset="0"/>
              </a:rPr>
              <a:t> </a:t>
            </a:r>
            <a:r>
              <a:rPr lang="de-AT" sz="1200" b="0" dirty="0">
                <a:effectLst/>
                <a:latin typeface="Arial" panose="020B0604020202020204" pitchFamily="34" charset="0"/>
                <a:ea typeface="Aptos" panose="020B0004020202020204" pitchFamily="34" charset="0"/>
                <a:cs typeface="Aptos" panose="020B0004020202020204" pitchFamily="34" charset="0"/>
              </a:rPr>
              <a:t>(Statistik Austria) mit folgenden Angaben senden:</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i="1" dirty="0">
                <a:effectLst/>
                <a:latin typeface="Arial" panose="020B0604020202020204" pitchFamily="34" charset="0"/>
                <a:ea typeface="Times New Roman" panose="02020603050405020304" pitchFamily="18" charset="0"/>
                <a:cs typeface="Arial" panose="020B0604020202020204" pitchFamily="34" charset="0"/>
              </a:rPr>
              <a:t>Den Eintrag des ÖNACE Codes im Unternehmens Service Portal</a:t>
            </a:r>
            <a:br>
              <a:rPr lang="de-DE" sz="1200" b="0" dirty="0">
                <a:effectLst/>
                <a:latin typeface="Aptos" panose="020B0004020202020204" pitchFamily="34" charset="0"/>
                <a:ea typeface="Aptos" panose="020B0004020202020204" pitchFamily="34" charset="0"/>
                <a:cs typeface="Arial" panose="020B0604020202020204" pitchFamily="34" charset="0"/>
              </a:rPr>
            </a:br>
            <a:r>
              <a:rPr lang="de-AT" sz="1200" b="0" i="1" dirty="0">
                <a:effectLst/>
                <a:latin typeface="Arial" panose="020B0604020202020204" pitchFamily="34" charset="0"/>
                <a:ea typeface="Times New Roman" panose="02020603050405020304" pitchFamily="18" charset="0"/>
                <a:cs typeface="Arial" panose="020B0604020202020204" pitchFamily="34" charset="0"/>
              </a:rPr>
              <a:t>eine Identifikationsnummer (z.B. KUR, Steuernummer, Firmenbuchnummer,…)</a:t>
            </a:r>
            <a:br>
              <a:rPr lang="de-DE" sz="1200" b="0" dirty="0">
                <a:effectLst/>
                <a:latin typeface="Aptos" panose="020B0004020202020204" pitchFamily="34" charset="0"/>
                <a:ea typeface="Aptos" panose="020B0004020202020204" pitchFamily="34" charset="0"/>
                <a:cs typeface="Arial" panose="020B0604020202020204" pitchFamily="34" charset="0"/>
              </a:rPr>
            </a:br>
            <a:r>
              <a:rPr lang="de-AT" sz="1200" b="0" i="1" dirty="0">
                <a:effectLst/>
                <a:latin typeface="Arial" panose="020B0604020202020204" pitchFamily="34" charset="0"/>
                <a:ea typeface="Times New Roman" panose="02020603050405020304" pitchFamily="18" charset="0"/>
                <a:cs typeface="Arial" panose="020B0604020202020204" pitchFamily="34" charset="0"/>
              </a:rPr>
              <a:t>eine genaue Beschreibung der wirtschaftlichen Tätigkeit. </a:t>
            </a:r>
            <a:r>
              <a:rPr lang="de-AT" sz="1200" b="0" dirty="0">
                <a:effectLst/>
                <a:latin typeface="Arial" panose="020B0604020202020204" pitchFamily="34" charset="0"/>
                <a:ea typeface="Times New Roman" panose="02020603050405020304" pitchFamily="18" charset="0"/>
                <a:cs typeface="Arial" panose="020B0604020202020204" pitchFamily="34" charset="0"/>
              </a:rPr>
              <a:t>Hier bittet die Statistik Austria um eine Beschreibung der Tätigkeit in eigenen Worten (nicht bloß den Gewerbewortlaut übernehmen)</a:t>
            </a:r>
            <a:br>
              <a:rPr lang="de-DE" sz="1200" b="0" dirty="0">
                <a:effectLst/>
                <a:latin typeface="Aptos" panose="020B0004020202020204" pitchFamily="34" charset="0"/>
                <a:ea typeface="Aptos" panose="020B0004020202020204" pitchFamily="34" charset="0"/>
                <a:cs typeface="Arial" panose="020B06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Werden mehrere Tätigkeiten ausgeübt, muss auch angegeben werden, welche die </a:t>
            </a:r>
            <a:r>
              <a:rPr lang="de-AT" sz="1200" u="sng" dirty="0">
                <a:effectLst/>
                <a:latin typeface="Arial" panose="020B0604020202020204" pitchFamily="34" charset="0"/>
                <a:ea typeface="Aptos" panose="020B0004020202020204" pitchFamily="34" charset="0"/>
                <a:cs typeface="Aptos" panose="020B0004020202020204" pitchFamily="34" charset="0"/>
              </a:rPr>
              <a:t>Haupttätigkeit</a:t>
            </a:r>
            <a:r>
              <a:rPr lang="de-AT" sz="1200" b="0" dirty="0">
                <a:effectLst/>
                <a:latin typeface="Arial" panose="020B0604020202020204" pitchFamily="34" charset="0"/>
                <a:ea typeface="Aptos" panose="020B0004020202020204" pitchFamily="34" charset="0"/>
                <a:cs typeface="Aptos" panose="020B0004020202020204" pitchFamily="34" charset="0"/>
              </a:rPr>
              <a:t> ist.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Nach erfolgter Klassifizierung erhalten Sie postalisch eine Klassifikationsmitteilung. Die Statistik Austria bittet hier um Beantwortung per Post/Mail/Fax/ oder online über die Applikation.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Für weitere Fragen steht Ihnen natürlich die Hotline der Statistik Austria zur Bestätigung der Klassifizierung oder für weiterführende Fragen zur Verfügung:</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Tel.: +43 1 711 28-8686</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Fax: +43 1 711 28-7053</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u="sng" dirty="0">
                <a:solidFill>
                  <a:srgbClr val="467886"/>
                </a:solidFill>
                <a:effectLst/>
                <a:latin typeface="Arial" panose="020B0604020202020204" pitchFamily="34" charset="0"/>
                <a:ea typeface="Aptos" panose="020B0004020202020204" pitchFamily="34" charset="0"/>
                <a:cs typeface="Aptos" panose="020B0004020202020204" pitchFamily="34" charset="0"/>
                <a:hlinkClick r:id="rId3" action="ppaction://hlinkfile"/>
              </a:rPr>
              <a:t>KLM@statistik.gv.at</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 </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AT" sz="1200" b="0" dirty="0">
                <a:effectLst/>
                <a:latin typeface="Arial" panose="020B0604020202020204" pitchFamily="34" charset="0"/>
                <a:ea typeface="Aptos" panose="020B0004020202020204" pitchFamily="34" charset="0"/>
                <a:cs typeface="Aptos" panose="020B0004020202020204" pitchFamily="34" charset="0"/>
              </a:rPr>
              <a:t>Die Telefone der Statistik Austria sind Montag bis Donnerstag zwischen 8:00 und 14:30 Uhr bzw. Freitag zwischen 8:00 und 14:00 Uhr besetzt.</a:t>
            </a:r>
            <a:br>
              <a:rPr lang="de-DE" sz="1200" b="0" dirty="0">
                <a:effectLst/>
                <a:latin typeface="Aptos" panose="020B0004020202020204" pitchFamily="34" charset="0"/>
                <a:ea typeface="Aptos" panose="020B0004020202020204" pitchFamily="34" charset="0"/>
                <a:cs typeface="Aptos" panose="020B0004020202020204" pitchFamily="34" charset="0"/>
              </a:rPr>
            </a:br>
            <a:r>
              <a:rPr lang="de-DE" sz="1200" b="0" dirty="0">
                <a:effectLst/>
                <a:latin typeface="Arial" panose="020B0604020202020204" pitchFamily="34" charset="0"/>
                <a:ea typeface="Aptos" panose="020B0004020202020204" pitchFamily="34" charset="0"/>
                <a:cs typeface="Aptos" panose="020B0004020202020204" pitchFamily="34" charset="0"/>
              </a:rPr>
              <a:t> </a:t>
            </a:r>
            <a:br>
              <a:rPr lang="de-DE" sz="1200" b="0" dirty="0">
                <a:effectLst/>
                <a:latin typeface="Aptos" panose="020B0004020202020204" pitchFamily="34" charset="0"/>
                <a:ea typeface="Aptos" panose="020B0004020202020204" pitchFamily="34" charset="0"/>
                <a:cs typeface="Aptos" panose="020B0004020202020204" pitchFamily="34" charset="0"/>
              </a:rPr>
            </a:br>
            <a:br>
              <a:rPr lang="de-DE" sz="1800" dirty="0">
                <a:effectLst/>
                <a:latin typeface="Aptos" panose="020B0004020202020204" pitchFamily="34" charset="0"/>
                <a:ea typeface="Aptos" panose="020B0004020202020204" pitchFamily="34" charset="0"/>
                <a:cs typeface="Aptos" panose="020B0004020202020204" pitchFamily="34" charset="0"/>
              </a:rPr>
            </a:br>
            <a:br>
              <a:rPr lang="de-DE" altLang="de-DE" sz="1800" b="0" dirty="0">
                <a:latin typeface="+mj-lt"/>
              </a:rPr>
            </a:br>
            <a:br>
              <a:rPr lang="de-DE" altLang="de-DE" sz="1800" b="0" dirty="0">
                <a:latin typeface="+mj-lt"/>
              </a:rPr>
            </a:br>
            <a:r>
              <a:rPr lang="de-DE" altLang="de-DE" sz="1800" b="0" dirty="0">
                <a:latin typeface="+mj-lt"/>
              </a:rPr>
              <a:t> </a:t>
            </a:r>
            <a:endParaRPr kumimoji="0" lang="de-DE" altLang="de-DE"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932511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18</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2" name="Textfeld 1">
            <a:extLst>
              <a:ext uri="{FF2B5EF4-FFF2-40B4-BE49-F238E27FC236}">
                <a16:creationId xmlns:a16="http://schemas.microsoft.com/office/drawing/2014/main" id="{5E460E9A-0563-57FA-B30A-9D14DF6020DB}"/>
              </a:ext>
            </a:extLst>
          </p:cNvPr>
          <p:cNvSpPr txBox="1"/>
          <p:nvPr/>
        </p:nvSpPr>
        <p:spPr>
          <a:xfrm>
            <a:off x="-347472" y="1376511"/>
            <a:ext cx="12664440" cy="4185761"/>
          </a:xfrm>
          <a:prstGeom prst="rect">
            <a:avLst/>
          </a:prstGeom>
          <a:noFill/>
        </p:spPr>
        <p:txBody>
          <a:bodyPr wrap="square" rtlCol="0">
            <a:spAutoFit/>
          </a:bodyPr>
          <a:lstStyle/>
          <a:p>
            <a:pPr algn="ctr"/>
            <a:r>
              <a:rPr lang="de-DE" sz="6000" dirty="0"/>
              <a:t>Weiterführende Informationen</a:t>
            </a:r>
          </a:p>
          <a:p>
            <a:pPr algn="ctr"/>
            <a:endParaRPr lang="de-AT" b="0" i="0" dirty="0">
              <a:solidFill>
                <a:srgbClr val="141414"/>
              </a:solidFill>
              <a:effectLst/>
              <a:latin typeface="Akagi Pro Bold" panose="02000000000000000000" pitchFamily="50" charset="0"/>
            </a:endParaRPr>
          </a:p>
          <a:p>
            <a:pPr algn="ctr"/>
            <a:r>
              <a:rPr lang="de-AT" sz="2000" b="0" i="0" dirty="0">
                <a:solidFill>
                  <a:srgbClr val="141414"/>
                </a:solidFill>
                <a:effectLst/>
                <a:latin typeface="Akagi Pro Bold" panose="02000000000000000000" pitchFamily="50" charset="0"/>
              </a:rPr>
              <a:t>Website Heizungs- und Klimaanlagendatenbank Tirol</a:t>
            </a:r>
          </a:p>
          <a:p>
            <a:pPr algn="ctr"/>
            <a:endParaRPr lang="de-DE" dirty="0"/>
          </a:p>
          <a:p>
            <a:pPr algn="ctr"/>
            <a:r>
              <a:rPr lang="de-DE" sz="1400" dirty="0">
                <a:hlinkClick r:id="rId2"/>
              </a:rPr>
              <a:t>https://www.tirol.gv.at/sicherheit/geoinformation/emissionskataster/heizungs-und-klimaanlagendatenbank-tirol/</a:t>
            </a:r>
            <a:endParaRPr lang="de-DE" sz="1400" dirty="0"/>
          </a:p>
          <a:p>
            <a:pPr algn="ctr"/>
            <a:endParaRPr lang="de-DE" sz="1400" dirty="0"/>
          </a:p>
          <a:p>
            <a:pPr algn="ctr"/>
            <a:endParaRPr lang="de-DE" sz="1400" dirty="0"/>
          </a:p>
          <a:p>
            <a:pPr algn="ctr"/>
            <a:endParaRPr lang="de-DE" b="0" i="0" dirty="0">
              <a:solidFill>
                <a:srgbClr val="141414"/>
              </a:solidFill>
              <a:effectLst/>
              <a:latin typeface="Akagi Pro Bold" panose="02000000000000000000" pitchFamily="50" charset="0"/>
            </a:endParaRPr>
          </a:p>
          <a:p>
            <a:pPr algn="ctr"/>
            <a:r>
              <a:rPr lang="de-DE" sz="2000" b="0" i="0" dirty="0">
                <a:solidFill>
                  <a:srgbClr val="141414"/>
                </a:solidFill>
                <a:effectLst/>
                <a:latin typeface="Akagi Pro Bold" panose="02000000000000000000" pitchFamily="50" charset="0"/>
              </a:rPr>
              <a:t>Anleitung für Prüfberechtige – Heizungs- und Klimaanlagendatenbank Tirol</a:t>
            </a:r>
          </a:p>
          <a:p>
            <a:pPr algn="ctr"/>
            <a:endParaRPr lang="de-DE" dirty="0"/>
          </a:p>
          <a:p>
            <a:pPr algn="ctr"/>
            <a:r>
              <a:rPr lang="de-DE" sz="1400" dirty="0">
                <a:hlinkClick r:id="rId3"/>
              </a:rPr>
              <a:t>https://www.tirol.gv.at/sicherheit/geoinformation/emissionskataster/anleitung-fuer-pruefberechtige-heizungs-und-klimaanlagendatenbank-tirol/</a:t>
            </a:r>
            <a:endParaRPr lang="de-DE" sz="1400" dirty="0"/>
          </a:p>
          <a:p>
            <a:pPr algn="ctr"/>
            <a:endParaRPr lang="de-DE" sz="1400" dirty="0"/>
          </a:p>
          <a:p>
            <a:pPr algn="ctr"/>
            <a:endParaRPr lang="de-AT" sz="2400" dirty="0"/>
          </a:p>
        </p:txBody>
      </p:sp>
    </p:spTree>
    <p:extLst>
      <p:ext uri="{BB962C8B-B14F-4D97-AF65-F5344CB8AC3E}">
        <p14:creationId xmlns:p14="http://schemas.microsoft.com/office/powerpoint/2010/main" val="90626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2</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6" name="Textfeld 5">
            <a:extLst>
              <a:ext uri="{FF2B5EF4-FFF2-40B4-BE49-F238E27FC236}">
                <a16:creationId xmlns:a16="http://schemas.microsoft.com/office/drawing/2014/main" id="{83229684-39E9-C0BE-756F-D5A5B6E632BB}"/>
              </a:ext>
            </a:extLst>
          </p:cNvPr>
          <p:cNvSpPr txBox="1"/>
          <p:nvPr/>
        </p:nvSpPr>
        <p:spPr>
          <a:xfrm>
            <a:off x="137160" y="241376"/>
            <a:ext cx="9044940" cy="461665"/>
          </a:xfrm>
          <a:prstGeom prst="rect">
            <a:avLst/>
          </a:prstGeom>
          <a:noFill/>
        </p:spPr>
        <p:txBody>
          <a:bodyPr wrap="square" rtlCol="0">
            <a:spAutoFit/>
          </a:bodyPr>
          <a:lstStyle/>
          <a:p>
            <a:r>
              <a:rPr lang="de-DE" sz="2400" b="1" dirty="0"/>
              <a:t>Portal der Heizungs- und Klimaanlagendatenbank</a:t>
            </a:r>
            <a:endParaRPr lang="de-AT" sz="2400" b="1" dirty="0"/>
          </a:p>
        </p:txBody>
      </p:sp>
      <p:sp>
        <p:nvSpPr>
          <p:cNvPr id="8" name="Textfeld 7">
            <a:extLst>
              <a:ext uri="{FF2B5EF4-FFF2-40B4-BE49-F238E27FC236}">
                <a16:creationId xmlns:a16="http://schemas.microsoft.com/office/drawing/2014/main" id="{928EB44B-27BF-2994-F75A-692CF1033B2D}"/>
              </a:ext>
            </a:extLst>
          </p:cNvPr>
          <p:cNvSpPr txBox="1"/>
          <p:nvPr/>
        </p:nvSpPr>
        <p:spPr>
          <a:xfrm>
            <a:off x="6612681" y="1371072"/>
            <a:ext cx="4023360" cy="5355312"/>
          </a:xfrm>
          <a:prstGeom prst="rect">
            <a:avLst/>
          </a:prstGeom>
          <a:noFill/>
        </p:spPr>
        <p:txBody>
          <a:bodyPr wrap="square" rtlCol="0">
            <a:spAutoFit/>
          </a:bodyPr>
          <a:lstStyle/>
          <a:p>
            <a:r>
              <a:rPr lang="de-DE" dirty="0"/>
              <a:t>1. Anmeldung der Prüfberechtigten erfolgt über das </a:t>
            </a:r>
            <a:r>
              <a:rPr lang="de-DE" dirty="0">
                <a:hlinkClick r:id="rId2"/>
              </a:rPr>
              <a:t>USP/Mein USP</a:t>
            </a:r>
            <a:br>
              <a:rPr lang="de-DE" dirty="0"/>
            </a:br>
            <a:endParaRPr lang="de-DE" dirty="0"/>
          </a:p>
          <a:p>
            <a:r>
              <a:rPr lang="de-DE" dirty="0"/>
              <a:t>2. Zugangsberechtigung mittels ÖNACE-Code und sog. Whitelist bewerkstelligt</a:t>
            </a:r>
          </a:p>
          <a:p>
            <a:pPr marL="285750" indent="-285750">
              <a:buFontTx/>
              <a:buChar char="-"/>
            </a:pPr>
            <a:endParaRPr lang="de-DE" dirty="0"/>
          </a:p>
          <a:p>
            <a:r>
              <a:rPr lang="de-DE" dirty="0"/>
              <a:t>3. Angabe der Prüfnummer gem. §§32Abs2 </a:t>
            </a:r>
            <a:r>
              <a:rPr lang="de-DE" dirty="0">
                <a:sym typeface="Wingdings" panose="05000000000000000000" pitchFamily="2" charset="2"/>
              </a:rPr>
              <a:t> T-1.2345</a:t>
            </a:r>
          </a:p>
          <a:p>
            <a:pPr marL="285750" indent="-285750">
              <a:buFontTx/>
              <a:buChar char="-"/>
            </a:pPr>
            <a:endParaRPr lang="de-DE" dirty="0">
              <a:sym typeface="Wingdings" panose="05000000000000000000" pitchFamily="2" charset="2"/>
            </a:endParaRPr>
          </a:p>
          <a:p>
            <a:endParaRPr lang="de-DE" dirty="0"/>
          </a:p>
          <a:p>
            <a:r>
              <a:rPr lang="de-DE" dirty="0"/>
              <a:t>Kontakt beim Land Tirol:</a:t>
            </a:r>
          </a:p>
          <a:p>
            <a:r>
              <a:rPr lang="de-DE" dirty="0"/>
              <a:t>Amt der Tiroler Landesregierung</a:t>
            </a:r>
          </a:p>
          <a:p>
            <a:r>
              <a:rPr lang="de-DE" dirty="0"/>
              <a:t>Abt. Zentrale Baudienste</a:t>
            </a:r>
          </a:p>
          <a:p>
            <a:r>
              <a:rPr lang="de-DE" dirty="0"/>
              <a:t>Herrengasse 3, 6020 Innsbruck</a:t>
            </a:r>
          </a:p>
          <a:p>
            <a:r>
              <a:rPr lang="de-AT" u="sng" dirty="0">
                <a:solidFill>
                  <a:srgbClr val="0000FF"/>
                </a:solidFill>
              </a:rPr>
              <a:t>anlagendatenbank@tirol.gv.at</a:t>
            </a:r>
            <a:endParaRPr lang="de-DE" dirty="0"/>
          </a:p>
          <a:p>
            <a:pPr marL="285750" indent="-285750">
              <a:buFontTx/>
              <a:buChar char="-"/>
            </a:pPr>
            <a:endParaRPr lang="de-DE" dirty="0"/>
          </a:p>
          <a:p>
            <a:br>
              <a:rPr lang="de-DE" dirty="0"/>
            </a:br>
            <a:endParaRPr lang="de-DE" dirty="0"/>
          </a:p>
        </p:txBody>
      </p:sp>
      <p:pic>
        <p:nvPicPr>
          <p:cNvPr id="7" name="Grafik 6">
            <a:extLst>
              <a:ext uri="{FF2B5EF4-FFF2-40B4-BE49-F238E27FC236}">
                <a16:creationId xmlns:a16="http://schemas.microsoft.com/office/drawing/2014/main" id="{EC3FADED-1DC9-16B8-6BC1-F207FB82511D}"/>
              </a:ext>
            </a:extLst>
          </p:cNvPr>
          <p:cNvPicPr>
            <a:picLocks noChangeAspect="1"/>
          </p:cNvPicPr>
          <p:nvPr/>
        </p:nvPicPr>
        <p:blipFill>
          <a:blip r:embed="rId3"/>
          <a:stretch>
            <a:fillRect/>
          </a:stretch>
        </p:blipFill>
        <p:spPr>
          <a:xfrm>
            <a:off x="280426" y="1371337"/>
            <a:ext cx="5995705" cy="4491458"/>
          </a:xfrm>
          <a:prstGeom prst="rect">
            <a:avLst/>
          </a:prstGeom>
        </p:spPr>
      </p:pic>
      <p:sp>
        <p:nvSpPr>
          <p:cNvPr id="9" name="Textfeld 8">
            <a:extLst>
              <a:ext uri="{FF2B5EF4-FFF2-40B4-BE49-F238E27FC236}">
                <a16:creationId xmlns:a16="http://schemas.microsoft.com/office/drawing/2014/main" id="{2DBF7E41-3B12-7D1A-7937-B3E44173EA95}"/>
              </a:ext>
            </a:extLst>
          </p:cNvPr>
          <p:cNvSpPr txBox="1"/>
          <p:nvPr/>
        </p:nvSpPr>
        <p:spPr>
          <a:xfrm>
            <a:off x="-485002" y="922251"/>
            <a:ext cx="6098058" cy="369332"/>
          </a:xfrm>
          <a:prstGeom prst="rect">
            <a:avLst/>
          </a:prstGeom>
          <a:noFill/>
        </p:spPr>
        <p:txBody>
          <a:bodyPr wrap="square">
            <a:spAutoFit/>
          </a:bodyPr>
          <a:lstStyle/>
          <a:p>
            <a:pPr algn="ctr"/>
            <a:r>
              <a:rPr lang="de-DE" sz="1800" dirty="0">
                <a:hlinkClick r:id="rId4"/>
              </a:rPr>
              <a:t>https://tirol.anlagendatenbank.net/auth/login</a:t>
            </a:r>
            <a:endParaRPr lang="de-DE" sz="1800" dirty="0"/>
          </a:p>
        </p:txBody>
      </p:sp>
    </p:spTree>
    <p:extLst>
      <p:ext uri="{BB962C8B-B14F-4D97-AF65-F5344CB8AC3E}">
        <p14:creationId xmlns:p14="http://schemas.microsoft.com/office/powerpoint/2010/main" val="1396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3</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Was ist das USP</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598488" y="1440296"/>
            <a:ext cx="6720751"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t"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a:ln>
                  <a:noFill/>
                </a:ln>
                <a:solidFill>
                  <a:schemeClr val="tx1"/>
                </a:solidFill>
                <a:effectLst/>
                <a:latin typeface="Arial" panose="020B0604020202020204" pitchFamily="34" charset="0"/>
              </a:rPr>
              <a:t>- Zentrale Plattform für Unternehmen in Österreich </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 Zugriff auf Behördenservices (z. B. Datenbanken, Meldungen) </a:t>
            </a:r>
          </a:p>
          <a:p>
            <a:pPr marL="0" marR="0" lvl="0" indent="0" algn="l"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a:ln>
                  <a:noFill/>
                </a:ln>
                <a:solidFill>
                  <a:schemeClr val="tx1"/>
                </a:solidFill>
                <a:effectLst/>
                <a:latin typeface="Arial" panose="020B0604020202020204" pitchFamily="34" charset="0"/>
              </a:rPr>
              <a:t>- Verwaltung von: </a:t>
            </a:r>
          </a:p>
          <a:p>
            <a:pPr marL="0" marR="0" lvl="0" indent="0" algn="l"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a:ln>
                  <a:noFill/>
                </a:ln>
                <a:solidFill>
                  <a:schemeClr val="tx1"/>
                </a:solidFill>
                <a:effectLst/>
                <a:latin typeface="Arial" panose="020B0604020202020204" pitchFamily="34" charset="0"/>
              </a:rPr>
              <a:t>	-Benutzerkonten </a:t>
            </a:r>
          </a:p>
          <a:p>
            <a:pPr marL="0" marR="0" lvl="0" indent="0" algn="l"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a:ln>
                  <a:noFill/>
                </a:ln>
                <a:solidFill>
                  <a:schemeClr val="tx1"/>
                </a:solidFill>
                <a:effectLst/>
                <a:latin typeface="Arial" panose="020B0604020202020204" pitchFamily="34" charset="0"/>
              </a:rPr>
              <a:t>	-Rollen &amp; Rechten </a:t>
            </a:r>
          </a:p>
          <a:p>
            <a:pPr marL="0" marR="0" lvl="0" indent="0" algn="l"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a:ln>
                  <a:noFill/>
                </a:ln>
                <a:solidFill>
                  <a:schemeClr val="tx1"/>
                </a:solidFill>
                <a:effectLst/>
                <a:latin typeface="Arial" panose="020B0604020202020204" pitchFamily="34" charset="0"/>
              </a:rPr>
              <a:t>	-Webservices</a:t>
            </a: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sz="1800" b="0" i="0" u="none" strike="noStrike" cap="none" normalizeH="0" baseline="0" dirty="0">
                <a:ln>
                  <a:noFill/>
                </a:ln>
                <a:solidFill>
                  <a:schemeClr val="tx1"/>
                </a:solidFill>
                <a:effectLst/>
                <a:latin typeface="Arial" panose="020B0604020202020204" pitchFamily="34" charset="0"/>
              </a:rPr>
            </a:b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        Erster Einstieg über ADMIN der Firma</a:t>
            </a:r>
          </a:p>
        </p:txBody>
      </p:sp>
      <p:pic>
        <p:nvPicPr>
          <p:cNvPr id="13" name="Grafik 12" descr="Ein Bild, das Symbol, Kreis, gelb, Schrift enthält.&#10;&#10;KI-generierte Inhalte können fehlerhaft sein.">
            <a:extLst>
              <a:ext uri="{FF2B5EF4-FFF2-40B4-BE49-F238E27FC236}">
                <a16:creationId xmlns:a16="http://schemas.microsoft.com/office/drawing/2014/main" id="{AB8349D6-9619-E01E-F067-D6A0B3A771CD}"/>
              </a:ext>
            </a:extLst>
          </p:cNvPr>
          <p:cNvPicPr>
            <a:picLocks noChangeAspect="1"/>
          </p:cNvPicPr>
          <p:nvPr/>
        </p:nvPicPr>
        <p:blipFill>
          <a:blip r:embed="rId2"/>
          <a:stretch>
            <a:fillRect/>
          </a:stretch>
        </p:blipFill>
        <p:spPr>
          <a:xfrm>
            <a:off x="517876" y="3529684"/>
            <a:ext cx="591329" cy="591329"/>
          </a:xfrm>
          <a:prstGeom prst="rect">
            <a:avLst/>
          </a:prstGeom>
          <a:solidFill>
            <a:schemeClr val="tx2"/>
          </a:solidFill>
        </p:spPr>
      </p:pic>
      <p:sp>
        <p:nvSpPr>
          <p:cNvPr id="14" name="Rectangle 1">
            <a:extLst>
              <a:ext uri="{FF2B5EF4-FFF2-40B4-BE49-F238E27FC236}">
                <a16:creationId xmlns:a16="http://schemas.microsoft.com/office/drawing/2014/main" id="{0C55D9CC-3B91-AA5E-A74D-7E12BF783C41}"/>
              </a:ext>
            </a:extLst>
          </p:cNvPr>
          <p:cNvSpPr txBox="1">
            <a:spLocks noChangeArrowheads="1"/>
          </p:cNvSpPr>
          <p:nvPr/>
        </p:nvSpPr>
        <p:spPr bwMode="auto">
          <a:xfrm>
            <a:off x="517876" y="4216408"/>
            <a:ext cx="1131989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lvl1pPr algn="l" defTabSz="914400" rtl="0" eaLnBrk="1" latinLnBrk="0" hangingPunct="1">
              <a:lnSpc>
                <a:spcPct val="90000"/>
              </a:lnSpc>
              <a:spcBef>
                <a:spcPct val="0"/>
              </a:spcBef>
              <a:buNone/>
              <a:defRPr sz="2500" b="1" i="0" kern="1200">
                <a:solidFill>
                  <a:schemeClr val="tx1"/>
                </a:solidFill>
                <a:latin typeface="Akagi Pro Bold" pitchFamily="50" charset="0"/>
                <a:ea typeface="+mj-ea"/>
                <a:cs typeface="Arial" panose="020B0604020202020204" pitchFamily="34" charset="0"/>
              </a:defRPr>
            </a:lvl1pPr>
          </a:lstStyle>
          <a:p>
            <a:pPr eaLnBrk="0" fontAlgn="base" hangingPunct="0">
              <a:lnSpc>
                <a:spcPct val="100000"/>
              </a:lnSpc>
              <a:spcAft>
                <a:spcPct val="0"/>
              </a:spcAft>
            </a:pPr>
            <a:r>
              <a:rPr lang="de-DE" altLang="de-DE" sz="1800" b="0" dirty="0">
                <a:latin typeface="Arial" panose="020B0604020202020204" pitchFamily="34" charset="0"/>
              </a:rPr>
              <a:t>- Aufruf: </a:t>
            </a:r>
            <a:r>
              <a:rPr lang="de-DE" altLang="de-DE" sz="1800" b="0" dirty="0">
                <a:latin typeface="Arial" panose="020B0604020202020204" pitchFamily="34" charset="0"/>
                <a:hlinkClick r:id="rId3"/>
              </a:rPr>
              <a:t>https://www.usp.gv.at</a:t>
            </a:r>
            <a:endParaRPr lang="de-DE" altLang="de-DE" sz="1800" b="0" dirty="0">
              <a:latin typeface="Arial" panose="020B0604020202020204" pitchFamily="34" charset="0"/>
            </a:endParaRPr>
          </a:p>
          <a:p>
            <a:pPr eaLnBrk="0" fontAlgn="base" hangingPunct="0">
              <a:lnSpc>
                <a:spcPct val="100000"/>
              </a:lnSpc>
              <a:spcAft>
                <a:spcPct val="0"/>
              </a:spcAft>
            </a:pPr>
            <a:r>
              <a:rPr lang="de-DE" altLang="de-DE" sz="1800" b="0" dirty="0">
                <a:latin typeface="Arial" panose="020B0604020202020204" pitchFamily="34" charset="0"/>
              </a:rPr>
              <a:t>- Anmeldung via: ID Austria </a:t>
            </a:r>
            <a:r>
              <a:rPr lang="de-DE" altLang="de-DE" sz="1800" u="sng" dirty="0">
                <a:latin typeface="Arial" panose="020B0604020202020204" pitchFamily="34" charset="0"/>
              </a:rPr>
              <a:t>oder</a:t>
            </a:r>
            <a:r>
              <a:rPr lang="de-DE" altLang="de-DE" sz="1800" b="0" dirty="0">
                <a:latin typeface="Arial" panose="020B0604020202020204" pitchFamily="34" charset="0"/>
              </a:rPr>
              <a:t> Teilnehmer-ID + PIN</a:t>
            </a:r>
          </a:p>
          <a:p>
            <a:pPr eaLnBrk="0" fontAlgn="base" hangingPunct="0">
              <a:lnSpc>
                <a:spcPct val="100000"/>
              </a:lnSpc>
              <a:spcAft>
                <a:spcPct val="0"/>
              </a:spcAft>
            </a:pPr>
            <a:br>
              <a:rPr lang="de-DE" altLang="de-DE" sz="1800" b="0" dirty="0">
                <a:latin typeface="Arial" panose="020B0604020202020204" pitchFamily="34" charset="0"/>
              </a:rPr>
            </a:br>
            <a:r>
              <a:rPr lang="de-DE" altLang="de-DE" sz="1800" b="0" dirty="0">
                <a:latin typeface="Arial" panose="020B0604020202020204" pitchFamily="34" charset="0"/>
              </a:rPr>
              <a:t>- Alternativ: </a:t>
            </a:r>
            <a:r>
              <a:rPr lang="de-DE" altLang="de-DE" sz="1800" b="0" dirty="0">
                <a:latin typeface="Arial" panose="020B0604020202020204" pitchFamily="34" charset="0"/>
                <a:hlinkClick r:id="rId4"/>
              </a:rPr>
              <a:t>Registrierung</a:t>
            </a:r>
            <a:r>
              <a:rPr lang="de-DE" altLang="de-DE" sz="1800" b="0" dirty="0">
                <a:latin typeface="Arial" panose="020B0604020202020204" pitchFamily="34" charset="0"/>
              </a:rPr>
              <a:t> des Unternehmens durchführen (ID Austria ein Muss, wenn Prokurist bzw. mehrere Personen zeichnungsberechtigt sind)</a:t>
            </a:r>
          </a:p>
        </p:txBody>
      </p:sp>
      <p:pic>
        <p:nvPicPr>
          <p:cNvPr id="17" name="Grafik 16">
            <a:extLst>
              <a:ext uri="{FF2B5EF4-FFF2-40B4-BE49-F238E27FC236}">
                <a16:creationId xmlns:a16="http://schemas.microsoft.com/office/drawing/2014/main" id="{AC7B5D09-3537-92F7-CF90-3BF58009EA07}"/>
              </a:ext>
            </a:extLst>
          </p:cNvPr>
          <p:cNvPicPr>
            <a:picLocks noChangeAspect="1"/>
          </p:cNvPicPr>
          <p:nvPr/>
        </p:nvPicPr>
        <p:blipFill>
          <a:blip r:embed="rId5"/>
          <a:stretch>
            <a:fillRect/>
          </a:stretch>
        </p:blipFill>
        <p:spPr>
          <a:xfrm>
            <a:off x="7319239" y="2002602"/>
            <a:ext cx="4044773" cy="2725115"/>
          </a:xfrm>
          <a:prstGeom prst="rect">
            <a:avLst/>
          </a:prstGeom>
        </p:spPr>
      </p:pic>
    </p:spTree>
    <p:extLst>
      <p:ext uri="{BB962C8B-B14F-4D97-AF65-F5344CB8AC3E}">
        <p14:creationId xmlns:p14="http://schemas.microsoft.com/office/powerpoint/2010/main" val="2899728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4</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a:t>
            </a:r>
            <a:r>
              <a:rPr lang="de-DE" sz="2400" b="1" dirty="0">
                <a:sym typeface="Wingdings" panose="05000000000000000000" pitchFamily="2" charset="2"/>
              </a:rPr>
              <a:t> HKADB</a:t>
            </a:r>
            <a:endParaRPr lang="de-DE" sz="2400" b="1" dirty="0"/>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419218"/>
            <a:ext cx="69755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R="0" lvl="0" defTabSz="914400" rtl="0" eaLnBrk="0" fontAlgn="base" latinLnBrk="0" hangingPunct="0">
              <a:lnSpc>
                <a:spcPct val="100000"/>
              </a:lnSpc>
              <a:spcBef>
                <a:spcPct val="0"/>
              </a:spcBef>
              <a:spcAft>
                <a:spcPct val="0"/>
              </a:spcAft>
              <a:buClrTx/>
              <a:buSzTx/>
              <a:tabLst/>
            </a:pPr>
            <a:r>
              <a:rPr kumimoji="0" lang="de-DE" altLang="de-DE" sz="1800" b="0" i="0" u="none" strike="noStrike" cap="none" normalizeH="0" baseline="0" dirty="0">
                <a:ln>
                  <a:noFill/>
                </a:ln>
                <a:solidFill>
                  <a:schemeClr val="tx1"/>
                </a:solidFill>
                <a:effectLst/>
                <a:latin typeface="Arial" panose="020B0604020202020204" pitchFamily="34" charset="0"/>
              </a:rPr>
              <a:t>Anleitung USP: </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Verfahrensrechte und Webservicerechte zuordnen</a:t>
            </a:r>
          </a:p>
        </p:txBody>
      </p:sp>
      <p:pic>
        <p:nvPicPr>
          <p:cNvPr id="13" name="Grafik 12" descr="Ein Bild, das Symbol, Kreis, gelb, Schrift enthält.&#10;&#10;KI-generierte Inhalte können fehlerhaft sein.">
            <a:extLst>
              <a:ext uri="{FF2B5EF4-FFF2-40B4-BE49-F238E27FC236}">
                <a16:creationId xmlns:a16="http://schemas.microsoft.com/office/drawing/2014/main" id="{AB8349D6-9619-E01E-F067-D6A0B3A771CD}"/>
              </a:ext>
            </a:extLst>
          </p:cNvPr>
          <p:cNvPicPr>
            <a:picLocks noChangeAspect="1"/>
          </p:cNvPicPr>
          <p:nvPr/>
        </p:nvPicPr>
        <p:blipFill>
          <a:blip r:embed="rId2"/>
          <a:stretch>
            <a:fillRect/>
          </a:stretch>
        </p:blipFill>
        <p:spPr>
          <a:xfrm>
            <a:off x="517876" y="2177134"/>
            <a:ext cx="591329" cy="591329"/>
          </a:xfrm>
          <a:prstGeom prst="rect">
            <a:avLst/>
          </a:prstGeom>
          <a:solidFill>
            <a:schemeClr val="tx2"/>
          </a:solidFill>
        </p:spPr>
      </p:pic>
      <p:sp>
        <p:nvSpPr>
          <p:cNvPr id="14" name="Rectangle 1">
            <a:extLst>
              <a:ext uri="{FF2B5EF4-FFF2-40B4-BE49-F238E27FC236}">
                <a16:creationId xmlns:a16="http://schemas.microsoft.com/office/drawing/2014/main" id="{0C55D9CC-3B91-AA5E-A74D-7E12BF783C41}"/>
              </a:ext>
            </a:extLst>
          </p:cNvPr>
          <p:cNvSpPr txBox="1">
            <a:spLocks noChangeArrowheads="1"/>
          </p:cNvSpPr>
          <p:nvPr/>
        </p:nvSpPr>
        <p:spPr bwMode="auto">
          <a:xfrm>
            <a:off x="517876" y="2863858"/>
            <a:ext cx="1131989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lvl1pPr algn="l" defTabSz="914400" rtl="0" eaLnBrk="1" latinLnBrk="0" hangingPunct="1">
              <a:lnSpc>
                <a:spcPct val="90000"/>
              </a:lnSpc>
              <a:spcBef>
                <a:spcPct val="0"/>
              </a:spcBef>
              <a:buNone/>
              <a:defRPr sz="2500" b="1" i="0" kern="1200">
                <a:solidFill>
                  <a:schemeClr val="tx1"/>
                </a:solidFill>
                <a:latin typeface="Akagi Pro Bold" pitchFamily="50" charset="0"/>
                <a:ea typeface="+mj-ea"/>
                <a:cs typeface="Arial" panose="020B0604020202020204" pitchFamily="34" charset="0"/>
              </a:defRPr>
            </a:lvl1pPr>
          </a:lstStyle>
          <a:p>
            <a:pPr marL="285750" indent="-285750" eaLnBrk="0" fontAlgn="base" hangingPunct="0">
              <a:lnSpc>
                <a:spcPct val="100000"/>
              </a:lnSpc>
              <a:spcAft>
                <a:spcPct val="0"/>
              </a:spcAft>
              <a:buFontTx/>
              <a:buChar char="-"/>
            </a:pPr>
            <a:r>
              <a:rPr lang="de-DE" altLang="de-DE" sz="1800" b="0" dirty="0">
                <a:latin typeface="Arial" panose="020B0604020202020204" pitchFamily="34" charset="0"/>
              </a:rPr>
              <a:t>Mit Admin einwählen</a:t>
            </a:r>
          </a:p>
          <a:p>
            <a:pPr marL="285750" indent="-285750" eaLnBrk="0" fontAlgn="base" hangingPunct="0">
              <a:lnSpc>
                <a:spcPct val="100000"/>
              </a:lnSpc>
              <a:spcAft>
                <a:spcPct val="0"/>
              </a:spcAft>
              <a:buFontTx/>
              <a:buChar char="-"/>
            </a:pPr>
            <a:r>
              <a:rPr lang="de-DE" altLang="de-DE" sz="1800" b="0" dirty="0">
                <a:latin typeface="Arial" panose="020B0604020202020204" pitchFamily="34" charset="0"/>
              </a:rPr>
              <a:t>Richtiges Unternehmen wählen (nicht Beteiligungen, Vermietung, </a:t>
            </a:r>
            <a:r>
              <a:rPr lang="de-DE" altLang="de-DE" sz="1800" b="0" dirty="0" err="1">
                <a:latin typeface="Arial" panose="020B0604020202020204" pitchFamily="34" charset="0"/>
              </a:rPr>
              <a:t>etc</a:t>
            </a:r>
            <a:r>
              <a:rPr lang="de-DE" altLang="de-DE" sz="1800" b="0" dirty="0">
                <a:latin typeface="Arial" panose="020B0604020202020204" pitchFamily="34" charset="0"/>
              </a:rPr>
              <a:t>), sonst Unternehmen wechseln</a:t>
            </a:r>
          </a:p>
          <a:p>
            <a:pPr marL="285750" indent="-285750" eaLnBrk="0" fontAlgn="base" hangingPunct="0">
              <a:lnSpc>
                <a:spcPct val="100000"/>
              </a:lnSpc>
              <a:spcAft>
                <a:spcPct val="0"/>
              </a:spcAft>
              <a:buFontTx/>
              <a:buChar char="-"/>
            </a:pPr>
            <a:r>
              <a:rPr lang="de-DE" altLang="de-DE" sz="1800" b="0" dirty="0">
                <a:latin typeface="Arial" panose="020B0604020202020204" pitchFamily="34" charset="0"/>
              </a:rPr>
              <a:t>Falls Anlagendatenbank nicht Sichtbar </a:t>
            </a:r>
            <a:r>
              <a:rPr lang="de-DE" altLang="de-DE" sz="1800" b="0" dirty="0">
                <a:latin typeface="Arial" panose="020B0604020202020204" pitchFamily="34" charset="0"/>
                <a:sym typeface="Wingdings" panose="05000000000000000000" pitchFamily="2" charset="2"/>
              </a:rPr>
              <a:t> Alle Services  Anlagendatenbank als Favorit wählen (Stern)</a:t>
            </a:r>
          </a:p>
          <a:p>
            <a:pPr marL="285750" indent="-285750" eaLnBrk="0" fontAlgn="base" hangingPunct="0">
              <a:lnSpc>
                <a:spcPct val="100000"/>
              </a:lnSpc>
              <a:spcAft>
                <a:spcPct val="0"/>
              </a:spcAft>
              <a:buFontTx/>
              <a:buChar char="-"/>
            </a:pPr>
            <a:r>
              <a:rPr lang="de-DE" altLang="de-DE" sz="1800" b="0" dirty="0">
                <a:latin typeface="Arial" panose="020B0604020202020204" pitchFamily="34" charset="0"/>
                <a:sym typeface="Wingdings" panose="05000000000000000000" pitchFamily="2" charset="2"/>
              </a:rPr>
              <a:t>Jede Person die in der Datenbank arbeitet, benötigt ein Benutzerkonto. Dem Benutzer müssen die Rechte wieder zugeordnet werden.</a:t>
            </a:r>
          </a:p>
          <a:p>
            <a:pPr marL="285750" indent="-285750" eaLnBrk="0" fontAlgn="base" hangingPunct="0">
              <a:lnSpc>
                <a:spcPct val="100000"/>
              </a:lnSpc>
              <a:spcAft>
                <a:spcPct val="0"/>
              </a:spcAft>
              <a:buFontTx/>
              <a:buChar char="-"/>
            </a:pPr>
            <a:r>
              <a:rPr lang="de-DE" sz="1800" dirty="0">
                <a:effectLst/>
                <a:latin typeface="Arial" panose="020B0604020202020204" pitchFamily="34" charset="0"/>
                <a:ea typeface="Aptos" panose="020B0004020202020204" pitchFamily="34" charset="0"/>
                <a:cs typeface="Aptos" panose="020B0004020202020204" pitchFamily="34" charset="0"/>
              </a:rPr>
              <a:t>Login mit TID/BENID/Pin ist ausreichend. Einloggen per ID-Austria ist eine weitere Option. </a:t>
            </a:r>
            <a:endParaRPr lang="de-DE"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2" name="Grafik 1" descr="Ein Bild, das nähen, Muster, Text, monochrom enthält.&#10;&#10;KI-generierte Inhalte können fehlerhaft sein.">
            <a:extLst>
              <a:ext uri="{FF2B5EF4-FFF2-40B4-BE49-F238E27FC236}">
                <a16:creationId xmlns:a16="http://schemas.microsoft.com/office/drawing/2014/main" id="{176378B6-A4DF-9A65-0F73-23CAEE1DD4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224" y="373698"/>
            <a:ext cx="2432775" cy="2432775"/>
          </a:xfrm>
          <a:prstGeom prst="rect">
            <a:avLst/>
          </a:prstGeom>
        </p:spPr>
      </p:pic>
      <p:pic>
        <p:nvPicPr>
          <p:cNvPr id="10" name="Grafik 9">
            <a:extLst>
              <a:ext uri="{FF2B5EF4-FFF2-40B4-BE49-F238E27FC236}">
                <a16:creationId xmlns:a16="http://schemas.microsoft.com/office/drawing/2014/main" id="{210980F8-74A6-63E3-0C65-92C67651F8F9}"/>
              </a:ext>
            </a:extLst>
          </p:cNvPr>
          <p:cNvPicPr>
            <a:picLocks noChangeAspect="1"/>
          </p:cNvPicPr>
          <p:nvPr/>
        </p:nvPicPr>
        <p:blipFill>
          <a:blip r:embed="rId4"/>
          <a:stretch>
            <a:fillRect/>
          </a:stretch>
        </p:blipFill>
        <p:spPr>
          <a:xfrm>
            <a:off x="2415702" y="4664308"/>
            <a:ext cx="6194898" cy="1385960"/>
          </a:xfrm>
          <a:prstGeom prst="rect">
            <a:avLst/>
          </a:prstGeom>
        </p:spPr>
      </p:pic>
      <p:sp>
        <p:nvSpPr>
          <p:cNvPr id="11" name="Rechteck 10">
            <a:extLst>
              <a:ext uri="{FF2B5EF4-FFF2-40B4-BE49-F238E27FC236}">
                <a16:creationId xmlns:a16="http://schemas.microsoft.com/office/drawing/2014/main" id="{6CE9EBEE-6BBD-C753-3D77-9BA5C10A2C46}"/>
              </a:ext>
            </a:extLst>
          </p:cNvPr>
          <p:cNvSpPr/>
          <p:nvPr/>
        </p:nvSpPr>
        <p:spPr>
          <a:xfrm>
            <a:off x="2415702" y="4876800"/>
            <a:ext cx="1975323" cy="2095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e-DE"/>
          </a:p>
        </p:txBody>
      </p:sp>
      <p:sp>
        <p:nvSpPr>
          <p:cNvPr id="12" name="Rechteck 11">
            <a:extLst>
              <a:ext uri="{FF2B5EF4-FFF2-40B4-BE49-F238E27FC236}">
                <a16:creationId xmlns:a16="http://schemas.microsoft.com/office/drawing/2014/main" id="{CBD0DB12-EEB8-2A03-3428-6F19D39FDBA8}"/>
              </a:ext>
            </a:extLst>
          </p:cNvPr>
          <p:cNvSpPr/>
          <p:nvPr/>
        </p:nvSpPr>
        <p:spPr>
          <a:xfrm>
            <a:off x="7648574" y="5657850"/>
            <a:ext cx="847726" cy="3143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E47013C0-B5C9-79E5-3318-BBCE0569DBB4}"/>
              </a:ext>
            </a:extLst>
          </p:cNvPr>
          <p:cNvSpPr/>
          <p:nvPr/>
        </p:nvSpPr>
        <p:spPr>
          <a:xfrm>
            <a:off x="7358060" y="4828844"/>
            <a:ext cx="1138239" cy="31432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93390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5</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Benutzerkonto erstellen</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312539"/>
            <a:ext cx="6439751"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lang="de-DE" sz="1600" dirty="0">
                <a:effectLst/>
                <a:latin typeface="Arial" panose="020B0604020202020204" pitchFamily="34" charset="0"/>
                <a:ea typeface="Aptos" panose="020B0004020202020204" pitchFamily="34" charset="0"/>
                <a:cs typeface="Aptos" panose="020B0004020202020204" pitchFamily="34" charset="0"/>
              </a:rPr>
              <a:t>Hinweis </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rial" panose="020B0604020202020204" pitchFamily="34" charset="0"/>
                <a:ea typeface="Aptos" panose="020B0004020202020204" pitchFamily="34" charset="0"/>
                <a:cs typeface="Aptos" panose="020B0004020202020204" pitchFamily="34" charset="0"/>
              </a:rPr>
              <a:t>Benutzerkonten können nur von USP-Administratorinnen und USP-Administratoren verwaltet werden.</a:t>
            </a:r>
            <a:br>
              <a:rPr lang="de-DE" sz="1800" b="0" dirty="0">
                <a:effectLst/>
                <a:latin typeface="Aptos" panose="020B0004020202020204" pitchFamily="34" charset="0"/>
                <a:ea typeface="Aptos" panose="020B0004020202020204" pitchFamily="34" charset="0"/>
                <a:cs typeface="Aptos" panose="020B0004020202020204" pitchFamily="34" charset="0"/>
              </a:rPr>
            </a:br>
            <a:r>
              <a:rPr lang="de-DE" sz="1800" b="0" dirty="0">
                <a:effectLst/>
                <a:latin typeface="Arial" panose="020B0604020202020204" pitchFamily="34" charset="0"/>
                <a:ea typeface="Aptos" panose="020B0004020202020204" pitchFamily="34" charset="0"/>
                <a:cs typeface="Aptos" panose="020B0004020202020204" pitchFamily="34" charset="0"/>
              </a:rPr>
              <a:t> </a:t>
            </a:r>
            <a:br>
              <a:rPr lang="de-DE" sz="18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a:t>
            </a:r>
            <a:r>
              <a:rPr lang="de-DE" sz="1600" b="0" dirty="0">
                <a:effectLst/>
                <a:latin typeface="Arial" panose="020B0604020202020204" pitchFamily="34" charset="0"/>
                <a:ea typeface="Aptos" panose="020B0004020202020204" pitchFamily="34" charset="0"/>
                <a:cs typeface="Aptos" panose="020B0004020202020204" pitchFamily="34" charset="0"/>
              </a:rPr>
              <a:t>Ablauf (siehe auch admin_neuer_user.gif)</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a:t>
            </a:r>
            <a:r>
              <a:rPr lang="de-DE" sz="1600" b="0" dirty="0">
                <a:effectLst/>
                <a:latin typeface="Arial" panose="020B0604020202020204" pitchFamily="34" charset="0"/>
                <a:ea typeface="Times New Roman" panose="02020603050405020304" pitchFamily="18" charset="0"/>
                <a:cs typeface="Aptos" panose="020B0004020202020204" pitchFamily="34" charset="0"/>
              </a:rPr>
              <a:t>Rufen Sie die Administration über Mein USP auf</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a:t>
            </a:r>
            <a:r>
              <a:rPr lang="de-DE" sz="1600" b="0" dirty="0">
                <a:effectLst/>
                <a:latin typeface="Arial" panose="020B0604020202020204" pitchFamily="34" charset="0"/>
                <a:ea typeface="Times New Roman" panose="02020603050405020304" pitchFamily="18" charset="0"/>
                <a:cs typeface="Aptos" panose="020B0004020202020204" pitchFamily="34" charset="0"/>
              </a:rPr>
              <a:t>Öffnen Sie das Menü "Benutzerkonten verwalten - Neues Konto anlegen„</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a:t>
            </a:r>
            <a:r>
              <a:rPr lang="de-DE" sz="1600" b="0" dirty="0">
                <a:effectLst/>
                <a:latin typeface="Arial" panose="020B0604020202020204" pitchFamily="34" charset="0"/>
                <a:ea typeface="Times New Roman" panose="02020603050405020304" pitchFamily="18" charset="0"/>
                <a:cs typeface="Aptos" panose="020B0004020202020204" pitchFamily="34" charset="0"/>
              </a:rPr>
              <a:t>Wählen Sie eine Benutzeridentifikation</a:t>
            </a:r>
            <a:br>
              <a:rPr lang="de-DE" sz="1600" b="0" dirty="0">
                <a:effectLst/>
                <a:latin typeface="Arial" panose="020B0604020202020204" pitchFamily="34" charset="0"/>
                <a:ea typeface="Times New Roman" panose="02020603050405020304" pitchFamily="18" charset="0"/>
                <a:cs typeface="Aptos" panose="020B0004020202020204" pitchFamily="34" charset="0"/>
              </a:rPr>
            </a:br>
            <a:r>
              <a:rPr lang="de-DE" sz="1600" b="0" dirty="0">
                <a:effectLst/>
                <a:latin typeface="Arial" panose="020B0604020202020204" pitchFamily="34" charset="0"/>
                <a:ea typeface="Times New Roman" panose="02020603050405020304" pitchFamily="18" charset="0"/>
                <a:cs typeface="Aptos" panose="020B0004020202020204" pitchFamily="34" charset="0"/>
              </a:rPr>
              <a:t>-Die Benutzeridentifikation kann von Ihnen beliebig gewählt werden, es empfiehlt sich aber, hier den Namen der Person zu verwenden, die das Konto erhalten soll. Bitte beachten Sie die angegebenen Kriterien</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a:t>
            </a:r>
            <a:r>
              <a:rPr lang="de-DE" sz="1600" b="0" dirty="0">
                <a:effectLst/>
                <a:latin typeface="Arial" panose="020B0604020202020204" pitchFamily="34" charset="0"/>
                <a:ea typeface="Times New Roman" panose="02020603050405020304" pitchFamily="18" charset="0"/>
                <a:cs typeface="Aptos" panose="020B0004020202020204" pitchFamily="34" charset="0"/>
              </a:rPr>
              <a:t>Bestätigung Sie die Anlage des Benutzerkontos und laden Sie sich die Zugangsdaten herunter.</a:t>
            </a:r>
            <a:br>
              <a:rPr lang="de-DE" sz="1600" b="0" dirty="0">
                <a:effectLst/>
                <a:latin typeface="Aptos" panose="020B0004020202020204" pitchFamily="34" charset="0"/>
                <a:ea typeface="Aptos" panose="020B0004020202020204" pitchFamily="34" charset="0"/>
                <a:cs typeface="Aptos" panose="020B0004020202020204" pitchFamily="34" charset="0"/>
              </a:rPr>
            </a:br>
            <a:r>
              <a:rPr lang="de-DE" sz="1600" b="0" dirty="0">
                <a:effectLst/>
                <a:latin typeface="Aptos" panose="020B0004020202020204" pitchFamily="34" charset="0"/>
                <a:ea typeface="Aptos" panose="020B0004020202020204" pitchFamily="34" charset="0"/>
                <a:cs typeface="Aptos" panose="020B0004020202020204" pitchFamily="34" charset="0"/>
              </a:rPr>
              <a:t>-</a:t>
            </a:r>
            <a:r>
              <a:rPr lang="de-DE" sz="1600" b="0" dirty="0">
                <a:effectLst/>
                <a:latin typeface="Arial" panose="020B0604020202020204" pitchFamily="34" charset="0"/>
                <a:ea typeface="Times New Roman" panose="02020603050405020304" pitchFamily="18" charset="0"/>
                <a:cs typeface="Aptos" panose="020B0004020202020204" pitchFamily="34" charset="0"/>
              </a:rPr>
              <a:t>Übergeben Sie die Zugangsdaten an jene Person, die das Konto erhalten soll</a:t>
            </a:r>
            <a:br>
              <a:rPr lang="de-DE" sz="1600" b="0" dirty="0">
                <a:effectLst/>
                <a:latin typeface="Arial" panose="020B0604020202020204" pitchFamily="34" charset="0"/>
                <a:ea typeface="Times New Roman" panose="02020603050405020304" pitchFamily="18" charset="0"/>
                <a:cs typeface="Aptos" panose="020B0004020202020204" pitchFamily="34" charset="0"/>
              </a:rPr>
            </a:br>
            <a:r>
              <a:rPr lang="de-DE" sz="1600" b="0" dirty="0">
                <a:effectLst/>
                <a:latin typeface="Arial" panose="020B0604020202020204" pitchFamily="34" charset="0"/>
                <a:ea typeface="Times New Roman" panose="02020603050405020304" pitchFamily="18" charset="0"/>
                <a:cs typeface="Aptos" panose="020B0004020202020204" pitchFamily="34" charset="0"/>
              </a:rPr>
              <a:t>-Stellen Sie sicher, dass nur jene Person Zugriff auf diese Daten erhält, die dafür bestimmt ist</a:t>
            </a:r>
            <a:br>
              <a:rPr lang="de-DE" sz="1800" b="0" dirty="0">
                <a:effectLst/>
                <a:latin typeface="Aptos" panose="020B0004020202020204" pitchFamily="34" charset="0"/>
                <a:ea typeface="Aptos" panose="020B0004020202020204" pitchFamily="34" charset="0"/>
                <a:cs typeface="Aptos" panose="020B00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9" name="Grafik 8" descr="Ein Bild, das Text, Screenshot, Website, Onlinewerbung enthält.&#10;&#10;KI-generierte Inhalte können fehlerhaft sein.">
            <a:extLst>
              <a:ext uri="{FF2B5EF4-FFF2-40B4-BE49-F238E27FC236}">
                <a16:creationId xmlns:a16="http://schemas.microsoft.com/office/drawing/2014/main" id="{29F10BEF-75FB-1DA8-7B20-16A5EE74B5E8}"/>
              </a:ext>
            </a:extLst>
          </p:cNvPr>
          <p:cNvPicPr>
            <a:picLocks noChangeAspect="1"/>
          </p:cNvPicPr>
          <p:nvPr/>
        </p:nvPicPr>
        <p:blipFill>
          <a:blip r:embed="rId2"/>
          <a:stretch>
            <a:fillRect/>
          </a:stretch>
        </p:blipFill>
        <p:spPr>
          <a:xfrm>
            <a:off x="7293768" y="1466850"/>
            <a:ext cx="4481906" cy="2340000"/>
          </a:xfrm>
          <a:prstGeom prst="rect">
            <a:avLst/>
          </a:prstGeom>
        </p:spPr>
      </p:pic>
    </p:spTree>
    <p:extLst>
      <p:ext uri="{BB962C8B-B14F-4D97-AF65-F5344CB8AC3E}">
        <p14:creationId xmlns:p14="http://schemas.microsoft.com/office/powerpoint/2010/main" val="599745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6</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Benutzerkonto erstellen - Animation</a:t>
            </a:r>
          </a:p>
        </p:txBody>
      </p:sp>
      <p:pic>
        <p:nvPicPr>
          <p:cNvPr id="9" name="Grafik 8" descr="Ein Bild, das Text, Screenshot, Website, Onlinewerbung enthält.&#10;&#10;KI-generierte Inhalte können fehlerhaft sein.">
            <a:extLst>
              <a:ext uri="{FF2B5EF4-FFF2-40B4-BE49-F238E27FC236}">
                <a16:creationId xmlns:a16="http://schemas.microsoft.com/office/drawing/2014/main" id="{29F10BEF-75FB-1DA8-7B20-16A5EE74B5E8}"/>
              </a:ext>
            </a:extLst>
          </p:cNvPr>
          <p:cNvPicPr>
            <a:picLocks noChangeAspect="1"/>
          </p:cNvPicPr>
          <p:nvPr/>
        </p:nvPicPr>
        <p:blipFill>
          <a:blip r:embed="rId2"/>
          <a:stretch>
            <a:fillRect/>
          </a:stretch>
        </p:blipFill>
        <p:spPr>
          <a:xfrm>
            <a:off x="1381125" y="1223657"/>
            <a:ext cx="9137249" cy="4770551"/>
          </a:xfrm>
          <a:prstGeom prst="rect">
            <a:avLst/>
          </a:prstGeom>
        </p:spPr>
      </p:pic>
    </p:spTree>
    <p:extLst>
      <p:ext uri="{BB962C8B-B14F-4D97-AF65-F5344CB8AC3E}">
        <p14:creationId xmlns:p14="http://schemas.microsoft.com/office/powerpoint/2010/main" val="286795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7</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 Mitarbeiterkonto einrichten</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226041"/>
            <a:ext cx="6901651" cy="385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kumimoji="0" lang="de-DE" altLang="de-DE" sz="1600" b="0" i="0" u="none" strike="noStrike" cap="none" normalizeH="0" baseline="0" dirty="0">
                <a:ln>
                  <a:noFill/>
                </a:ln>
                <a:solidFill>
                  <a:schemeClr val="tx1"/>
                </a:solidFill>
                <a:effectLst/>
                <a:latin typeface="Arial" panose="020B0604020202020204" pitchFamily="34" charset="0"/>
              </a:rPr>
              <a:t>Damit Sie Ihr Benutzerkonto verwenden können, sind ein paar kurze Schritte erforderlich. </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Sie haben Zugangsdaten des Benutzerkontos von Ihrem Unternehmen bzw. Ihrer USP Administratorin oder Ihrem USP Administrator Zugangsdaten erhalten, auf denen Sie die Teilnehmeridentifikation, die Benutzeridentifikation und die PIN vorfinden.</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Schritt für Schritt</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-Klicken Sie auf "Anmelden" auf der Startseite des USP oder auf das Anmeldesymbol rechts oben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-Geben Sie die Zugangsdaten in die entsprechenden Felder von "USP Kennung" ein und wählen Sie "Anmelden"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-Sie werden für Ihr Unternehmen in Mein USP angemeldet.</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-Nun muss eine Person mit dem Benutzerkonto verknüpft werden. Wählen Sie daher "Jetzt personifizieren" in der gelben Hinweisbox.</a:t>
            </a:r>
          </a:p>
        </p:txBody>
      </p:sp>
      <p:pic>
        <p:nvPicPr>
          <p:cNvPr id="8" name="Grafik 7" descr="Ein Bild, das Text, Screenshot, Software, Webseite enthält.&#10;&#10;KI-generierte Inhalte können fehlerhaft sein.">
            <a:extLst>
              <a:ext uri="{FF2B5EF4-FFF2-40B4-BE49-F238E27FC236}">
                <a16:creationId xmlns:a16="http://schemas.microsoft.com/office/drawing/2014/main" id="{876B2F36-C704-3A85-B52F-8582A5CDD00B}"/>
              </a:ext>
            </a:extLst>
          </p:cNvPr>
          <p:cNvPicPr>
            <a:picLocks noChangeAspect="1"/>
          </p:cNvPicPr>
          <p:nvPr/>
        </p:nvPicPr>
        <p:blipFill>
          <a:blip r:embed="rId2"/>
          <a:stretch>
            <a:fillRect/>
          </a:stretch>
        </p:blipFill>
        <p:spPr>
          <a:xfrm>
            <a:off x="7677318" y="1546486"/>
            <a:ext cx="3932042" cy="2340000"/>
          </a:xfrm>
          <a:prstGeom prst="rect">
            <a:avLst/>
          </a:prstGeom>
        </p:spPr>
      </p:pic>
    </p:spTree>
    <p:extLst>
      <p:ext uri="{BB962C8B-B14F-4D97-AF65-F5344CB8AC3E}">
        <p14:creationId xmlns:p14="http://schemas.microsoft.com/office/powerpoint/2010/main" val="2640487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8</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 Mitarbeiterkonto einrichten</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263112"/>
            <a:ext cx="9311218"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r>
              <a:rPr kumimoji="0" lang="de-DE" altLang="de-DE" sz="1600" b="0" i="0" u="none" strike="noStrike" cap="none" normalizeH="0" baseline="0" dirty="0">
                <a:ln>
                  <a:noFill/>
                </a:ln>
                <a:solidFill>
                  <a:schemeClr val="tx1"/>
                </a:solidFill>
                <a:effectLst/>
                <a:latin typeface="Arial" panose="020B0604020202020204" pitchFamily="34" charset="0"/>
              </a:rPr>
              <a:t>Benutzerkonten personifizieren</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Damit Ihr Benutzerkonto in Mein USP verwendet werden kann, muss es einmalig mittels digitaler Signatur oder durch Eingabe eines Verifizierungscodes "personifiziert" werden. Mit diesem Vorgang wird ein Benutzerkonto mit einer natürlichen Person verknüpft. </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Ohne Personifizierung können die meisten Services auf Mein USP nicht genutzt werden. </a:t>
            </a:r>
            <a:br>
              <a:rPr kumimoji="0" lang="de-DE" altLang="de-DE" sz="1800" b="0" i="0" u="none" strike="noStrike" cap="none" normalizeH="0" baseline="0" dirty="0">
                <a:ln>
                  <a:noFill/>
                </a:ln>
                <a:solidFill>
                  <a:schemeClr val="tx1"/>
                </a:solidFill>
                <a:effectLst/>
                <a:latin typeface="Arial" panose="020B0604020202020204" pitchFamily="34" charset="0"/>
              </a:rPr>
            </a:b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1: ID Austria oder Ihrem EU-Login</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2: Personifizierung ohne digitale Signatur - mit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8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013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E95E0D61-454A-F71A-1728-B5EB6E6E7AE7}"/>
              </a:ext>
            </a:extLst>
          </p:cNvPr>
          <p:cNvSpPr>
            <a:spLocks noGrp="1"/>
          </p:cNvSpPr>
          <p:nvPr>
            <p:ph type="ftr" sz="quarter" idx="10"/>
          </p:nvPr>
        </p:nvSpPr>
        <p:spPr/>
        <p:txBody>
          <a:bodyPr/>
          <a:lstStyle/>
          <a:p>
            <a:r>
              <a:rPr lang="de-DE" dirty="0"/>
              <a:t>Stefan Hübsch, Christoph Haun,</a:t>
            </a:r>
          </a:p>
          <a:p>
            <a:r>
              <a:rPr lang="de-DE" dirty="0" err="1"/>
              <a:t>AdTLR</a:t>
            </a:r>
            <a:r>
              <a:rPr lang="de-DE" dirty="0"/>
              <a:t>, Heizungsanlagendatenbank</a:t>
            </a:r>
          </a:p>
        </p:txBody>
      </p:sp>
      <p:sp>
        <p:nvSpPr>
          <p:cNvPr id="4" name="Foliennummernplatzhalter 3">
            <a:extLst>
              <a:ext uri="{FF2B5EF4-FFF2-40B4-BE49-F238E27FC236}">
                <a16:creationId xmlns:a16="http://schemas.microsoft.com/office/drawing/2014/main" id="{974633BC-06BA-825E-FB3D-13F2CC221DB4}"/>
              </a:ext>
            </a:extLst>
          </p:cNvPr>
          <p:cNvSpPr>
            <a:spLocks noGrp="1"/>
          </p:cNvSpPr>
          <p:nvPr>
            <p:ph type="sldNum" sz="quarter" idx="11"/>
          </p:nvPr>
        </p:nvSpPr>
        <p:spPr/>
        <p:txBody>
          <a:bodyPr/>
          <a:lstStyle/>
          <a:p>
            <a:fld id="{085A3FAF-05EA-574B-870E-3335AFA96D69}" type="slidenum">
              <a:rPr lang="de-DE" smtClean="0"/>
              <a:pPr/>
              <a:t>9</a:t>
            </a:fld>
            <a:endParaRPr lang="de-DE" dirty="0"/>
          </a:p>
        </p:txBody>
      </p:sp>
      <p:sp>
        <p:nvSpPr>
          <p:cNvPr id="5" name="Datumsplatzhalter 4">
            <a:extLst>
              <a:ext uri="{FF2B5EF4-FFF2-40B4-BE49-F238E27FC236}">
                <a16:creationId xmlns:a16="http://schemas.microsoft.com/office/drawing/2014/main" id="{8AFC6CF2-7C1E-B7A5-6CE8-2F1393B40434}"/>
              </a:ext>
            </a:extLst>
          </p:cNvPr>
          <p:cNvSpPr>
            <a:spLocks noGrp="1"/>
          </p:cNvSpPr>
          <p:nvPr>
            <p:ph type="dt" sz="half" idx="12"/>
          </p:nvPr>
        </p:nvSpPr>
        <p:spPr/>
        <p:txBody>
          <a:bodyPr/>
          <a:lstStyle/>
          <a:p>
            <a:r>
              <a:rPr lang="de-DE" sz="1300" dirty="0">
                <a:latin typeface="Akagi Pro Book" panose="02000000000000000000" pitchFamily="2" charset="77"/>
                <a:cs typeface="Arial" panose="020B0604020202020204" pitchFamily="34" charset="0"/>
              </a:rPr>
              <a:t>Schulung Heizungs- und Klimaanlagendatenbank</a:t>
            </a:r>
          </a:p>
        </p:txBody>
      </p:sp>
      <p:sp>
        <p:nvSpPr>
          <p:cNvPr id="7" name="Textfeld 6">
            <a:extLst>
              <a:ext uri="{FF2B5EF4-FFF2-40B4-BE49-F238E27FC236}">
                <a16:creationId xmlns:a16="http://schemas.microsoft.com/office/drawing/2014/main" id="{C9D2D339-52B0-F532-B39D-3557D783BE46}"/>
              </a:ext>
            </a:extLst>
          </p:cNvPr>
          <p:cNvSpPr txBox="1"/>
          <p:nvPr/>
        </p:nvSpPr>
        <p:spPr>
          <a:xfrm>
            <a:off x="673042" y="761992"/>
            <a:ext cx="8498682" cy="461665"/>
          </a:xfrm>
          <a:prstGeom prst="rect">
            <a:avLst/>
          </a:prstGeom>
          <a:noFill/>
        </p:spPr>
        <p:txBody>
          <a:bodyPr wrap="square">
            <a:spAutoFit/>
          </a:bodyPr>
          <a:lstStyle/>
          <a:p>
            <a:r>
              <a:rPr lang="de-DE" sz="2400" b="1" dirty="0"/>
              <a:t>USP: Benutzer- Mitarbeiterkonto einrichten</a:t>
            </a:r>
          </a:p>
        </p:txBody>
      </p:sp>
      <p:sp>
        <p:nvSpPr>
          <p:cNvPr id="6" name="Rectangle 1">
            <a:extLst>
              <a:ext uri="{FF2B5EF4-FFF2-40B4-BE49-F238E27FC236}">
                <a16:creationId xmlns:a16="http://schemas.microsoft.com/office/drawing/2014/main" id="{7F2D8125-0307-266A-5D71-EE52868B75D2}"/>
              </a:ext>
            </a:extLst>
          </p:cNvPr>
          <p:cNvSpPr>
            <a:spLocks noGrp="1" noChangeArrowheads="1"/>
          </p:cNvSpPr>
          <p:nvPr>
            <p:ph type="title"/>
          </p:nvPr>
        </p:nvSpPr>
        <p:spPr bwMode="auto">
          <a:xfrm>
            <a:off x="673041" y="1114828"/>
            <a:ext cx="11004094"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2: Personifizierung ohne digitale Signatur - mit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Wenn Sie keine digitale Signatur (ID Austria bzw. EU-Login) zur Verfügung haben, können Sie die Personifizierung Ihres USP-Benutzerkontos alternativ mittels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durchführen. Dabei erhalten Sie einen Verifizierungscode in einem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der an Sie persönlich adressiert ist. Mit diesem können Sie Ihre Identität bestätigen und somit die Personifizierung Ihres Benutzerkontos durchführen. Befolgen Sie dazu folgende Schritte:</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Melden Sie sich in Mein USP mit der dreiteiligen Kennung (Teilnehmer-Identifikation, Benutzeridentifikation, PIN) an, die Sie von Ihrer USP-Administratorin oder Ihrem USP-Administrator erhalten haben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Auf der Startseite von Mein USP sehen Sie nun eine gelbe Hinweisbox. Klicken Sie dort auf den Link "Jetzt personifizieren". Sollten Sie keine Hinweisbox sehen, ist Ihr Benutzerkonto bereits personifiziert und Sie müssen keine weiteren Schritte setzen.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Sie gelangen nun zur Auswahl der Personifizierungsmethode. Wählen Sie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 aus.</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Geben Sie Ihren Vornamen, Nachnamen und Ihr Geburtsdatum ein.</a:t>
            </a:r>
            <a:br>
              <a:rPr kumimoji="0" lang="de-DE" altLang="de-DE" sz="1600" b="0" i="0" u="none" strike="noStrike" cap="none" normalizeH="0" baseline="0" dirty="0">
                <a:ln>
                  <a:noFill/>
                </a:ln>
                <a:solidFill>
                  <a:schemeClr val="tx1"/>
                </a:solidFill>
                <a:effectLst/>
                <a:latin typeface="Arial" panose="020B0604020202020204" pitchFamily="34" charset="0"/>
              </a:rPr>
            </a:br>
            <a:r>
              <a:rPr kumimoji="0" lang="de-DE" altLang="de-DE" sz="1600" b="0" i="0" u="none" strike="noStrike" cap="none" normalizeH="0" baseline="0" dirty="0">
                <a:ln>
                  <a:noFill/>
                </a:ln>
                <a:solidFill>
                  <a:schemeClr val="tx1"/>
                </a:solidFill>
                <a:effectLst/>
                <a:latin typeface="Arial" panose="020B0604020202020204" pitchFamily="34" charset="0"/>
              </a:rPr>
              <a:t>    Bestätigen Sie den Versand des </a:t>
            </a:r>
            <a:r>
              <a:rPr kumimoji="0" lang="de-DE" altLang="de-DE" sz="1600" b="0" i="0" u="none" strike="noStrike" cap="none" normalizeH="0" baseline="0" dirty="0" err="1">
                <a:ln>
                  <a:noFill/>
                </a:ln>
                <a:solidFill>
                  <a:schemeClr val="tx1"/>
                </a:solidFill>
                <a:effectLst/>
                <a:latin typeface="Arial" panose="020B0604020202020204" pitchFamily="34" charset="0"/>
              </a:rPr>
              <a:t>RSa</a:t>
            </a:r>
            <a:r>
              <a:rPr kumimoji="0" lang="de-DE" altLang="de-DE" sz="1600" b="0" i="0" u="none" strike="noStrike" cap="none" normalizeH="0" baseline="0" dirty="0">
                <a:ln>
                  <a:noFill/>
                </a:ln>
                <a:solidFill>
                  <a:schemeClr val="tx1"/>
                </a:solidFill>
                <a:effectLst/>
                <a:latin typeface="Arial" panose="020B0604020202020204" pitchFamily="34" charset="0"/>
              </a:rPr>
              <a:t>-Briefs und warten Sie auf die Zustellung. Wenn Sie persönlich für die nachweisliche elektronische Zustellung registriert sind, erhalten Sie den Verifizierungscode elektronisch in Ihr persönliches Postfach "Mein Postkorb". Ansonsten erfolgt die Zustellung per Post an Ihren Hauptwohnsitz.</a:t>
            </a: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br>
              <a:rPr kumimoji="0" lang="de-DE" altLang="de-DE" sz="1600" b="0" i="0" u="none" strike="noStrike" cap="none" normalizeH="0" baseline="0" dirty="0">
                <a:ln>
                  <a:noFill/>
                </a:ln>
                <a:solidFill>
                  <a:schemeClr val="tx1"/>
                </a:solidFill>
                <a:effectLst/>
                <a:latin typeface="Arial" panose="020B0604020202020204" pitchFamily="34" charset="0"/>
              </a:rPr>
            </a:b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99147547"/>
      </p:ext>
    </p:extLst>
  </p:cSld>
  <p:clrMapOvr>
    <a:masterClrMapping/>
  </p:clrMapOvr>
</p:sld>
</file>

<file path=ppt/theme/theme1.xml><?xml version="1.0" encoding="utf-8"?>
<a:theme xmlns:a="http://schemas.openxmlformats.org/drawingml/2006/main" name="Land Tirol ">
  <a:themeElements>
    <a:clrScheme name="Land Tirol">
      <a:dk1>
        <a:srgbClr val="000000"/>
      </a:dk1>
      <a:lt1>
        <a:srgbClr val="FFFFFF"/>
      </a:lt1>
      <a:dk2>
        <a:srgbClr val="02303E"/>
      </a:dk2>
      <a:lt2>
        <a:srgbClr val="D5E0E3"/>
      </a:lt2>
      <a:accent1>
        <a:srgbClr val="DCAF1F"/>
      </a:accent1>
      <a:accent2>
        <a:srgbClr val="79B8E1"/>
      </a:accent2>
      <a:accent3>
        <a:srgbClr val="B9E1EB"/>
      </a:accent3>
      <a:accent4>
        <a:srgbClr val="CBE6DD"/>
      </a:accent4>
      <a:accent5>
        <a:srgbClr val="DEE3DA"/>
      </a:accent5>
      <a:accent6>
        <a:srgbClr val="E9F0EE"/>
      </a:accent6>
      <a:hlink>
        <a:srgbClr val="1A171B"/>
      </a:hlink>
      <a:folHlink>
        <a:srgbClr val="E9F0E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2791</Words>
  <Application>Microsoft Office PowerPoint</Application>
  <PresentationFormat>Breitbild</PresentationFormat>
  <Paragraphs>140</Paragraphs>
  <Slides>18</Slides>
  <Notes>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Akagi Pro Bold</vt:lpstr>
      <vt:lpstr>Akagi Pro Book</vt:lpstr>
      <vt:lpstr>Aptos</vt:lpstr>
      <vt:lpstr>Arial</vt:lpstr>
      <vt:lpstr>Calibri</vt:lpstr>
      <vt:lpstr>Wingdings</vt:lpstr>
      <vt:lpstr>Land Tirol </vt:lpstr>
      <vt:lpstr>PowerPoint-Präsentation</vt:lpstr>
      <vt:lpstr>PowerPoint-Präsentation</vt:lpstr>
      <vt:lpstr>- Zentrale Plattform für Unternehmen in Österreich  - Zugriff auf Behördenservices (z. B. Datenbanken, Meldungen)  - Verwaltung von:   -Benutzerkonten   -Rollen &amp; Rechten   -Webservices           Erster Einstieg über ADMIN der Firma</vt:lpstr>
      <vt:lpstr>Anleitung USP:  Verfahrensrechte und Webservicerechte zuordnen</vt:lpstr>
      <vt:lpstr>Hinweis  Benutzerkonten können nur von USP-Administratorinnen und USP-Administratoren verwaltet werden.   -Ablauf (siehe auch admin_neuer_user.gif) -Rufen Sie die Administration über Mein USP auf -Öffnen Sie das Menü "Benutzerkonten verwalten - Neues Konto anlegen„ -Wählen Sie eine Benutzeridentifikation -Die Benutzeridentifikation kann von Ihnen beliebig gewählt werden, es empfiehlt sich aber, hier den Namen der Person zu verwenden, die das Konto erhalten soll. Bitte beachten Sie die angegebenen Kriterien -Bestätigung Sie die Anlage des Benutzerkontos und laden Sie sich die Zugangsdaten herunter. -Übergeben Sie die Zugangsdaten an jene Person, die das Konto erhalten soll -Stellen Sie sicher, dass nur jene Person Zugriff auf diese Daten erhält, die dafür bestimmt ist </vt:lpstr>
      <vt:lpstr>PowerPoint-Präsentation</vt:lpstr>
      <vt:lpstr>Damit Sie Ihr Benutzerkonto verwenden können, sind ein paar kurze Schritte erforderlich.    Sie haben Zugangsdaten des Benutzerkontos von Ihrem Unternehmen bzw. Ihrer USP Administratorin oder Ihrem USP Administrator Zugangsdaten erhalten, auf denen Sie die Teilnehmeridentifikation, die Benutzeridentifikation und die PIN vorfinden.  Schritt für Schritt -Klicken Sie auf "Anmelden" auf der Startseite des USP oder auf das Anmeldesymbol rechts oben  -Geben Sie die Zugangsdaten in die entsprechenden Felder von "USP Kennung" ein und wählen Sie "Anmelden" -Sie werden für Ihr Unternehmen in Mein USP angemeldet. -Nun muss eine Person mit dem Benutzerkonto verknüpft werden. Wählen Sie daher "Jetzt personifizieren" in der gelben Hinweisbox.</vt:lpstr>
      <vt:lpstr>Benutzerkonten personifizieren  Damit Ihr Benutzerkonto in Mein USP verwendet werden kann, muss es einmalig mittels digitaler Signatur oder durch Eingabe eines Verifizierungscodes "personifiziert" werden. Mit diesem Vorgang wird ein Benutzerkonto mit einer natürlichen Person verknüpft.   Ohne Personifizierung können die meisten Services auf Mein USP nicht genutzt werden.   1: ID Austria oder Ihrem EU-Login  2: Personifizierung ohne digitale Signatur - mit RSa-Brief   </vt:lpstr>
      <vt:lpstr> 2: Personifizierung ohne digitale Signatur - mit RSa-Brief  Wenn Sie keine digitale Signatur (ID Austria bzw. EU-Login) zur Verfügung haben, können Sie die Personifizierung Ihres USP-Benutzerkontos alternativ mittels RSa-Brief durchführen. Dabei erhalten Sie einen Verifizierungscode in einem RSa-Brief, der an Sie persönlich adressiert ist. Mit diesem können Sie Ihre Identität bestätigen und somit die Personifizierung Ihres Benutzerkontos durchführen. Befolgen Sie dazu folgende Schritte:      Melden Sie sich in Mein USP mit der dreiteiligen Kennung (Teilnehmer-Identifikation, Benutzeridentifikation, PIN) an, die Sie von Ihrer USP-Administratorin oder Ihrem USP-Administrator erhalten haben     Auf der Startseite von Mein USP sehen Sie nun eine gelbe Hinweisbox. Klicken Sie dort auf den Link "Jetzt personifizieren". Sollten Sie keine Hinweisbox sehen, ist Ihr Benutzerkonto bereits personifiziert und Sie müssen keine weiteren Schritte setzen.     Sie gelangen nun zur Auswahl der Personifizierungsmethode. Wählen Sie "RSa-Brief" aus.     Geben Sie Ihren Vornamen, Nachnamen und Ihr Geburtsdatum ein.     Bestätigen Sie den Versand des RSa-Briefs und warten Sie auf die Zustellung. Wenn Sie persönlich für die nachweisliche elektronische Zustellung registriert sind, erhalten Sie den Verifizierungscode elektronisch in Ihr persönliches Postfach "Mein Postkorb". Ansonsten erfolgt die Zustellung per Post an Ihren Hauptwohnsitz.   </vt:lpstr>
      <vt:lpstr> 1: Personifizierung mit digitaler Signatur (ID Austria bzw. EU-Login)  Mit Ihrer ID Austria oder Ihrem EU-Login ist die Personifizierung am schnellsten erledigt. Befolgen Sie einfach folgende Schritte:      Melden Sie sich in Mein USP mit der dreiteiligen Kennung (Teilnehmer-Identifikation, Benutzeridentifikation, PIN) an, die Sie von Ihrer USP-Administratorin oder Ihrem USP-Administrator erhalten haben     Auf der Startseite von Mein USP sehen Sie nun eine gelbe Hinweisbox. Klicken Sie dort auf den Link "Jetzt personifizieren". Sollten Sie keine Hinweisbox sehen, ist Ihr Benutzerkonto bereits personifiziert und Sie müssen keine weiteren Schritte setzen.     Sie gelangen nun zur Auswahl der Personifizierungsmethode. Wählen Sie "Digitale Signatur" aus.     Es öffnet sich ein Fenster zur Anmeldung mit ID Austria oder EU-Login. Melden Sie sich mit Ihrer gewünschten digitalen Signatur an.     Nach erfolgreicher Signatur mit Ihrer ID-Austria erhalten Sie eine Erfolgsmeldung, dass die Personifizierung erfolgreich durchgeführt wurde.     Melden Sie sich bitte von Mein USP ab, warten Sie zehn Minuten und melden Sie sich danach wieder an. In seltenen Fällen kann es bis zu 60 Minuten dauern, bis die Personifizierung Ihres Benutzerkontos abgeschlossen ist.  Nach erfolgter Personifizierung können Sie ab sofort zusätzlich zur dreiteiligen USP-Kennunng auch Ihre digitale Signatur für die Anmeldung zu Mein USP verwenden. Tipp  Mit einer ID Austria ist nicht nur die Personifizierung einfacher, sondern auch die Anmeldung sicherer und Sie können das gesamte Serviceangebot von Mein USP nutzen. Personifizierung ohne digitale Signatur - mit RSa-Brief  Wenn Sie keine digitale Signatur (ID Austria bzw. EU-Login) zur Verfügung haben, können Sie die Personifizierung Ihres USP-Benutzerkontos alternativ mittels RSa-Brief durchführen. Dabei erhalten Sie einen Verifizierungscode in einem RSa-Brief, der an Sie persönlich adressiert ist. Mit diesem können Sie Ihre Identität bestätigen und somit die Personifizierung Ihres Benutzerkontos durchführen. Befolgen Sie dazu folgende Schritte:      Melden Sie sich in Mein USP mit der dreiteiligen Kennung (Teilnehmer-Identifikation, Benutzeridentifikation, PIN) an, die Sie von Ihrer USP-Administratorin oder Ihrem USP-Administrator erhalten haben     Auf der Startseite von Mein USP sehen Sie nun eine gelbe Hinweisbox. Klicken Sie dort auf den Link "Jetzt personifizieren". Sollten Sie keine Hinweisox sehen, ist Ihr Benutzerkonto bereits personifiziert und Sie müssen keine weiteren Schritte setzen.     Sie gelangen nun zur Auswahl der Personifizierungsmethode. Wählen Sie "RSa-Brief" aus.     Geben Sie Ihren Vornamen, Nachnamen und Ihr Geburtsdatum ein.     Bestätigen Sie den Versand des RSa-Briefs und warten Sie auf die Zustellung. Wenn Sie persönlich für die nachweisliche elektronische Zustellung registriert sind, erhalten Sie den Verifizierungscode elektronisch in Ihr persönliches Postfach "Mein Postkorb". Ansonsten erfolgt die Zustellung per Post an Ihren Hauptwohnsitz.  Hinweis  Wenn Sie als Privatperson für die elektronische Zustellung angemeldet sind, erhalten Sie den RSa-Brief mit Ihrem Verifizierungscode in Ihr persönliches Postfach „Mein Postkorb“ auf oesterreich.gv.at oder in der App „ID Austria“. Der Brief wird nicht in „Mein Postkorb“ am USP zugestellt, da es sich um einen persönlichen Identitätsnachweis handelt. Das Postfach am USP dient ausschließlich für unternehmensrelevante Zustellungen.      Sobald Sie den Brief erhalten haben, melden Sie sich bitte für Mein USP mit Ihrer dreiteiligen Kennung an. Sie sehen eine gelbe Box mit einem Link zum Verifizieren Ihrer Personifizierung, welchen Sie bitte klicken.     Geben Sie den Verifizierungscode, der im RSa-Brief übermittelt wurde, in das Eingabefeld ein, das nun erscheint.     Melden Sie sich bitte von Mein USP ab, warten Sie zehn Minuten und melden Sie sich danach wieder an. In seltenen Fällen kann es bis zu 60 Minuten dauern, bis die Personifizierung Ihres Benutzerkontos abgeschlossen ist.  </vt:lpstr>
      <vt:lpstr>Hinweis  Wenn Sie als Privatperson für die elektronische Zustellung angemeldet sind, erhalten Sie den RSa-Brief mit Ihrem Verifizierungscode in Ihr persönliches Postfach „Mein Postkorb“ auf oesterreich.gv.at oder in der App „ID Austria“. Der Brief wird nicht in „Mein Postkorb“ am USP zugestellt, da es sich um einen persönlichen Identitätsnachweis handelt. Das Postfach am USP dient ausschließlich für unternehmensrelevante Zustellungen.      Sobald Sie den Brief erhalten haben, melden Sie sich bitte für Mein USP mit Ihrer dreiteiligen Kennung an. Sie sehen eine gelbe Box mit einem Link zum Verifizieren Ihrer Personifizierung, welchen Sie bitte klicken.     Geben Sie den Verifizierungscode, der im RSa-Brief übermittelt wurde, in das Eingabefeld ein, das nun erscheint.     Melden Sie sich bitte von Mein USP ab, warten Sie zehn Minuten und melden Sie sich danach wieder an. In seltenen Fällen kann es bis zu 60 Minuten dauern, bis die Personifizierung Ihres Benutzerkontos abgeschlossen ist.  </vt:lpstr>
      <vt:lpstr>Damit Sie Ihr Benutzerkonto verwenden können, sind ein paar kurze Schritte erforderlich.    Sie haben Zugangsdaten des Benutzerkontos von Ihrem Unternehmen bzw. Ihrer USP Administratorin oder Ihrem USP Administrator Zugangsdaten erhalten, auf denen Sie die Teilnehmeridentifikation, die Benutzeridentifikation und die PIN vorfinden.  Schritt für Schritt -Klicken Sie auf "Anmelden" auf der Startseite des USP oder auf das Anmeldesymbol rechts oben  -Geben Sie die Zugangsdaten in die entsprechenden Felder von "USP Kennung" ein und wählen Sie "Anmelden" -Sie werden für Ihr Unternehmen in Mein USP angemeldet. -Nun muss eine Person mit dem Benutzerkonto verknüpft werden. Wählen Sie daher "Jetzt personifizieren" in der gelben Hinweisbox.</vt:lpstr>
      <vt:lpstr>PowerPoint-Präsentation</vt:lpstr>
      <vt:lpstr> Unabhängig davon, ob das Benutzerkonto bereits personifiziert oder verwendet wurde, können bereits Verfahrensrechte zugeordnet werden. Hinweis  Das Hinzufügen und Entfernen von Verfahrensrechten dauert aktuell bis zu 60 Minuten. Außerdem muss man sich ab- und neu anmelden, wenn das betroffene Benutzerkonto aktuell angemeldet ist.  - Klicken Sie nach Ihrer erfolgreichen Anmeldung auf der Startseite von Mein USP auf "Administration" -Damit Öffnen Sie die USP Administration - Wechseln Sie in das Menü "Verfahrensrechte verwalten - Zuordnen" - Wählen Sie im Dropdown jenes Benutzerkonto aus, welches Sie verwalten möchten - Sie sehen in der Liste nun alle zur Verfügung stehenden Verfahrensrechte. Setzen Sie bei allen Berechtigungen, die Sie hinzufügen möchten, ein Häkchen und bestätigen Sie die Auswahl ganz unten mit der Schaltfläche "Zuordnen". In unserem Fall:      -Nach Einhaltung der vorgeschriebenen Wartezeit (60min)und nach erneuter Anmeldung des Benutzerkontos sind die zusätzlichen Services verfügbar, sofern das Benutzerkonto bereits personifiziert wurde.    </vt:lpstr>
      <vt:lpstr>PowerPoint-Präsentation</vt:lpstr>
      <vt:lpstr>- Der ÖNACE-Code (Österreichische Version der europäischen Wirtschaftszweigklassifikation) dient zur Einteilung von Unternehmen nach ihrer wirtschaftlichen Tätigkeit  - Basierend auf der EU-Systematik NACE  - Wird in Österreich von Statistikbehörden und Institutionen verwendet   Wofür wird er genutzt? Statistische Auswertungen (z. B. Branchenanalysen)  Vergleichbarkeit von Unternehmen innerhalb der EU  Grundlage für Förderungen, Genehmigungen und Wirtschaftsdaten   Folgende ÖNACE sind für die Anlagendatenbank auf der „White List“:   25210, 26510, 28110, 28210, 28250, 28290, 28930, 28990, 33120, 33190, 33200, 35120, 35300, 43211, 43219, 43220, 43240, 43334, 46140, 46150, 46649, 46840, 71110, 71120, 71200, 72100, 74990, 81221, 81229 z.B 81221  Rauchfangkehrerinnen und – kehrer </vt:lpstr>
      <vt:lpstr>- Verantwortliche Stelle ist die Statistik Austria - Entsprechende Anfrage zum Ändern des Codes:   E-Mail an KLM@statistik.gv.at (Statistik Austria) mit folgenden Angaben senden:   Den Eintrag des ÖNACE Codes im Unternehmens Service Portal eine Identifikationsnummer (z.B. KUR, Steuernummer, Firmenbuchnummer,…) eine genaue Beschreibung der wirtschaftlichen Tätigkeit. Hier bittet die Statistik Austria um eine Beschreibung der Tätigkeit in eigenen Worten (nicht bloß den Gewerbewortlaut übernehmen)     Werden mehrere Tätigkeiten ausgeübt, muss auch angegeben werden, welche die Haupttätigkeit ist.    Nach erfolgter Klassifizierung erhalten Sie postalisch eine Klassifikationsmitteilung. Die Statistik Austria bittet hier um Beantwortung per Post/Mail/Fax/ oder online über die Applikation.    Für weitere Fragen steht Ihnen natürlich die Hotline der Statistik Austria zur Bestätigung der Klassifizierung oder für weiterführende Fragen zur Verfügung: Tel.: +43 1 711 28-8686 Fax: +43 1 711 28-7053 KLM@statistik.gv.at   Die Telefone der Statistik Austria sind Montag bis Donnerstag zwischen 8:00 und 14:30 Uhr bzw. Freitag zwischen 8:00 und 14:00 Uhr besetzt.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 Music</dc:creator>
  <cp:lastModifiedBy>HÜBSCH Stefan</cp:lastModifiedBy>
  <cp:revision>249</cp:revision>
  <cp:lastPrinted>2023-04-24T07:48:04Z</cp:lastPrinted>
  <dcterms:created xsi:type="dcterms:W3CDTF">2019-08-20T09:12:44Z</dcterms:created>
  <dcterms:modified xsi:type="dcterms:W3CDTF">2026-05-05T09:52:51Z</dcterms:modified>
</cp:coreProperties>
</file>